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theme/themeOverride1.xml" ContentType="application/vnd.openxmlformats-officedocument.themeOverr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 id="2147483686" r:id="rId5"/>
  </p:sldMasterIdLst>
  <p:notesMasterIdLst>
    <p:notesMasterId r:id="rId50"/>
  </p:notesMasterIdLst>
  <p:sldIdLst>
    <p:sldId id="327" r:id="rId6"/>
    <p:sldId id="363" r:id="rId7"/>
    <p:sldId id="359" r:id="rId8"/>
    <p:sldId id="295" r:id="rId9"/>
    <p:sldId id="328" r:id="rId10"/>
    <p:sldId id="329" r:id="rId11"/>
    <p:sldId id="358" r:id="rId12"/>
    <p:sldId id="331" r:id="rId13"/>
    <p:sldId id="311" r:id="rId14"/>
    <p:sldId id="348" r:id="rId15"/>
    <p:sldId id="291" r:id="rId16"/>
    <p:sldId id="290" r:id="rId17"/>
    <p:sldId id="301" r:id="rId18"/>
    <p:sldId id="293" r:id="rId19"/>
    <p:sldId id="287" r:id="rId20"/>
    <p:sldId id="298" r:id="rId21"/>
    <p:sldId id="344" r:id="rId22"/>
    <p:sldId id="318" r:id="rId23"/>
    <p:sldId id="319" r:id="rId24"/>
    <p:sldId id="355" r:id="rId25"/>
    <p:sldId id="322" r:id="rId26"/>
    <p:sldId id="334" r:id="rId27"/>
    <p:sldId id="309" r:id="rId28"/>
    <p:sldId id="310" r:id="rId29"/>
    <p:sldId id="346" r:id="rId30"/>
    <p:sldId id="299" r:id="rId31"/>
    <p:sldId id="300" r:id="rId32"/>
    <p:sldId id="288" r:id="rId33"/>
    <p:sldId id="304" r:id="rId34"/>
    <p:sldId id="356" r:id="rId35"/>
    <p:sldId id="292" r:id="rId36"/>
    <p:sldId id="343" r:id="rId37"/>
    <p:sldId id="323" r:id="rId38"/>
    <p:sldId id="308" r:id="rId39"/>
    <p:sldId id="303" r:id="rId40"/>
    <p:sldId id="357" r:id="rId41"/>
    <p:sldId id="269" r:id="rId42"/>
    <p:sldId id="306" r:id="rId43"/>
    <p:sldId id="364" r:id="rId44"/>
    <p:sldId id="342" r:id="rId45"/>
    <p:sldId id="349" r:id="rId46"/>
    <p:sldId id="362" r:id="rId47"/>
    <p:sldId id="361" r:id="rId48"/>
    <p:sldId id="351" r:id="rId49"/>
  </p:sldIdLst>
  <p:sldSz cx="9144000" cy="6858000" type="screen4x3"/>
  <p:notesSz cx="6724650" cy="97742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CBB9C"/>
    <a:srgbClr val="A0AAB2"/>
    <a:srgbClr val="E79385"/>
    <a:srgbClr val="006186"/>
    <a:srgbClr val="18898D"/>
    <a:srgbClr val="907F9F"/>
    <a:srgbClr val="54457F"/>
    <a:srgbClr val="AFDAC9"/>
    <a:srgbClr val="EED2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5714" autoAdjust="0"/>
  </p:normalViewPr>
  <p:slideViewPr>
    <p:cSldViewPr snapToGrid="0">
      <p:cViewPr varScale="1">
        <p:scale>
          <a:sx n="122" d="100"/>
          <a:sy n="122" d="100"/>
        </p:scale>
        <p:origin x="1880"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notesMaster" Target="notesMasters/notesMaster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8" Type="http://schemas.openxmlformats.org/officeDocument/2006/relationships/slide" Target="slides/slide3.xml"/><Relationship Id="rId51"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14015" cy="490409"/>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09079" y="0"/>
            <a:ext cx="2914015" cy="490409"/>
          </a:xfrm>
          <a:prstGeom prst="rect">
            <a:avLst/>
          </a:prstGeom>
        </p:spPr>
        <p:txBody>
          <a:bodyPr vert="horz" lIns="91440" tIns="45720" rIns="91440" bIns="45720" rtlCol="0"/>
          <a:lstStyle>
            <a:lvl1pPr algn="r">
              <a:defRPr sz="1200"/>
            </a:lvl1pPr>
          </a:lstStyle>
          <a:p>
            <a:fld id="{AA7CDB9D-DF1E-418B-ACB0-12CBFC8E522F}" type="datetimeFigureOut">
              <a:rPr lang="da-DK" smtClean="0"/>
              <a:t>28.10.2024</a:t>
            </a:fld>
            <a:endParaRPr lang="da-DK"/>
          </a:p>
        </p:txBody>
      </p:sp>
      <p:sp>
        <p:nvSpPr>
          <p:cNvPr id="4" name="Pladsholder til slidebillede 3"/>
          <p:cNvSpPr>
            <a:spLocks noGrp="1" noRot="1" noChangeAspect="1"/>
          </p:cNvSpPr>
          <p:nvPr>
            <p:ph type="sldImg" idx="2"/>
          </p:nvPr>
        </p:nvSpPr>
        <p:spPr>
          <a:xfrm>
            <a:off x="1163638" y="1222375"/>
            <a:ext cx="4397375" cy="3298825"/>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72465" y="4703852"/>
            <a:ext cx="5379720" cy="3848606"/>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9283830"/>
            <a:ext cx="2914015" cy="490408"/>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09079" y="9283830"/>
            <a:ext cx="2914015" cy="490408"/>
          </a:xfrm>
          <a:prstGeom prst="rect">
            <a:avLst/>
          </a:prstGeom>
        </p:spPr>
        <p:txBody>
          <a:bodyPr vert="horz" lIns="91440" tIns="45720" rIns="91440" bIns="45720" rtlCol="0" anchor="b"/>
          <a:lstStyle>
            <a:lvl1pPr algn="r">
              <a:defRPr sz="1200"/>
            </a:lvl1pPr>
          </a:lstStyle>
          <a:p>
            <a:fld id="{B0BD14DA-2479-4E43-A219-3A5BA6F0B978}" type="slidenum">
              <a:rPr lang="da-DK" smtClean="0"/>
              <a:t>‹nr.›</a:t>
            </a:fld>
            <a:endParaRPr lang="da-DK"/>
          </a:p>
        </p:txBody>
      </p:sp>
    </p:spTree>
    <p:extLst>
      <p:ext uri="{BB962C8B-B14F-4D97-AF65-F5344CB8AC3E}">
        <p14:creationId xmlns:p14="http://schemas.microsoft.com/office/powerpoint/2010/main" val="5729184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74625" y="120650"/>
            <a:ext cx="9259888" cy="6946900"/>
          </a:xfrm>
          <a:prstGeom prst="rect">
            <a:avLst/>
          </a:prstGeom>
        </p:spPr>
      </p:sp>
      <p:sp>
        <p:nvSpPr>
          <p:cNvPr id="3" name="Pladsholder til noter 2"/>
          <p:cNvSpPr>
            <a:spLocks noGrp="1"/>
          </p:cNvSpPr>
          <p:nvPr>
            <p:ph type="body" idx="1"/>
          </p:nvPr>
        </p:nvSpPr>
        <p:spPr>
          <a:xfrm>
            <a:off x="958419" y="3459292"/>
            <a:ext cx="7667346" cy="2830329"/>
          </a:xfrm>
          <a:prstGeom prst="rect">
            <a:avLst/>
          </a:prstGeom>
        </p:spPr>
        <p:txBody>
          <a:bodyPr/>
          <a:lstStyle/>
          <a:p>
            <a:endParaRPr lang="da-DK" dirty="0"/>
          </a:p>
        </p:txBody>
      </p:sp>
      <p:sp>
        <p:nvSpPr>
          <p:cNvPr id="4" name="Pladsholder til slidenummer 3"/>
          <p:cNvSpPr>
            <a:spLocks noGrp="1"/>
          </p:cNvSpPr>
          <p:nvPr>
            <p:ph type="sldNum" sz="quarter" idx="5"/>
          </p:nvPr>
        </p:nvSpPr>
        <p:spPr>
          <a:xfrm>
            <a:off x="5428825" y="6827487"/>
            <a:ext cx="4153146" cy="360654"/>
          </a:xfrm>
          <a:prstGeom prst="rect">
            <a:avLst/>
          </a:prstGeom>
        </p:spPr>
        <p:txBody>
          <a:bodyPr/>
          <a:lstStyle/>
          <a:p>
            <a:pPr marL="0" marR="0" lvl="0" indent="0" algn="l" defTabSz="902330" rtl="0" eaLnBrk="1" fontAlgn="auto" latinLnBrk="0" hangingPunct="1">
              <a:lnSpc>
                <a:spcPct val="100000"/>
              </a:lnSpc>
              <a:spcBef>
                <a:spcPts val="0"/>
              </a:spcBef>
              <a:spcAft>
                <a:spcPts val="0"/>
              </a:spcAft>
              <a:buClrTx/>
              <a:buSzTx/>
              <a:buFontTx/>
              <a:buNone/>
              <a:tabLst/>
              <a:defRPr/>
            </a:pPr>
            <a:fld id="{AD07FF54-917B-4DC7-9EE0-61AEDB272CD8}" type="slidenum">
              <a:rPr kumimoji="0" lang="da-DK" sz="18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l" defTabSz="902330" rtl="0" eaLnBrk="1" fontAlgn="auto" latinLnBrk="0" hangingPunct="1">
                <a:lnSpc>
                  <a:spcPct val="100000"/>
                </a:lnSpc>
                <a:spcBef>
                  <a:spcPts val="0"/>
                </a:spcBef>
                <a:spcAft>
                  <a:spcPts val="0"/>
                </a:spcAft>
                <a:buClrTx/>
                <a:buSzTx/>
                <a:buFontTx/>
                <a:buNone/>
                <a:tabLst/>
                <a:defRPr/>
              </a:pPr>
              <a:t>2</a:t>
            </a:fld>
            <a:endParaRPr kumimoji="0" lang="da-DK"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023465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74625" y="120650"/>
            <a:ext cx="9259888" cy="6946900"/>
          </a:xfrm>
          <a:prstGeom prst="rect">
            <a:avLst/>
          </a:prstGeom>
        </p:spPr>
      </p:sp>
      <p:sp>
        <p:nvSpPr>
          <p:cNvPr id="3" name="Pladsholder til noter 2"/>
          <p:cNvSpPr>
            <a:spLocks noGrp="1"/>
          </p:cNvSpPr>
          <p:nvPr>
            <p:ph type="body" idx="1"/>
          </p:nvPr>
        </p:nvSpPr>
        <p:spPr>
          <a:xfrm>
            <a:off x="958419" y="3459292"/>
            <a:ext cx="7667346" cy="2830329"/>
          </a:xfrm>
          <a:prstGeom prst="rect">
            <a:avLst/>
          </a:prstGeom>
        </p:spPr>
        <p:txBody>
          <a:bodyPr/>
          <a:lstStyle/>
          <a:p>
            <a:endParaRPr lang="da-DK"/>
          </a:p>
        </p:txBody>
      </p:sp>
      <p:sp>
        <p:nvSpPr>
          <p:cNvPr id="4" name="Pladsholder til slidenummer 3"/>
          <p:cNvSpPr>
            <a:spLocks noGrp="1"/>
          </p:cNvSpPr>
          <p:nvPr>
            <p:ph type="sldNum" sz="quarter" idx="5"/>
          </p:nvPr>
        </p:nvSpPr>
        <p:spPr>
          <a:xfrm>
            <a:off x="5428825" y="6827487"/>
            <a:ext cx="4153146" cy="36065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D07FF54-917B-4DC7-9EE0-61AEDB272CD8}" type="slidenum">
              <a:rPr kumimoji="0" lang="da-DK"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da-DK"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503420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74625" y="120650"/>
            <a:ext cx="9259888" cy="6946900"/>
          </a:xfrm>
          <a:prstGeom prst="rect">
            <a:avLst/>
          </a:prstGeom>
        </p:spPr>
      </p:sp>
      <p:sp>
        <p:nvSpPr>
          <p:cNvPr id="3" name="Pladsholder til noter 2"/>
          <p:cNvSpPr>
            <a:spLocks noGrp="1"/>
          </p:cNvSpPr>
          <p:nvPr>
            <p:ph type="body" idx="1"/>
          </p:nvPr>
        </p:nvSpPr>
        <p:spPr>
          <a:xfrm>
            <a:off x="958419" y="3459292"/>
            <a:ext cx="7667346" cy="2830329"/>
          </a:xfrm>
          <a:prstGeom prst="rect">
            <a:avLst/>
          </a:prstGeom>
        </p:spPr>
        <p:txBody>
          <a:bodyPr/>
          <a:lstStyle/>
          <a:p>
            <a:endParaRPr lang="da-DK"/>
          </a:p>
        </p:txBody>
      </p:sp>
      <p:sp>
        <p:nvSpPr>
          <p:cNvPr id="4" name="Pladsholder til slidenummer 3"/>
          <p:cNvSpPr>
            <a:spLocks noGrp="1"/>
          </p:cNvSpPr>
          <p:nvPr>
            <p:ph type="sldNum" sz="quarter" idx="5"/>
          </p:nvPr>
        </p:nvSpPr>
        <p:spPr>
          <a:xfrm>
            <a:off x="5428825" y="6827487"/>
            <a:ext cx="4153146" cy="36065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D07FF54-917B-4DC7-9EE0-61AEDB272CD8}" type="slidenum">
              <a:rPr kumimoji="0" lang="da-DK"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a:t>
            </a:fld>
            <a:endParaRPr kumimoji="0" lang="da-DK"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310212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74625" y="120650"/>
            <a:ext cx="9259888" cy="6946900"/>
          </a:xfrm>
          <a:prstGeom prst="rect">
            <a:avLst/>
          </a:prstGeom>
        </p:spPr>
      </p:sp>
      <p:sp>
        <p:nvSpPr>
          <p:cNvPr id="3" name="Pladsholder til noter 2"/>
          <p:cNvSpPr>
            <a:spLocks noGrp="1"/>
          </p:cNvSpPr>
          <p:nvPr>
            <p:ph type="body" idx="1"/>
          </p:nvPr>
        </p:nvSpPr>
        <p:spPr>
          <a:xfrm>
            <a:off x="958419" y="3459292"/>
            <a:ext cx="7667346" cy="2830329"/>
          </a:xfrm>
          <a:prstGeom prst="rect">
            <a:avLst/>
          </a:prstGeom>
        </p:spPr>
        <p:txBody>
          <a:bodyPr/>
          <a:lstStyle/>
          <a:p>
            <a:endParaRPr lang="da-DK"/>
          </a:p>
        </p:txBody>
      </p:sp>
      <p:sp>
        <p:nvSpPr>
          <p:cNvPr id="4" name="Pladsholder til slidenummer 3"/>
          <p:cNvSpPr>
            <a:spLocks noGrp="1"/>
          </p:cNvSpPr>
          <p:nvPr>
            <p:ph type="sldNum" sz="quarter" idx="5"/>
          </p:nvPr>
        </p:nvSpPr>
        <p:spPr>
          <a:xfrm>
            <a:off x="5428825" y="6827487"/>
            <a:ext cx="4153146" cy="360654"/>
          </a:xfrm>
          <a:prstGeom prst="rect">
            <a:avLst/>
          </a:prstGeom>
        </p:spPr>
        <p:txBody>
          <a:bodyPr/>
          <a:lstStyle/>
          <a:p>
            <a:pPr marL="0" marR="0" lvl="0" indent="0" algn="l" defTabSz="902330" rtl="0" eaLnBrk="1" fontAlgn="auto" latinLnBrk="0" hangingPunct="1">
              <a:lnSpc>
                <a:spcPct val="100000"/>
              </a:lnSpc>
              <a:spcBef>
                <a:spcPts val="0"/>
              </a:spcBef>
              <a:spcAft>
                <a:spcPts val="0"/>
              </a:spcAft>
              <a:buClrTx/>
              <a:buSzTx/>
              <a:buFontTx/>
              <a:buNone/>
              <a:tabLst/>
              <a:defRPr/>
            </a:pPr>
            <a:fld id="{AD07FF54-917B-4DC7-9EE0-61AEDB272CD8}" type="slidenum">
              <a:rPr kumimoji="0" lang="da-DK" sz="18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l" defTabSz="902330" rtl="0" eaLnBrk="1" fontAlgn="auto" latinLnBrk="0" hangingPunct="1">
                <a:lnSpc>
                  <a:spcPct val="100000"/>
                </a:lnSpc>
                <a:spcBef>
                  <a:spcPts val="0"/>
                </a:spcBef>
                <a:spcAft>
                  <a:spcPts val="0"/>
                </a:spcAft>
                <a:buClrTx/>
                <a:buSzTx/>
                <a:buFontTx/>
                <a:buNone/>
                <a:tabLst/>
                <a:defRPr/>
              </a:pPr>
              <a:t>15</a:t>
            </a:fld>
            <a:endParaRPr kumimoji="0" lang="da-DK"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5180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74625" y="120650"/>
            <a:ext cx="9259888" cy="6946900"/>
          </a:xfrm>
          <a:prstGeom prst="rect">
            <a:avLst/>
          </a:prstGeom>
        </p:spPr>
      </p:sp>
      <p:sp>
        <p:nvSpPr>
          <p:cNvPr id="3" name="Pladsholder til noter 2"/>
          <p:cNvSpPr>
            <a:spLocks noGrp="1"/>
          </p:cNvSpPr>
          <p:nvPr>
            <p:ph type="body" idx="1"/>
          </p:nvPr>
        </p:nvSpPr>
        <p:spPr>
          <a:xfrm>
            <a:off x="958419" y="3459292"/>
            <a:ext cx="7667346" cy="2830329"/>
          </a:xfrm>
          <a:prstGeom prst="rect">
            <a:avLst/>
          </a:prstGeom>
        </p:spPr>
        <p:txBody>
          <a:bodyPr/>
          <a:lstStyle/>
          <a:p>
            <a:endParaRPr lang="da-DK" dirty="0"/>
          </a:p>
        </p:txBody>
      </p:sp>
      <p:sp>
        <p:nvSpPr>
          <p:cNvPr id="4" name="Pladsholder til slidenummer 3"/>
          <p:cNvSpPr>
            <a:spLocks noGrp="1"/>
          </p:cNvSpPr>
          <p:nvPr>
            <p:ph type="sldNum" sz="quarter" idx="5"/>
          </p:nvPr>
        </p:nvSpPr>
        <p:spPr>
          <a:xfrm>
            <a:off x="5428825" y="6827487"/>
            <a:ext cx="4153146" cy="36065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D07FF54-917B-4DC7-9EE0-61AEDB272CD8}" type="slidenum">
              <a:rPr kumimoji="0" lang="da-DK"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a:t>
            </a:fld>
            <a:endParaRPr kumimoji="0" lang="da-DK"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901201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74625" y="120650"/>
            <a:ext cx="9259888" cy="6946900"/>
          </a:xfrm>
          <a:prstGeom prst="rect">
            <a:avLst/>
          </a:prstGeom>
        </p:spPr>
      </p:sp>
      <p:sp>
        <p:nvSpPr>
          <p:cNvPr id="3" name="Pladsholder til noter 2"/>
          <p:cNvSpPr>
            <a:spLocks noGrp="1"/>
          </p:cNvSpPr>
          <p:nvPr>
            <p:ph type="body" idx="1"/>
          </p:nvPr>
        </p:nvSpPr>
        <p:spPr>
          <a:xfrm>
            <a:off x="958419" y="3459292"/>
            <a:ext cx="7667346" cy="2830329"/>
          </a:xfrm>
          <a:prstGeom prst="rect">
            <a:avLst/>
          </a:prstGeom>
        </p:spPr>
        <p:txBody>
          <a:bodyPr/>
          <a:lstStyle/>
          <a:p>
            <a:endParaRPr lang="da-DK"/>
          </a:p>
        </p:txBody>
      </p:sp>
      <p:sp>
        <p:nvSpPr>
          <p:cNvPr id="4" name="Pladsholder til slidenummer 3"/>
          <p:cNvSpPr>
            <a:spLocks noGrp="1"/>
          </p:cNvSpPr>
          <p:nvPr>
            <p:ph type="sldNum" sz="quarter" idx="5"/>
          </p:nvPr>
        </p:nvSpPr>
        <p:spPr>
          <a:xfrm>
            <a:off x="5428825" y="6827487"/>
            <a:ext cx="4153146" cy="360654"/>
          </a:xfrm>
          <a:prstGeom prst="rect">
            <a:avLst/>
          </a:prstGeom>
        </p:spPr>
        <p:txBody>
          <a:bodyPr/>
          <a:lstStyle/>
          <a:p>
            <a:pPr marL="0" marR="0" lvl="0" indent="0" algn="l" defTabSz="902330" rtl="0" eaLnBrk="1" fontAlgn="auto" latinLnBrk="0" hangingPunct="1">
              <a:lnSpc>
                <a:spcPct val="100000"/>
              </a:lnSpc>
              <a:spcBef>
                <a:spcPts val="0"/>
              </a:spcBef>
              <a:spcAft>
                <a:spcPts val="0"/>
              </a:spcAft>
              <a:buClrTx/>
              <a:buSzTx/>
              <a:buFontTx/>
              <a:buNone/>
              <a:tabLst/>
              <a:defRPr/>
            </a:pPr>
            <a:fld id="{AD07FF54-917B-4DC7-9EE0-61AEDB272CD8}" type="slidenum">
              <a:rPr kumimoji="0" lang="da-DK" sz="18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l" defTabSz="902330" rtl="0" eaLnBrk="1" fontAlgn="auto" latinLnBrk="0" hangingPunct="1">
                <a:lnSpc>
                  <a:spcPct val="100000"/>
                </a:lnSpc>
                <a:spcBef>
                  <a:spcPts val="0"/>
                </a:spcBef>
                <a:spcAft>
                  <a:spcPts val="0"/>
                </a:spcAft>
                <a:buClrTx/>
                <a:buSzTx/>
                <a:buFontTx/>
                <a:buNone/>
                <a:tabLst/>
                <a:defRPr/>
              </a:pPr>
              <a:t>18</a:t>
            </a:fld>
            <a:endParaRPr kumimoji="0" lang="da-DK"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970340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74625" y="120650"/>
            <a:ext cx="9259888" cy="6946900"/>
          </a:xfrm>
          <a:prstGeom prst="rect">
            <a:avLst/>
          </a:prstGeom>
        </p:spPr>
      </p:sp>
      <p:sp>
        <p:nvSpPr>
          <p:cNvPr id="3" name="Pladsholder til noter 2"/>
          <p:cNvSpPr>
            <a:spLocks noGrp="1"/>
          </p:cNvSpPr>
          <p:nvPr>
            <p:ph type="body" idx="1"/>
          </p:nvPr>
        </p:nvSpPr>
        <p:spPr>
          <a:xfrm>
            <a:off x="958419" y="3459292"/>
            <a:ext cx="7667346" cy="2830329"/>
          </a:xfrm>
          <a:prstGeom prst="rect">
            <a:avLst/>
          </a:prstGeom>
        </p:spPr>
        <p:txBody>
          <a:bodyPr/>
          <a:lstStyle/>
          <a:p>
            <a:endParaRPr lang="da-DK" dirty="0"/>
          </a:p>
        </p:txBody>
      </p:sp>
      <p:sp>
        <p:nvSpPr>
          <p:cNvPr id="4" name="Pladsholder til slidenummer 3"/>
          <p:cNvSpPr>
            <a:spLocks noGrp="1"/>
          </p:cNvSpPr>
          <p:nvPr>
            <p:ph type="sldNum" sz="quarter" idx="5"/>
          </p:nvPr>
        </p:nvSpPr>
        <p:spPr>
          <a:xfrm>
            <a:off x="5428825" y="6827487"/>
            <a:ext cx="4153146" cy="360654"/>
          </a:xfrm>
          <a:prstGeom prst="rect">
            <a:avLst/>
          </a:prstGeom>
        </p:spPr>
        <p:txBody>
          <a:bodyPr/>
          <a:lstStyle/>
          <a:p>
            <a:pPr marL="0" marR="0" lvl="0" indent="0" algn="l" defTabSz="902330" rtl="0" eaLnBrk="1" fontAlgn="auto" latinLnBrk="0" hangingPunct="1">
              <a:lnSpc>
                <a:spcPct val="100000"/>
              </a:lnSpc>
              <a:spcBef>
                <a:spcPts val="0"/>
              </a:spcBef>
              <a:spcAft>
                <a:spcPts val="0"/>
              </a:spcAft>
              <a:buClrTx/>
              <a:buSzTx/>
              <a:buFontTx/>
              <a:buNone/>
              <a:tabLst/>
              <a:defRPr/>
            </a:pPr>
            <a:fld id="{AD07FF54-917B-4DC7-9EE0-61AEDB272CD8}" type="slidenum">
              <a:rPr kumimoji="0" lang="da-DK" sz="18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l" defTabSz="902330" rtl="0" eaLnBrk="1" fontAlgn="auto" latinLnBrk="0" hangingPunct="1">
                <a:lnSpc>
                  <a:spcPct val="100000"/>
                </a:lnSpc>
                <a:spcBef>
                  <a:spcPts val="0"/>
                </a:spcBef>
                <a:spcAft>
                  <a:spcPts val="0"/>
                </a:spcAft>
                <a:buClrTx/>
                <a:buSzTx/>
                <a:buFontTx/>
                <a:buNone/>
                <a:tabLst/>
                <a:defRPr/>
              </a:pPr>
              <a:t>19</a:t>
            </a:fld>
            <a:endParaRPr kumimoji="0" lang="da-DK"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133277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74625" y="120650"/>
            <a:ext cx="9259888" cy="6946900"/>
          </a:xfrm>
          <a:prstGeom prst="rect">
            <a:avLst/>
          </a:prstGeom>
        </p:spPr>
      </p:sp>
      <p:sp>
        <p:nvSpPr>
          <p:cNvPr id="3" name="Pladsholder til noter 2"/>
          <p:cNvSpPr>
            <a:spLocks noGrp="1"/>
          </p:cNvSpPr>
          <p:nvPr>
            <p:ph type="body" idx="1"/>
          </p:nvPr>
        </p:nvSpPr>
        <p:spPr>
          <a:xfrm>
            <a:off x="958419" y="3459292"/>
            <a:ext cx="7667346" cy="2830329"/>
          </a:xfrm>
          <a:prstGeom prst="rect">
            <a:avLst/>
          </a:prstGeom>
        </p:spPr>
        <p:txBody>
          <a:bodyPr/>
          <a:lstStyle/>
          <a:p>
            <a:endParaRPr lang="da-DK"/>
          </a:p>
        </p:txBody>
      </p:sp>
      <p:sp>
        <p:nvSpPr>
          <p:cNvPr id="4" name="Pladsholder til slidenummer 3"/>
          <p:cNvSpPr>
            <a:spLocks noGrp="1"/>
          </p:cNvSpPr>
          <p:nvPr>
            <p:ph type="sldNum" sz="quarter" idx="5"/>
          </p:nvPr>
        </p:nvSpPr>
        <p:spPr>
          <a:xfrm>
            <a:off x="5428825" y="6827487"/>
            <a:ext cx="4153146" cy="360654"/>
          </a:xfrm>
          <a:prstGeom prst="rect">
            <a:avLst/>
          </a:prstGeom>
        </p:spPr>
        <p:txBody>
          <a:bodyPr/>
          <a:lstStyle/>
          <a:p>
            <a:pPr marL="0" marR="0" lvl="0" indent="0" algn="l" defTabSz="902330" rtl="0" eaLnBrk="1" fontAlgn="auto" latinLnBrk="0" hangingPunct="1">
              <a:lnSpc>
                <a:spcPct val="100000"/>
              </a:lnSpc>
              <a:spcBef>
                <a:spcPts val="0"/>
              </a:spcBef>
              <a:spcAft>
                <a:spcPts val="0"/>
              </a:spcAft>
              <a:buClrTx/>
              <a:buSzTx/>
              <a:buFontTx/>
              <a:buNone/>
              <a:tabLst/>
              <a:defRPr/>
            </a:pPr>
            <a:fld id="{AD07FF54-917B-4DC7-9EE0-61AEDB272CD8}" type="slidenum">
              <a:rPr kumimoji="0" lang="da-DK" sz="18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l" defTabSz="902330" rtl="0" eaLnBrk="1" fontAlgn="auto" latinLnBrk="0" hangingPunct="1">
                <a:lnSpc>
                  <a:spcPct val="100000"/>
                </a:lnSpc>
                <a:spcBef>
                  <a:spcPts val="0"/>
                </a:spcBef>
                <a:spcAft>
                  <a:spcPts val="0"/>
                </a:spcAft>
                <a:buClrTx/>
                <a:buSzTx/>
                <a:buFontTx/>
                <a:buNone/>
                <a:tabLst/>
                <a:defRPr/>
              </a:pPr>
              <a:t>20</a:t>
            </a:fld>
            <a:endParaRPr kumimoji="0" lang="da-DK"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628421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74625" y="120650"/>
            <a:ext cx="9259888" cy="6946900"/>
          </a:xfrm>
          <a:prstGeom prst="rect">
            <a:avLst/>
          </a:prstGeom>
        </p:spPr>
      </p:sp>
      <p:sp>
        <p:nvSpPr>
          <p:cNvPr id="3" name="Pladsholder til noter 2"/>
          <p:cNvSpPr>
            <a:spLocks noGrp="1"/>
          </p:cNvSpPr>
          <p:nvPr>
            <p:ph type="body" idx="1"/>
          </p:nvPr>
        </p:nvSpPr>
        <p:spPr>
          <a:xfrm>
            <a:off x="958419" y="3459292"/>
            <a:ext cx="7667346" cy="2830329"/>
          </a:xfrm>
          <a:prstGeom prst="rect">
            <a:avLst/>
          </a:prstGeom>
        </p:spPr>
        <p:txBody>
          <a:bodyPr/>
          <a:lstStyle/>
          <a:p>
            <a:endParaRPr lang="da-DK"/>
          </a:p>
        </p:txBody>
      </p:sp>
      <p:sp>
        <p:nvSpPr>
          <p:cNvPr id="4" name="Pladsholder til slidenummer 3"/>
          <p:cNvSpPr>
            <a:spLocks noGrp="1"/>
          </p:cNvSpPr>
          <p:nvPr>
            <p:ph type="sldNum" sz="quarter" idx="5"/>
          </p:nvPr>
        </p:nvSpPr>
        <p:spPr>
          <a:xfrm>
            <a:off x="5428825" y="6827487"/>
            <a:ext cx="4153146" cy="360654"/>
          </a:xfrm>
          <a:prstGeom prst="rect">
            <a:avLst/>
          </a:prstGeom>
        </p:spPr>
        <p:txBody>
          <a:bodyPr/>
          <a:lstStyle/>
          <a:p>
            <a:pPr marL="0" marR="0" lvl="0" indent="0" algn="l" defTabSz="902330" rtl="0" eaLnBrk="1" fontAlgn="auto" latinLnBrk="0" hangingPunct="1">
              <a:lnSpc>
                <a:spcPct val="100000"/>
              </a:lnSpc>
              <a:spcBef>
                <a:spcPts val="0"/>
              </a:spcBef>
              <a:spcAft>
                <a:spcPts val="0"/>
              </a:spcAft>
              <a:buClrTx/>
              <a:buSzTx/>
              <a:buFontTx/>
              <a:buNone/>
              <a:tabLst/>
              <a:defRPr/>
            </a:pPr>
            <a:fld id="{AD07FF54-917B-4DC7-9EE0-61AEDB272CD8}" type="slidenum">
              <a:rPr kumimoji="0" lang="da-DK" sz="18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l" defTabSz="902330" rtl="0" eaLnBrk="1" fontAlgn="auto" latinLnBrk="0" hangingPunct="1">
                <a:lnSpc>
                  <a:spcPct val="100000"/>
                </a:lnSpc>
                <a:spcBef>
                  <a:spcPts val="0"/>
                </a:spcBef>
                <a:spcAft>
                  <a:spcPts val="0"/>
                </a:spcAft>
                <a:buClrTx/>
                <a:buSzTx/>
                <a:buFontTx/>
                <a:buNone/>
                <a:tabLst/>
                <a:defRPr/>
              </a:pPr>
              <a:t>21</a:t>
            </a:fld>
            <a:endParaRPr kumimoji="0" lang="da-DK"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669249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74625" y="120650"/>
            <a:ext cx="9259888" cy="6946900"/>
          </a:xfrm>
          <a:prstGeom prst="rect">
            <a:avLst/>
          </a:prstGeom>
        </p:spPr>
      </p:sp>
      <p:sp>
        <p:nvSpPr>
          <p:cNvPr id="3" name="Pladsholder til noter 2"/>
          <p:cNvSpPr>
            <a:spLocks noGrp="1"/>
          </p:cNvSpPr>
          <p:nvPr>
            <p:ph type="body" idx="1"/>
          </p:nvPr>
        </p:nvSpPr>
        <p:spPr>
          <a:xfrm>
            <a:off x="958419" y="3459292"/>
            <a:ext cx="7667346" cy="2830329"/>
          </a:xfrm>
          <a:prstGeom prst="rect">
            <a:avLst/>
          </a:prstGeom>
        </p:spPr>
        <p:txBody>
          <a:bodyPr/>
          <a:lstStyle/>
          <a:p>
            <a:endParaRPr lang="da-DK"/>
          </a:p>
        </p:txBody>
      </p:sp>
      <p:sp>
        <p:nvSpPr>
          <p:cNvPr id="4" name="Pladsholder til slidenummer 3"/>
          <p:cNvSpPr>
            <a:spLocks noGrp="1"/>
          </p:cNvSpPr>
          <p:nvPr>
            <p:ph type="sldNum" sz="quarter" idx="5"/>
          </p:nvPr>
        </p:nvSpPr>
        <p:spPr>
          <a:xfrm>
            <a:off x="5428825" y="6827487"/>
            <a:ext cx="4153146" cy="360654"/>
          </a:xfrm>
          <a:prstGeom prst="rect">
            <a:avLst/>
          </a:prstGeom>
        </p:spPr>
        <p:txBody>
          <a:bodyPr/>
          <a:lstStyle/>
          <a:p>
            <a:pPr marL="0" marR="0" lvl="0" indent="0" algn="l" defTabSz="902330" rtl="0" eaLnBrk="1" fontAlgn="auto" latinLnBrk="0" hangingPunct="1">
              <a:lnSpc>
                <a:spcPct val="100000"/>
              </a:lnSpc>
              <a:spcBef>
                <a:spcPts val="0"/>
              </a:spcBef>
              <a:spcAft>
                <a:spcPts val="0"/>
              </a:spcAft>
              <a:buClrTx/>
              <a:buSzTx/>
              <a:buFontTx/>
              <a:buNone/>
              <a:tabLst/>
              <a:defRPr/>
            </a:pPr>
            <a:fld id="{AD07FF54-917B-4DC7-9EE0-61AEDB272CD8}" type="slidenum">
              <a:rPr kumimoji="0" lang="da-DK" sz="18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l" defTabSz="902330" rtl="0" eaLnBrk="1" fontAlgn="auto" latinLnBrk="0" hangingPunct="1">
                <a:lnSpc>
                  <a:spcPct val="100000"/>
                </a:lnSpc>
                <a:spcBef>
                  <a:spcPts val="0"/>
                </a:spcBef>
                <a:spcAft>
                  <a:spcPts val="0"/>
                </a:spcAft>
                <a:buClrTx/>
                <a:buSzTx/>
                <a:buFontTx/>
                <a:buNone/>
                <a:tabLst/>
                <a:defRPr/>
              </a:pPr>
              <a:t>23</a:t>
            </a:fld>
            <a:endParaRPr kumimoji="0" lang="da-DK"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39593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74625" y="120650"/>
            <a:ext cx="9259888" cy="6946900"/>
          </a:xfrm>
          <a:prstGeom prst="rect">
            <a:avLst/>
          </a:prstGeom>
        </p:spPr>
      </p:sp>
      <p:sp>
        <p:nvSpPr>
          <p:cNvPr id="3" name="Pladsholder til noter 2"/>
          <p:cNvSpPr>
            <a:spLocks noGrp="1"/>
          </p:cNvSpPr>
          <p:nvPr>
            <p:ph type="body" idx="1"/>
          </p:nvPr>
        </p:nvSpPr>
        <p:spPr>
          <a:xfrm>
            <a:off x="958419" y="3459292"/>
            <a:ext cx="7667346" cy="2830329"/>
          </a:xfrm>
          <a:prstGeom prst="rect">
            <a:avLst/>
          </a:prstGeom>
        </p:spPr>
        <p:txBody>
          <a:bodyPr/>
          <a:lstStyle/>
          <a:p>
            <a:endParaRPr lang="da-DK"/>
          </a:p>
        </p:txBody>
      </p:sp>
      <p:sp>
        <p:nvSpPr>
          <p:cNvPr id="4" name="Pladsholder til slidenummer 3"/>
          <p:cNvSpPr>
            <a:spLocks noGrp="1"/>
          </p:cNvSpPr>
          <p:nvPr>
            <p:ph type="sldNum" sz="quarter" idx="5"/>
          </p:nvPr>
        </p:nvSpPr>
        <p:spPr>
          <a:xfrm>
            <a:off x="5428825" y="6827487"/>
            <a:ext cx="4153146" cy="360654"/>
          </a:xfrm>
          <a:prstGeom prst="rect">
            <a:avLst/>
          </a:prstGeom>
        </p:spPr>
        <p:txBody>
          <a:bodyPr/>
          <a:lstStyle/>
          <a:p>
            <a:pPr marL="0" marR="0" lvl="0" indent="0" algn="l" defTabSz="902330" rtl="0" eaLnBrk="1" fontAlgn="auto" latinLnBrk="0" hangingPunct="1">
              <a:lnSpc>
                <a:spcPct val="100000"/>
              </a:lnSpc>
              <a:spcBef>
                <a:spcPts val="0"/>
              </a:spcBef>
              <a:spcAft>
                <a:spcPts val="0"/>
              </a:spcAft>
              <a:buClrTx/>
              <a:buSzTx/>
              <a:buFontTx/>
              <a:buNone/>
              <a:tabLst/>
              <a:defRPr/>
            </a:pPr>
            <a:fld id="{AD07FF54-917B-4DC7-9EE0-61AEDB272CD8}" type="slidenum">
              <a:rPr kumimoji="0" lang="da-DK" sz="18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l" defTabSz="902330" rtl="0" eaLnBrk="1" fontAlgn="auto" latinLnBrk="0" hangingPunct="1">
                <a:lnSpc>
                  <a:spcPct val="100000"/>
                </a:lnSpc>
                <a:spcBef>
                  <a:spcPts val="0"/>
                </a:spcBef>
                <a:spcAft>
                  <a:spcPts val="0"/>
                </a:spcAft>
                <a:buClrTx/>
                <a:buSzTx/>
                <a:buFontTx/>
                <a:buNone/>
                <a:tabLst/>
                <a:defRPr/>
              </a:pPr>
              <a:t>24</a:t>
            </a:fld>
            <a:endParaRPr kumimoji="0" lang="da-DK"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00858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74625" y="120650"/>
            <a:ext cx="9259888" cy="6946900"/>
          </a:xfrm>
          <a:prstGeom prst="rect">
            <a:avLst/>
          </a:prstGeom>
        </p:spPr>
      </p:sp>
      <p:sp>
        <p:nvSpPr>
          <p:cNvPr id="3" name="Pladsholder til noter 2"/>
          <p:cNvSpPr>
            <a:spLocks noGrp="1"/>
          </p:cNvSpPr>
          <p:nvPr>
            <p:ph type="body" idx="1"/>
          </p:nvPr>
        </p:nvSpPr>
        <p:spPr>
          <a:xfrm>
            <a:off x="958419" y="3459292"/>
            <a:ext cx="7667346" cy="2830329"/>
          </a:xfrm>
          <a:prstGeom prst="rect">
            <a:avLst/>
          </a:prstGeom>
        </p:spPr>
        <p:txBody>
          <a:bodyPr/>
          <a:lstStyle/>
          <a:p>
            <a:endParaRPr lang="da-DK" dirty="0"/>
          </a:p>
        </p:txBody>
      </p:sp>
      <p:sp>
        <p:nvSpPr>
          <p:cNvPr id="4" name="Pladsholder til slidenummer 3"/>
          <p:cNvSpPr>
            <a:spLocks noGrp="1"/>
          </p:cNvSpPr>
          <p:nvPr>
            <p:ph type="sldNum" sz="quarter" idx="5"/>
          </p:nvPr>
        </p:nvSpPr>
        <p:spPr>
          <a:xfrm>
            <a:off x="5428825" y="6827487"/>
            <a:ext cx="4153146" cy="360654"/>
          </a:xfrm>
          <a:prstGeom prst="rect">
            <a:avLst/>
          </a:prstGeom>
        </p:spPr>
        <p:txBody>
          <a:bodyPr/>
          <a:lstStyle/>
          <a:p>
            <a:pPr marL="0" marR="0" lvl="0" indent="0" algn="l" defTabSz="902330" rtl="0" eaLnBrk="1" fontAlgn="auto" latinLnBrk="0" hangingPunct="1">
              <a:lnSpc>
                <a:spcPct val="100000"/>
              </a:lnSpc>
              <a:spcBef>
                <a:spcPts val="0"/>
              </a:spcBef>
              <a:spcAft>
                <a:spcPts val="0"/>
              </a:spcAft>
              <a:buClrTx/>
              <a:buSzTx/>
              <a:buFontTx/>
              <a:buNone/>
              <a:tabLst/>
              <a:defRPr/>
            </a:pPr>
            <a:fld id="{AD07FF54-917B-4DC7-9EE0-61AEDB272CD8}" type="slidenum">
              <a:rPr kumimoji="0" lang="da-DK" sz="18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l" defTabSz="902330" rtl="0" eaLnBrk="1" fontAlgn="auto" latinLnBrk="0" hangingPunct="1">
                <a:lnSpc>
                  <a:spcPct val="100000"/>
                </a:lnSpc>
                <a:spcBef>
                  <a:spcPts val="0"/>
                </a:spcBef>
                <a:spcAft>
                  <a:spcPts val="0"/>
                </a:spcAft>
                <a:buClrTx/>
                <a:buSzTx/>
                <a:buFontTx/>
                <a:buNone/>
                <a:tabLst/>
                <a:defRPr/>
              </a:pPr>
              <a:t>3</a:t>
            </a:fld>
            <a:endParaRPr kumimoji="0" lang="da-DK"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826337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74625" y="120650"/>
            <a:ext cx="9259888" cy="6946900"/>
          </a:xfrm>
          <a:prstGeom prst="rect">
            <a:avLst/>
          </a:prstGeom>
        </p:spPr>
      </p:sp>
      <p:sp>
        <p:nvSpPr>
          <p:cNvPr id="3" name="Pladsholder til noter 2"/>
          <p:cNvSpPr>
            <a:spLocks noGrp="1"/>
          </p:cNvSpPr>
          <p:nvPr>
            <p:ph type="body" idx="1"/>
          </p:nvPr>
        </p:nvSpPr>
        <p:spPr>
          <a:xfrm>
            <a:off x="958419" y="3459292"/>
            <a:ext cx="7667346" cy="2830329"/>
          </a:xfrm>
          <a:prstGeom prst="rect">
            <a:avLst/>
          </a:prstGeom>
        </p:spPr>
        <p:txBody>
          <a:bodyPr/>
          <a:lstStyle/>
          <a:p>
            <a:endParaRPr lang="da-DK" dirty="0"/>
          </a:p>
        </p:txBody>
      </p:sp>
      <p:sp>
        <p:nvSpPr>
          <p:cNvPr id="4" name="Pladsholder til slidenummer 3"/>
          <p:cNvSpPr>
            <a:spLocks noGrp="1"/>
          </p:cNvSpPr>
          <p:nvPr>
            <p:ph type="sldNum" sz="quarter" idx="5"/>
          </p:nvPr>
        </p:nvSpPr>
        <p:spPr>
          <a:xfrm>
            <a:off x="5428825" y="6827487"/>
            <a:ext cx="4153146" cy="360654"/>
          </a:xfrm>
          <a:prstGeom prst="rect">
            <a:avLst/>
          </a:prstGeom>
        </p:spPr>
        <p:txBody>
          <a:bodyPr/>
          <a:lstStyle/>
          <a:p>
            <a:pPr marL="0" marR="0" lvl="0" indent="0" algn="l" defTabSz="902330" rtl="0" eaLnBrk="1" fontAlgn="auto" latinLnBrk="0" hangingPunct="1">
              <a:lnSpc>
                <a:spcPct val="100000"/>
              </a:lnSpc>
              <a:spcBef>
                <a:spcPts val="0"/>
              </a:spcBef>
              <a:spcAft>
                <a:spcPts val="0"/>
              </a:spcAft>
              <a:buClrTx/>
              <a:buSzTx/>
              <a:buFontTx/>
              <a:buNone/>
              <a:tabLst/>
              <a:defRPr/>
            </a:pPr>
            <a:fld id="{AD07FF54-917B-4DC7-9EE0-61AEDB272CD8}" type="slidenum">
              <a:rPr kumimoji="0" lang="da-DK" sz="18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l" defTabSz="902330" rtl="0" eaLnBrk="1" fontAlgn="auto" latinLnBrk="0" hangingPunct="1">
                <a:lnSpc>
                  <a:spcPct val="100000"/>
                </a:lnSpc>
                <a:spcBef>
                  <a:spcPts val="0"/>
                </a:spcBef>
                <a:spcAft>
                  <a:spcPts val="0"/>
                </a:spcAft>
                <a:buClrTx/>
                <a:buSzTx/>
                <a:buFontTx/>
                <a:buNone/>
                <a:tabLst/>
                <a:defRPr/>
              </a:pPr>
              <a:t>26</a:t>
            </a:fld>
            <a:endParaRPr kumimoji="0" lang="da-DK"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454907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74625" y="120650"/>
            <a:ext cx="9259888" cy="6946900"/>
          </a:xfrm>
          <a:prstGeom prst="rect">
            <a:avLst/>
          </a:prstGeom>
        </p:spPr>
      </p:sp>
      <p:sp>
        <p:nvSpPr>
          <p:cNvPr id="3" name="Pladsholder til noter 2"/>
          <p:cNvSpPr>
            <a:spLocks noGrp="1"/>
          </p:cNvSpPr>
          <p:nvPr>
            <p:ph type="body" idx="1"/>
          </p:nvPr>
        </p:nvSpPr>
        <p:spPr>
          <a:xfrm>
            <a:off x="958419" y="3459292"/>
            <a:ext cx="7667346" cy="2830329"/>
          </a:xfrm>
          <a:prstGeom prst="rect">
            <a:avLst/>
          </a:prstGeom>
        </p:spPr>
        <p:txBody>
          <a:bodyPr/>
          <a:lstStyle/>
          <a:p>
            <a:endParaRPr lang="da-DK" dirty="0"/>
          </a:p>
        </p:txBody>
      </p:sp>
      <p:sp>
        <p:nvSpPr>
          <p:cNvPr id="4" name="Pladsholder til slidenummer 3"/>
          <p:cNvSpPr>
            <a:spLocks noGrp="1"/>
          </p:cNvSpPr>
          <p:nvPr>
            <p:ph type="sldNum" sz="quarter" idx="5"/>
          </p:nvPr>
        </p:nvSpPr>
        <p:spPr>
          <a:xfrm>
            <a:off x="5428825" y="6827487"/>
            <a:ext cx="4153146" cy="360654"/>
          </a:xfrm>
          <a:prstGeom prst="rect">
            <a:avLst/>
          </a:prstGeom>
        </p:spPr>
        <p:txBody>
          <a:bodyPr/>
          <a:lstStyle/>
          <a:p>
            <a:pPr marL="0" marR="0" lvl="0" indent="0" algn="l" defTabSz="902330" rtl="0" eaLnBrk="1" fontAlgn="auto" latinLnBrk="0" hangingPunct="1">
              <a:lnSpc>
                <a:spcPct val="100000"/>
              </a:lnSpc>
              <a:spcBef>
                <a:spcPts val="0"/>
              </a:spcBef>
              <a:spcAft>
                <a:spcPts val="0"/>
              </a:spcAft>
              <a:buClrTx/>
              <a:buSzTx/>
              <a:buFontTx/>
              <a:buNone/>
              <a:tabLst/>
              <a:defRPr/>
            </a:pPr>
            <a:fld id="{AD07FF54-917B-4DC7-9EE0-61AEDB272CD8}" type="slidenum">
              <a:rPr kumimoji="0" lang="da-DK" sz="18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l" defTabSz="902330" rtl="0" eaLnBrk="1" fontAlgn="auto" latinLnBrk="0" hangingPunct="1">
                <a:lnSpc>
                  <a:spcPct val="100000"/>
                </a:lnSpc>
                <a:spcBef>
                  <a:spcPts val="0"/>
                </a:spcBef>
                <a:spcAft>
                  <a:spcPts val="0"/>
                </a:spcAft>
                <a:buClrTx/>
                <a:buSzTx/>
                <a:buFontTx/>
                <a:buNone/>
                <a:tabLst/>
                <a:defRPr/>
              </a:pPr>
              <a:t>27</a:t>
            </a:fld>
            <a:endParaRPr kumimoji="0" lang="da-DK"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312058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74625" y="120650"/>
            <a:ext cx="9259888" cy="6946900"/>
          </a:xfrm>
          <a:prstGeom prst="rect">
            <a:avLst/>
          </a:prstGeom>
        </p:spPr>
      </p:sp>
      <p:sp>
        <p:nvSpPr>
          <p:cNvPr id="3" name="Pladsholder til noter 2"/>
          <p:cNvSpPr>
            <a:spLocks noGrp="1"/>
          </p:cNvSpPr>
          <p:nvPr>
            <p:ph type="body" idx="1"/>
          </p:nvPr>
        </p:nvSpPr>
        <p:spPr>
          <a:xfrm>
            <a:off x="958419" y="3459292"/>
            <a:ext cx="7667346" cy="2830329"/>
          </a:xfrm>
          <a:prstGeom prst="rect">
            <a:avLst/>
          </a:prstGeom>
        </p:spPr>
        <p:txBody>
          <a:bodyPr/>
          <a:lstStyle/>
          <a:p>
            <a:endParaRPr lang="da-DK"/>
          </a:p>
        </p:txBody>
      </p:sp>
      <p:sp>
        <p:nvSpPr>
          <p:cNvPr id="4" name="Pladsholder til slidenummer 3"/>
          <p:cNvSpPr>
            <a:spLocks noGrp="1"/>
          </p:cNvSpPr>
          <p:nvPr>
            <p:ph type="sldNum" sz="quarter" idx="5"/>
          </p:nvPr>
        </p:nvSpPr>
        <p:spPr>
          <a:xfrm>
            <a:off x="5428825" y="6827487"/>
            <a:ext cx="4153146" cy="36065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D07FF54-917B-4DC7-9EE0-61AEDB272CD8}" type="slidenum">
              <a:rPr kumimoji="0" lang="da-DK"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28</a:t>
            </a:fld>
            <a:endParaRPr kumimoji="0" lang="da-DK"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164373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74625" y="120650"/>
            <a:ext cx="9259888" cy="6946900"/>
          </a:xfrm>
          <a:prstGeom prst="rect">
            <a:avLst/>
          </a:prstGeom>
        </p:spPr>
      </p:sp>
      <p:sp>
        <p:nvSpPr>
          <p:cNvPr id="3" name="Pladsholder til noter 2"/>
          <p:cNvSpPr>
            <a:spLocks noGrp="1"/>
          </p:cNvSpPr>
          <p:nvPr>
            <p:ph type="body" idx="1"/>
          </p:nvPr>
        </p:nvSpPr>
        <p:spPr>
          <a:xfrm>
            <a:off x="958419" y="3459292"/>
            <a:ext cx="7667346" cy="2830329"/>
          </a:xfrm>
          <a:prstGeom prst="rect">
            <a:avLst/>
          </a:prstGeom>
        </p:spPr>
        <p:txBody>
          <a:bodyPr/>
          <a:lstStyle/>
          <a:p>
            <a:endParaRPr lang="da-DK"/>
          </a:p>
        </p:txBody>
      </p:sp>
      <p:sp>
        <p:nvSpPr>
          <p:cNvPr id="4" name="Pladsholder til slidenummer 3"/>
          <p:cNvSpPr>
            <a:spLocks noGrp="1"/>
          </p:cNvSpPr>
          <p:nvPr>
            <p:ph type="sldNum" sz="quarter" idx="5"/>
          </p:nvPr>
        </p:nvSpPr>
        <p:spPr>
          <a:xfrm>
            <a:off x="5428825" y="6827487"/>
            <a:ext cx="4153146" cy="36065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D07FF54-917B-4DC7-9EE0-61AEDB272CD8}" type="slidenum">
              <a:rPr kumimoji="0" lang="da-DK"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29</a:t>
            </a:fld>
            <a:endParaRPr kumimoji="0" lang="da-DK"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686892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74625" y="120650"/>
            <a:ext cx="9259888" cy="6946900"/>
          </a:xfrm>
          <a:prstGeom prst="rect">
            <a:avLst/>
          </a:prstGeom>
        </p:spPr>
      </p:sp>
      <p:sp>
        <p:nvSpPr>
          <p:cNvPr id="3" name="Pladsholder til noter 2"/>
          <p:cNvSpPr>
            <a:spLocks noGrp="1"/>
          </p:cNvSpPr>
          <p:nvPr>
            <p:ph type="body" idx="1"/>
          </p:nvPr>
        </p:nvSpPr>
        <p:spPr>
          <a:xfrm>
            <a:off x="958419" y="3459292"/>
            <a:ext cx="7667346" cy="2830329"/>
          </a:xfrm>
          <a:prstGeom prst="rect">
            <a:avLst/>
          </a:prstGeom>
        </p:spPr>
        <p:txBody>
          <a:bodyPr/>
          <a:lstStyle/>
          <a:p>
            <a:endParaRPr lang="da-DK" dirty="0"/>
          </a:p>
        </p:txBody>
      </p:sp>
      <p:sp>
        <p:nvSpPr>
          <p:cNvPr id="4" name="Pladsholder til slidenummer 3"/>
          <p:cNvSpPr>
            <a:spLocks noGrp="1"/>
          </p:cNvSpPr>
          <p:nvPr>
            <p:ph type="sldNum" sz="quarter" idx="5"/>
          </p:nvPr>
        </p:nvSpPr>
        <p:spPr>
          <a:xfrm>
            <a:off x="5428825" y="6827487"/>
            <a:ext cx="4153146" cy="360654"/>
          </a:xfrm>
          <a:prstGeom prst="rect">
            <a:avLst/>
          </a:prstGeom>
        </p:spPr>
        <p:txBody>
          <a:bodyPr/>
          <a:lstStyle/>
          <a:p>
            <a:pPr marL="0" marR="0" lvl="0" indent="0" algn="l" defTabSz="902330" rtl="0" eaLnBrk="1" fontAlgn="auto" latinLnBrk="0" hangingPunct="1">
              <a:lnSpc>
                <a:spcPct val="100000"/>
              </a:lnSpc>
              <a:spcBef>
                <a:spcPts val="0"/>
              </a:spcBef>
              <a:spcAft>
                <a:spcPts val="0"/>
              </a:spcAft>
              <a:buClrTx/>
              <a:buSzTx/>
              <a:buFontTx/>
              <a:buNone/>
              <a:tabLst/>
              <a:defRPr/>
            </a:pPr>
            <a:fld id="{AD07FF54-917B-4DC7-9EE0-61AEDB272CD8}" type="slidenum">
              <a:rPr kumimoji="0" lang="da-DK" sz="18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l" defTabSz="902330" rtl="0" eaLnBrk="1" fontAlgn="auto" latinLnBrk="0" hangingPunct="1">
                <a:lnSpc>
                  <a:spcPct val="100000"/>
                </a:lnSpc>
                <a:spcBef>
                  <a:spcPts val="0"/>
                </a:spcBef>
                <a:spcAft>
                  <a:spcPts val="0"/>
                </a:spcAft>
                <a:buClrTx/>
                <a:buSzTx/>
                <a:buFontTx/>
                <a:buNone/>
                <a:tabLst/>
                <a:defRPr/>
              </a:pPr>
              <a:t>30</a:t>
            </a:fld>
            <a:endParaRPr kumimoji="0" lang="da-DK"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59076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74625" y="120650"/>
            <a:ext cx="9259888" cy="6946900"/>
          </a:xfrm>
          <a:prstGeom prst="rect">
            <a:avLst/>
          </a:prstGeom>
        </p:spPr>
      </p:sp>
      <p:sp>
        <p:nvSpPr>
          <p:cNvPr id="3" name="Pladsholder til noter 2"/>
          <p:cNvSpPr>
            <a:spLocks noGrp="1"/>
          </p:cNvSpPr>
          <p:nvPr>
            <p:ph type="body" idx="1"/>
          </p:nvPr>
        </p:nvSpPr>
        <p:spPr>
          <a:xfrm>
            <a:off x="958419" y="3459292"/>
            <a:ext cx="7667346" cy="2830329"/>
          </a:xfrm>
          <a:prstGeom prst="rect">
            <a:avLst/>
          </a:prstGeom>
        </p:spPr>
        <p:txBody>
          <a:bodyPr/>
          <a:lstStyle/>
          <a:p>
            <a:endParaRPr lang="da-DK"/>
          </a:p>
        </p:txBody>
      </p:sp>
      <p:sp>
        <p:nvSpPr>
          <p:cNvPr id="4" name="Pladsholder til slidenummer 3"/>
          <p:cNvSpPr>
            <a:spLocks noGrp="1"/>
          </p:cNvSpPr>
          <p:nvPr>
            <p:ph type="sldNum" sz="quarter" idx="5"/>
          </p:nvPr>
        </p:nvSpPr>
        <p:spPr>
          <a:xfrm>
            <a:off x="5428825" y="6827487"/>
            <a:ext cx="4153146" cy="36065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D07FF54-917B-4DC7-9EE0-61AEDB272CD8}" type="slidenum">
              <a:rPr kumimoji="0" lang="da-DK"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31</a:t>
            </a:fld>
            <a:endParaRPr kumimoji="0" lang="da-DK"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522403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74625" y="120650"/>
            <a:ext cx="9259888" cy="6946900"/>
          </a:xfrm>
          <a:prstGeom prst="rect">
            <a:avLst/>
          </a:prstGeom>
        </p:spPr>
      </p:sp>
      <p:sp>
        <p:nvSpPr>
          <p:cNvPr id="3" name="Pladsholder til noter 2"/>
          <p:cNvSpPr>
            <a:spLocks noGrp="1"/>
          </p:cNvSpPr>
          <p:nvPr>
            <p:ph type="body" idx="1"/>
          </p:nvPr>
        </p:nvSpPr>
        <p:spPr>
          <a:xfrm>
            <a:off x="958419" y="3459292"/>
            <a:ext cx="7667346" cy="2830329"/>
          </a:xfrm>
          <a:prstGeom prst="rect">
            <a:avLst/>
          </a:prstGeom>
        </p:spPr>
        <p:txBody>
          <a:bodyPr/>
          <a:lstStyle/>
          <a:p>
            <a:endParaRPr lang="da-DK"/>
          </a:p>
        </p:txBody>
      </p:sp>
      <p:sp>
        <p:nvSpPr>
          <p:cNvPr id="4" name="Pladsholder til slidenummer 3"/>
          <p:cNvSpPr>
            <a:spLocks noGrp="1"/>
          </p:cNvSpPr>
          <p:nvPr>
            <p:ph type="sldNum" sz="quarter" idx="5"/>
          </p:nvPr>
        </p:nvSpPr>
        <p:spPr>
          <a:xfrm>
            <a:off x="5428825" y="6827487"/>
            <a:ext cx="4153146" cy="360654"/>
          </a:xfrm>
          <a:prstGeom prst="rect">
            <a:avLst/>
          </a:prstGeom>
        </p:spPr>
        <p:txBody>
          <a:bodyPr/>
          <a:lstStyle/>
          <a:p>
            <a:pPr marL="0" marR="0" lvl="0" indent="0" algn="l" defTabSz="902330" rtl="0" eaLnBrk="1" fontAlgn="auto" latinLnBrk="0" hangingPunct="1">
              <a:lnSpc>
                <a:spcPct val="100000"/>
              </a:lnSpc>
              <a:spcBef>
                <a:spcPts val="0"/>
              </a:spcBef>
              <a:spcAft>
                <a:spcPts val="0"/>
              </a:spcAft>
              <a:buClrTx/>
              <a:buSzTx/>
              <a:buFontTx/>
              <a:buNone/>
              <a:tabLst/>
              <a:defRPr/>
            </a:pPr>
            <a:fld id="{AD07FF54-917B-4DC7-9EE0-61AEDB272CD8}" type="slidenum">
              <a:rPr kumimoji="0" lang="da-DK" sz="18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l" defTabSz="902330" rtl="0" eaLnBrk="1" fontAlgn="auto" latinLnBrk="0" hangingPunct="1">
                <a:lnSpc>
                  <a:spcPct val="100000"/>
                </a:lnSpc>
                <a:spcBef>
                  <a:spcPts val="0"/>
                </a:spcBef>
                <a:spcAft>
                  <a:spcPts val="0"/>
                </a:spcAft>
                <a:buClrTx/>
                <a:buSzTx/>
                <a:buFontTx/>
                <a:buNone/>
                <a:tabLst/>
                <a:defRPr/>
              </a:pPr>
              <a:t>33</a:t>
            </a:fld>
            <a:endParaRPr kumimoji="0" lang="da-DK"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37129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74625" y="120650"/>
            <a:ext cx="9259888" cy="6946900"/>
          </a:xfrm>
          <a:prstGeom prst="rect">
            <a:avLst/>
          </a:prstGeom>
        </p:spPr>
      </p:sp>
      <p:sp>
        <p:nvSpPr>
          <p:cNvPr id="3" name="Pladsholder til noter 2"/>
          <p:cNvSpPr>
            <a:spLocks noGrp="1"/>
          </p:cNvSpPr>
          <p:nvPr>
            <p:ph type="body" idx="1"/>
          </p:nvPr>
        </p:nvSpPr>
        <p:spPr>
          <a:xfrm>
            <a:off x="958419" y="3459292"/>
            <a:ext cx="7667346" cy="2830329"/>
          </a:xfrm>
          <a:prstGeom prst="rect">
            <a:avLst/>
          </a:prstGeom>
        </p:spPr>
        <p:txBody>
          <a:bodyPr/>
          <a:lstStyle/>
          <a:p>
            <a:endParaRPr lang="da-DK" dirty="0"/>
          </a:p>
        </p:txBody>
      </p:sp>
      <p:sp>
        <p:nvSpPr>
          <p:cNvPr id="4" name="Pladsholder til slidenummer 3"/>
          <p:cNvSpPr>
            <a:spLocks noGrp="1"/>
          </p:cNvSpPr>
          <p:nvPr>
            <p:ph type="sldNum" sz="quarter" idx="5"/>
          </p:nvPr>
        </p:nvSpPr>
        <p:spPr>
          <a:xfrm>
            <a:off x="5428825" y="6827487"/>
            <a:ext cx="4153146" cy="360654"/>
          </a:xfrm>
          <a:prstGeom prst="rect">
            <a:avLst/>
          </a:prstGeom>
        </p:spPr>
        <p:txBody>
          <a:bodyPr/>
          <a:lstStyle/>
          <a:p>
            <a:pPr marL="0" marR="0" lvl="0" indent="0" algn="l" defTabSz="902330" rtl="0" eaLnBrk="1" fontAlgn="auto" latinLnBrk="0" hangingPunct="1">
              <a:lnSpc>
                <a:spcPct val="100000"/>
              </a:lnSpc>
              <a:spcBef>
                <a:spcPts val="0"/>
              </a:spcBef>
              <a:spcAft>
                <a:spcPts val="0"/>
              </a:spcAft>
              <a:buClrTx/>
              <a:buSzTx/>
              <a:buFontTx/>
              <a:buNone/>
              <a:tabLst/>
              <a:defRPr/>
            </a:pPr>
            <a:fld id="{AD07FF54-917B-4DC7-9EE0-61AEDB272CD8}" type="slidenum">
              <a:rPr kumimoji="0" lang="da-DK" sz="18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l" defTabSz="902330" rtl="0" eaLnBrk="1" fontAlgn="auto" latinLnBrk="0" hangingPunct="1">
                <a:lnSpc>
                  <a:spcPct val="100000"/>
                </a:lnSpc>
                <a:spcBef>
                  <a:spcPts val="0"/>
                </a:spcBef>
                <a:spcAft>
                  <a:spcPts val="0"/>
                </a:spcAft>
                <a:buClrTx/>
                <a:buSzTx/>
                <a:buFontTx/>
                <a:buNone/>
                <a:tabLst/>
                <a:defRPr/>
              </a:pPr>
              <a:t>34</a:t>
            </a:fld>
            <a:endParaRPr kumimoji="0" lang="da-DK"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468621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74625" y="120650"/>
            <a:ext cx="9259888" cy="6946900"/>
          </a:xfrm>
          <a:prstGeom prst="rect">
            <a:avLst/>
          </a:prstGeom>
        </p:spPr>
      </p:sp>
      <p:sp>
        <p:nvSpPr>
          <p:cNvPr id="3" name="Pladsholder til noter 2"/>
          <p:cNvSpPr>
            <a:spLocks noGrp="1"/>
          </p:cNvSpPr>
          <p:nvPr>
            <p:ph type="body" idx="1"/>
          </p:nvPr>
        </p:nvSpPr>
        <p:spPr>
          <a:xfrm>
            <a:off x="958419" y="3459292"/>
            <a:ext cx="7667346" cy="2830329"/>
          </a:xfrm>
          <a:prstGeom prst="rect">
            <a:avLst/>
          </a:prstGeom>
        </p:spPr>
        <p:txBody>
          <a:bodyPr/>
          <a:lstStyle/>
          <a:p>
            <a:endParaRPr lang="da-DK"/>
          </a:p>
        </p:txBody>
      </p:sp>
      <p:sp>
        <p:nvSpPr>
          <p:cNvPr id="4" name="Pladsholder til slidenummer 3"/>
          <p:cNvSpPr>
            <a:spLocks noGrp="1"/>
          </p:cNvSpPr>
          <p:nvPr>
            <p:ph type="sldNum" sz="quarter" idx="5"/>
          </p:nvPr>
        </p:nvSpPr>
        <p:spPr>
          <a:xfrm>
            <a:off x="5428825" y="6827487"/>
            <a:ext cx="4153146" cy="360654"/>
          </a:xfrm>
          <a:prstGeom prst="rect">
            <a:avLst/>
          </a:prstGeom>
        </p:spPr>
        <p:txBody>
          <a:bodyPr/>
          <a:lstStyle/>
          <a:p>
            <a:pPr marL="0" marR="0" lvl="0" indent="0" algn="l" defTabSz="902330" rtl="0" eaLnBrk="1" fontAlgn="auto" latinLnBrk="0" hangingPunct="1">
              <a:lnSpc>
                <a:spcPct val="100000"/>
              </a:lnSpc>
              <a:spcBef>
                <a:spcPts val="0"/>
              </a:spcBef>
              <a:spcAft>
                <a:spcPts val="0"/>
              </a:spcAft>
              <a:buClrTx/>
              <a:buSzTx/>
              <a:buFontTx/>
              <a:buNone/>
              <a:tabLst/>
              <a:defRPr/>
            </a:pPr>
            <a:fld id="{AD07FF54-917B-4DC7-9EE0-61AEDB272CD8}" type="slidenum">
              <a:rPr kumimoji="0" lang="da-DK" sz="18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l" defTabSz="902330" rtl="0" eaLnBrk="1" fontAlgn="auto" latinLnBrk="0" hangingPunct="1">
                <a:lnSpc>
                  <a:spcPct val="100000"/>
                </a:lnSpc>
                <a:spcBef>
                  <a:spcPts val="0"/>
                </a:spcBef>
                <a:spcAft>
                  <a:spcPts val="0"/>
                </a:spcAft>
                <a:buClrTx/>
                <a:buSzTx/>
                <a:buFontTx/>
                <a:buNone/>
                <a:tabLst/>
                <a:defRPr/>
              </a:pPr>
              <a:t>35</a:t>
            </a:fld>
            <a:endParaRPr kumimoji="0" lang="da-DK"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6557983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74625" y="120650"/>
            <a:ext cx="9259888" cy="6946900"/>
          </a:xfrm>
          <a:prstGeom prst="rect">
            <a:avLst/>
          </a:prstGeom>
        </p:spPr>
      </p:sp>
      <p:sp>
        <p:nvSpPr>
          <p:cNvPr id="3" name="Pladsholder til noter 2"/>
          <p:cNvSpPr>
            <a:spLocks noGrp="1"/>
          </p:cNvSpPr>
          <p:nvPr>
            <p:ph type="body" idx="1"/>
          </p:nvPr>
        </p:nvSpPr>
        <p:spPr>
          <a:xfrm>
            <a:off x="958419" y="3459292"/>
            <a:ext cx="7667346" cy="2830329"/>
          </a:xfrm>
          <a:prstGeom prst="rect">
            <a:avLst/>
          </a:prstGeom>
        </p:spPr>
        <p:txBody>
          <a:bodyPr/>
          <a:lstStyle/>
          <a:p>
            <a:endParaRPr lang="da-DK" dirty="0"/>
          </a:p>
        </p:txBody>
      </p:sp>
      <p:sp>
        <p:nvSpPr>
          <p:cNvPr id="4" name="Pladsholder til slidenummer 3"/>
          <p:cNvSpPr>
            <a:spLocks noGrp="1"/>
          </p:cNvSpPr>
          <p:nvPr>
            <p:ph type="sldNum" sz="quarter" idx="5"/>
          </p:nvPr>
        </p:nvSpPr>
        <p:spPr>
          <a:xfrm>
            <a:off x="5428825" y="6827487"/>
            <a:ext cx="4153146" cy="360654"/>
          </a:xfrm>
          <a:prstGeom prst="rect">
            <a:avLst/>
          </a:prstGeom>
        </p:spPr>
        <p:txBody>
          <a:bodyPr/>
          <a:lstStyle/>
          <a:p>
            <a:pPr marL="0" marR="0" lvl="0" indent="0" algn="l" defTabSz="902330" rtl="0" eaLnBrk="1" fontAlgn="auto" latinLnBrk="0" hangingPunct="1">
              <a:lnSpc>
                <a:spcPct val="100000"/>
              </a:lnSpc>
              <a:spcBef>
                <a:spcPts val="0"/>
              </a:spcBef>
              <a:spcAft>
                <a:spcPts val="0"/>
              </a:spcAft>
              <a:buClrTx/>
              <a:buSzTx/>
              <a:buFontTx/>
              <a:buNone/>
              <a:tabLst/>
              <a:defRPr/>
            </a:pPr>
            <a:fld id="{AD07FF54-917B-4DC7-9EE0-61AEDB272CD8}" type="slidenum">
              <a:rPr kumimoji="0" lang="da-DK" sz="18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l" defTabSz="902330" rtl="0" eaLnBrk="1" fontAlgn="auto" latinLnBrk="0" hangingPunct="1">
                <a:lnSpc>
                  <a:spcPct val="100000"/>
                </a:lnSpc>
                <a:spcBef>
                  <a:spcPts val="0"/>
                </a:spcBef>
                <a:spcAft>
                  <a:spcPts val="0"/>
                </a:spcAft>
                <a:buClrTx/>
                <a:buSzTx/>
                <a:buFontTx/>
                <a:buNone/>
                <a:tabLst/>
                <a:defRPr/>
              </a:pPr>
              <a:t>36</a:t>
            </a:fld>
            <a:endParaRPr kumimoji="0" lang="da-DK"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19869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74625" y="120650"/>
            <a:ext cx="9259888" cy="6946900"/>
          </a:xfrm>
          <a:prstGeom prst="rect">
            <a:avLst/>
          </a:prstGeom>
        </p:spPr>
      </p:sp>
      <p:sp>
        <p:nvSpPr>
          <p:cNvPr id="3" name="Pladsholder til noter 2"/>
          <p:cNvSpPr>
            <a:spLocks noGrp="1"/>
          </p:cNvSpPr>
          <p:nvPr>
            <p:ph type="body" idx="1"/>
          </p:nvPr>
        </p:nvSpPr>
        <p:spPr>
          <a:xfrm>
            <a:off x="958419" y="3459292"/>
            <a:ext cx="7667346" cy="2830329"/>
          </a:xfrm>
          <a:prstGeom prst="rect">
            <a:avLst/>
          </a:prstGeom>
        </p:spPr>
        <p:txBody>
          <a:bodyPr/>
          <a:lstStyle/>
          <a:p>
            <a:r>
              <a:rPr lang="en-US" dirty="0"/>
              <a:t>OPDATER INDHOLDS</a:t>
            </a:r>
            <a:endParaRPr lang="da-DK" dirty="0"/>
          </a:p>
        </p:txBody>
      </p:sp>
      <p:sp>
        <p:nvSpPr>
          <p:cNvPr id="4" name="Pladsholder til slidenummer 3"/>
          <p:cNvSpPr>
            <a:spLocks noGrp="1"/>
          </p:cNvSpPr>
          <p:nvPr>
            <p:ph type="sldNum" sz="quarter" idx="5"/>
          </p:nvPr>
        </p:nvSpPr>
        <p:spPr>
          <a:xfrm>
            <a:off x="5428825" y="6827487"/>
            <a:ext cx="4153146" cy="360654"/>
          </a:xfrm>
          <a:prstGeom prst="rect">
            <a:avLst/>
          </a:prstGeom>
        </p:spPr>
        <p:txBody>
          <a:bodyPr/>
          <a:lstStyle/>
          <a:p>
            <a:pPr marL="0" marR="0" lvl="0" indent="0" algn="l" defTabSz="902330" rtl="0" eaLnBrk="1" fontAlgn="auto" latinLnBrk="0" hangingPunct="1">
              <a:lnSpc>
                <a:spcPct val="100000"/>
              </a:lnSpc>
              <a:spcBef>
                <a:spcPts val="0"/>
              </a:spcBef>
              <a:spcAft>
                <a:spcPts val="0"/>
              </a:spcAft>
              <a:buClrTx/>
              <a:buSzTx/>
              <a:buFontTx/>
              <a:buNone/>
              <a:tabLst/>
              <a:defRPr/>
            </a:pPr>
            <a:fld id="{AD07FF54-917B-4DC7-9EE0-61AEDB272CD8}" type="slidenum">
              <a:rPr kumimoji="0" lang="da-DK" sz="18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l" defTabSz="902330" rtl="0" eaLnBrk="1" fontAlgn="auto" latinLnBrk="0" hangingPunct="1">
                <a:lnSpc>
                  <a:spcPct val="100000"/>
                </a:lnSpc>
                <a:spcBef>
                  <a:spcPts val="0"/>
                </a:spcBef>
                <a:spcAft>
                  <a:spcPts val="0"/>
                </a:spcAft>
                <a:buClrTx/>
                <a:buSzTx/>
                <a:buFontTx/>
                <a:buNone/>
                <a:tabLst/>
                <a:defRPr/>
              </a:pPr>
              <a:t>4</a:t>
            </a:fld>
            <a:endParaRPr kumimoji="0" lang="da-DK"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328245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74625" y="120650"/>
            <a:ext cx="9259888" cy="6946900"/>
          </a:xfrm>
          <a:prstGeom prst="rect">
            <a:avLst/>
          </a:prstGeom>
        </p:spPr>
      </p:sp>
      <p:sp>
        <p:nvSpPr>
          <p:cNvPr id="3" name="Pladsholder til noter 2"/>
          <p:cNvSpPr>
            <a:spLocks noGrp="1"/>
          </p:cNvSpPr>
          <p:nvPr>
            <p:ph type="body" idx="1"/>
          </p:nvPr>
        </p:nvSpPr>
        <p:spPr>
          <a:xfrm>
            <a:off x="958419" y="3459292"/>
            <a:ext cx="7667346" cy="2830329"/>
          </a:xfrm>
          <a:prstGeom prst="rect">
            <a:avLst/>
          </a:prstGeom>
        </p:spPr>
        <p:txBody>
          <a:bodyPr/>
          <a:lstStyle/>
          <a:p>
            <a:endParaRPr lang="da-DK"/>
          </a:p>
        </p:txBody>
      </p:sp>
      <p:sp>
        <p:nvSpPr>
          <p:cNvPr id="4" name="Pladsholder til slidenummer 3"/>
          <p:cNvSpPr>
            <a:spLocks noGrp="1"/>
          </p:cNvSpPr>
          <p:nvPr>
            <p:ph type="sldNum" sz="quarter" idx="5"/>
          </p:nvPr>
        </p:nvSpPr>
        <p:spPr>
          <a:xfrm>
            <a:off x="5428825" y="6827487"/>
            <a:ext cx="4153146" cy="360654"/>
          </a:xfrm>
          <a:prstGeom prst="rect">
            <a:avLst/>
          </a:prstGeom>
        </p:spPr>
        <p:txBody>
          <a:bodyPr/>
          <a:lstStyle/>
          <a:p>
            <a:pPr marL="0" marR="0" lvl="0" indent="0" algn="l" defTabSz="902330" rtl="0" eaLnBrk="1" fontAlgn="auto" latinLnBrk="0" hangingPunct="1">
              <a:lnSpc>
                <a:spcPct val="100000"/>
              </a:lnSpc>
              <a:spcBef>
                <a:spcPts val="0"/>
              </a:spcBef>
              <a:spcAft>
                <a:spcPts val="0"/>
              </a:spcAft>
              <a:buClrTx/>
              <a:buSzTx/>
              <a:buFontTx/>
              <a:buNone/>
              <a:tabLst/>
              <a:defRPr/>
            </a:pPr>
            <a:fld id="{AD07FF54-917B-4DC7-9EE0-61AEDB272CD8}" type="slidenum">
              <a:rPr kumimoji="0" lang="da-DK" sz="18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l" defTabSz="902330" rtl="0" eaLnBrk="1" fontAlgn="auto" latinLnBrk="0" hangingPunct="1">
                <a:lnSpc>
                  <a:spcPct val="100000"/>
                </a:lnSpc>
                <a:spcBef>
                  <a:spcPts val="0"/>
                </a:spcBef>
                <a:spcAft>
                  <a:spcPts val="0"/>
                </a:spcAft>
                <a:buClrTx/>
                <a:buSzTx/>
                <a:buFontTx/>
                <a:buNone/>
                <a:tabLst/>
                <a:defRPr/>
              </a:pPr>
              <a:t>38</a:t>
            </a:fld>
            <a:endParaRPr kumimoji="0" lang="da-DK"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6969459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74625" y="120650"/>
            <a:ext cx="9259888" cy="6946900"/>
          </a:xfrm>
          <a:prstGeom prst="rect">
            <a:avLst/>
          </a:prstGeom>
        </p:spPr>
      </p:sp>
      <p:sp>
        <p:nvSpPr>
          <p:cNvPr id="3" name="Pladsholder til noter 2"/>
          <p:cNvSpPr>
            <a:spLocks noGrp="1"/>
          </p:cNvSpPr>
          <p:nvPr>
            <p:ph type="body" idx="1"/>
          </p:nvPr>
        </p:nvSpPr>
        <p:spPr>
          <a:xfrm>
            <a:off x="958419" y="3459292"/>
            <a:ext cx="7667346" cy="2830329"/>
          </a:xfrm>
          <a:prstGeom prst="rect">
            <a:avLst/>
          </a:prstGeom>
        </p:spPr>
        <p:txBody>
          <a:bodyPr/>
          <a:lstStyle/>
          <a:p>
            <a:endParaRPr lang="da-DK"/>
          </a:p>
        </p:txBody>
      </p:sp>
      <p:sp>
        <p:nvSpPr>
          <p:cNvPr id="4" name="Pladsholder til slidenummer 3"/>
          <p:cNvSpPr>
            <a:spLocks noGrp="1"/>
          </p:cNvSpPr>
          <p:nvPr>
            <p:ph type="sldNum" sz="quarter" idx="5"/>
          </p:nvPr>
        </p:nvSpPr>
        <p:spPr>
          <a:xfrm>
            <a:off x="5428825" y="6827487"/>
            <a:ext cx="4153146" cy="36065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D07FF54-917B-4DC7-9EE0-61AEDB272CD8}" type="slidenum">
              <a:rPr kumimoji="0" lang="da-DK"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39</a:t>
            </a:fld>
            <a:endParaRPr kumimoji="0" lang="da-DK"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9974937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74625" y="120650"/>
            <a:ext cx="9259888" cy="6946900"/>
          </a:xfrm>
          <a:prstGeom prst="rect">
            <a:avLst/>
          </a:prstGeom>
        </p:spPr>
      </p:sp>
      <p:sp>
        <p:nvSpPr>
          <p:cNvPr id="3" name="Pladsholder til noter 2"/>
          <p:cNvSpPr>
            <a:spLocks noGrp="1"/>
          </p:cNvSpPr>
          <p:nvPr>
            <p:ph type="body" idx="1"/>
          </p:nvPr>
        </p:nvSpPr>
        <p:spPr>
          <a:xfrm>
            <a:off x="958419" y="3459292"/>
            <a:ext cx="7667346" cy="2830329"/>
          </a:xfrm>
          <a:prstGeom prst="rect">
            <a:avLst/>
          </a:prstGeom>
        </p:spPr>
        <p:txBody>
          <a:bodyPr/>
          <a:lstStyle/>
          <a:p>
            <a:endParaRPr lang="da-DK"/>
          </a:p>
        </p:txBody>
      </p:sp>
      <p:sp>
        <p:nvSpPr>
          <p:cNvPr id="4" name="Pladsholder til slidenummer 3"/>
          <p:cNvSpPr>
            <a:spLocks noGrp="1"/>
          </p:cNvSpPr>
          <p:nvPr>
            <p:ph type="sldNum" sz="quarter" idx="5"/>
          </p:nvPr>
        </p:nvSpPr>
        <p:spPr>
          <a:xfrm>
            <a:off x="5428825" y="6827487"/>
            <a:ext cx="4153146" cy="36065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D07FF54-917B-4DC7-9EE0-61AEDB272CD8}" type="slidenum">
              <a:rPr kumimoji="0" lang="da-DK"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40</a:t>
            </a:fld>
            <a:endParaRPr kumimoji="0" lang="da-DK"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03565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74625" y="120650"/>
            <a:ext cx="9259888" cy="6946900"/>
          </a:xfrm>
          <a:prstGeom prst="rect">
            <a:avLst/>
          </a:prstGeom>
        </p:spPr>
      </p:sp>
      <p:sp>
        <p:nvSpPr>
          <p:cNvPr id="3" name="Pladsholder til noter 2"/>
          <p:cNvSpPr>
            <a:spLocks noGrp="1"/>
          </p:cNvSpPr>
          <p:nvPr>
            <p:ph type="body" idx="1"/>
          </p:nvPr>
        </p:nvSpPr>
        <p:spPr>
          <a:xfrm>
            <a:off x="958419" y="3459292"/>
            <a:ext cx="7667346" cy="2830329"/>
          </a:xfrm>
          <a:prstGeom prst="rect">
            <a:avLst/>
          </a:prstGeom>
        </p:spPr>
        <p:txBody>
          <a:bodyPr/>
          <a:lstStyle/>
          <a:p>
            <a:endParaRPr lang="da-DK"/>
          </a:p>
        </p:txBody>
      </p:sp>
      <p:sp>
        <p:nvSpPr>
          <p:cNvPr id="4" name="Pladsholder til slidenummer 3"/>
          <p:cNvSpPr>
            <a:spLocks noGrp="1"/>
          </p:cNvSpPr>
          <p:nvPr>
            <p:ph type="sldNum" sz="quarter" idx="5"/>
          </p:nvPr>
        </p:nvSpPr>
        <p:spPr>
          <a:xfrm>
            <a:off x="5428825" y="6827487"/>
            <a:ext cx="4153146" cy="36065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D07FF54-917B-4DC7-9EE0-61AEDB272CD8}" type="slidenum">
              <a:rPr kumimoji="0" lang="da-DK"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41</a:t>
            </a:fld>
            <a:endParaRPr kumimoji="0" lang="da-DK"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3127523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74625" y="120650"/>
            <a:ext cx="9259888" cy="6946900"/>
          </a:xfrm>
          <a:prstGeom prst="rect">
            <a:avLst/>
          </a:prstGeom>
        </p:spPr>
      </p:sp>
      <p:sp>
        <p:nvSpPr>
          <p:cNvPr id="3" name="Pladsholder til noter 2"/>
          <p:cNvSpPr>
            <a:spLocks noGrp="1"/>
          </p:cNvSpPr>
          <p:nvPr>
            <p:ph type="body" idx="1"/>
          </p:nvPr>
        </p:nvSpPr>
        <p:spPr>
          <a:xfrm>
            <a:off x="958419" y="3459292"/>
            <a:ext cx="7667346" cy="2830329"/>
          </a:xfrm>
          <a:prstGeom prst="rect">
            <a:avLst/>
          </a:prstGeom>
        </p:spPr>
        <p:txBody>
          <a:bodyPr/>
          <a:lstStyle/>
          <a:p>
            <a:endParaRPr lang="da-DK"/>
          </a:p>
        </p:txBody>
      </p:sp>
      <p:sp>
        <p:nvSpPr>
          <p:cNvPr id="4" name="Pladsholder til slidenummer 3"/>
          <p:cNvSpPr>
            <a:spLocks noGrp="1"/>
          </p:cNvSpPr>
          <p:nvPr>
            <p:ph type="sldNum" sz="quarter" idx="5"/>
          </p:nvPr>
        </p:nvSpPr>
        <p:spPr>
          <a:xfrm>
            <a:off x="5428825" y="6827487"/>
            <a:ext cx="4153146" cy="36065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D07FF54-917B-4DC7-9EE0-61AEDB272CD8}" type="slidenum">
              <a:rPr kumimoji="0" lang="da-DK"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42</a:t>
            </a:fld>
            <a:endParaRPr kumimoji="0" lang="da-DK"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86745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74625" y="120650"/>
            <a:ext cx="9259888" cy="6946900"/>
          </a:xfrm>
          <a:prstGeom prst="rect">
            <a:avLst/>
          </a:prstGeom>
        </p:spPr>
      </p:sp>
      <p:sp>
        <p:nvSpPr>
          <p:cNvPr id="3" name="Pladsholder til noter 2"/>
          <p:cNvSpPr>
            <a:spLocks noGrp="1"/>
          </p:cNvSpPr>
          <p:nvPr>
            <p:ph type="body" idx="1"/>
          </p:nvPr>
        </p:nvSpPr>
        <p:spPr>
          <a:xfrm>
            <a:off x="958419" y="3459292"/>
            <a:ext cx="7667346" cy="2830329"/>
          </a:xfrm>
          <a:prstGeom prst="rect">
            <a:avLst/>
          </a:prstGeom>
        </p:spPr>
        <p:txBody>
          <a:bodyPr/>
          <a:lstStyle/>
          <a:p>
            <a:endParaRPr lang="da-DK"/>
          </a:p>
        </p:txBody>
      </p:sp>
      <p:sp>
        <p:nvSpPr>
          <p:cNvPr id="4" name="Pladsholder til slidenummer 3"/>
          <p:cNvSpPr>
            <a:spLocks noGrp="1"/>
          </p:cNvSpPr>
          <p:nvPr>
            <p:ph type="sldNum" sz="quarter" idx="5"/>
          </p:nvPr>
        </p:nvSpPr>
        <p:spPr>
          <a:xfrm>
            <a:off x="5428825" y="6827487"/>
            <a:ext cx="4153146" cy="36065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D07FF54-917B-4DC7-9EE0-61AEDB272CD8}" type="slidenum">
              <a:rPr kumimoji="0" lang="da-DK"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43</a:t>
            </a:fld>
            <a:endParaRPr kumimoji="0" lang="da-DK"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7045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74625" y="120650"/>
            <a:ext cx="9259888" cy="6946900"/>
          </a:xfrm>
          <a:prstGeom prst="rect">
            <a:avLst/>
          </a:prstGeom>
        </p:spPr>
      </p:sp>
      <p:sp>
        <p:nvSpPr>
          <p:cNvPr id="3" name="Pladsholder til noter 2"/>
          <p:cNvSpPr>
            <a:spLocks noGrp="1"/>
          </p:cNvSpPr>
          <p:nvPr>
            <p:ph type="body" idx="1"/>
          </p:nvPr>
        </p:nvSpPr>
        <p:spPr>
          <a:xfrm>
            <a:off x="958419" y="3459292"/>
            <a:ext cx="7667346" cy="2830329"/>
          </a:xfrm>
          <a:prstGeom prst="rect">
            <a:avLst/>
          </a:prstGeom>
        </p:spPr>
        <p:txBody>
          <a:bodyPr/>
          <a:lstStyle/>
          <a:p>
            <a:endParaRPr lang="da-DK" dirty="0"/>
          </a:p>
        </p:txBody>
      </p:sp>
      <p:sp>
        <p:nvSpPr>
          <p:cNvPr id="4" name="Pladsholder til slidenummer 3"/>
          <p:cNvSpPr>
            <a:spLocks noGrp="1"/>
          </p:cNvSpPr>
          <p:nvPr>
            <p:ph type="sldNum" sz="quarter" idx="5"/>
          </p:nvPr>
        </p:nvSpPr>
        <p:spPr>
          <a:xfrm>
            <a:off x="5428825" y="6827487"/>
            <a:ext cx="4153146" cy="36065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D07FF54-917B-4DC7-9EE0-61AEDB272CD8}" type="slidenum">
              <a:rPr kumimoji="0" lang="da-DK"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a:t>
            </a:fld>
            <a:endParaRPr kumimoji="0" lang="da-DK"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937403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74625" y="120650"/>
            <a:ext cx="9259888" cy="6946900"/>
          </a:xfrm>
          <a:prstGeom prst="rect">
            <a:avLst/>
          </a:prstGeom>
        </p:spPr>
      </p:sp>
      <p:sp>
        <p:nvSpPr>
          <p:cNvPr id="3" name="Pladsholder til noter 2"/>
          <p:cNvSpPr>
            <a:spLocks noGrp="1"/>
          </p:cNvSpPr>
          <p:nvPr>
            <p:ph type="body" idx="1"/>
          </p:nvPr>
        </p:nvSpPr>
        <p:spPr>
          <a:xfrm>
            <a:off x="958419" y="3459292"/>
            <a:ext cx="7667346" cy="2830329"/>
          </a:xfrm>
          <a:prstGeom prst="rect">
            <a:avLst/>
          </a:prstGeom>
        </p:spPr>
        <p:txBody>
          <a:bodyPr/>
          <a:lstStyle/>
          <a:p>
            <a:endParaRPr lang="da-DK" dirty="0"/>
          </a:p>
        </p:txBody>
      </p:sp>
      <p:sp>
        <p:nvSpPr>
          <p:cNvPr id="4" name="Pladsholder til slidenummer 3"/>
          <p:cNvSpPr>
            <a:spLocks noGrp="1"/>
          </p:cNvSpPr>
          <p:nvPr>
            <p:ph type="sldNum" sz="quarter" idx="5"/>
          </p:nvPr>
        </p:nvSpPr>
        <p:spPr>
          <a:xfrm>
            <a:off x="5428825" y="6827487"/>
            <a:ext cx="4153146" cy="36065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D07FF54-917B-4DC7-9EE0-61AEDB272CD8}" type="slidenum">
              <a:rPr kumimoji="0" lang="da-DK"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a:t>
            </a:fld>
            <a:endParaRPr kumimoji="0" lang="da-DK"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94377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74625" y="120650"/>
            <a:ext cx="9259888" cy="6946900"/>
          </a:xfrm>
          <a:prstGeom prst="rect">
            <a:avLst/>
          </a:prstGeom>
        </p:spPr>
      </p:sp>
      <p:sp>
        <p:nvSpPr>
          <p:cNvPr id="3" name="Pladsholder til noter 2"/>
          <p:cNvSpPr>
            <a:spLocks noGrp="1"/>
          </p:cNvSpPr>
          <p:nvPr>
            <p:ph type="body" idx="1"/>
          </p:nvPr>
        </p:nvSpPr>
        <p:spPr>
          <a:xfrm>
            <a:off x="958419" y="3459292"/>
            <a:ext cx="7667346" cy="2830329"/>
          </a:xfrm>
          <a:prstGeom prst="rect">
            <a:avLst/>
          </a:prstGeom>
        </p:spPr>
        <p:txBody>
          <a:bodyPr/>
          <a:lstStyle/>
          <a:p>
            <a:endParaRPr lang="da-DK" dirty="0"/>
          </a:p>
        </p:txBody>
      </p:sp>
      <p:sp>
        <p:nvSpPr>
          <p:cNvPr id="4" name="Pladsholder til slidenummer 3"/>
          <p:cNvSpPr>
            <a:spLocks noGrp="1"/>
          </p:cNvSpPr>
          <p:nvPr>
            <p:ph type="sldNum" sz="quarter" idx="5"/>
          </p:nvPr>
        </p:nvSpPr>
        <p:spPr>
          <a:xfrm>
            <a:off x="5428825" y="6827487"/>
            <a:ext cx="4153146" cy="36065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D07FF54-917B-4DC7-9EE0-61AEDB272CD8}" type="slidenum">
              <a:rPr kumimoji="0" lang="da-DK"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da-DK"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414415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74625" y="120650"/>
            <a:ext cx="9259888" cy="6946900"/>
          </a:xfrm>
          <a:prstGeom prst="rect">
            <a:avLst/>
          </a:prstGeom>
        </p:spPr>
      </p:sp>
      <p:sp>
        <p:nvSpPr>
          <p:cNvPr id="3" name="Pladsholder til noter 2"/>
          <p:cNvSpPr>
            <a:spLocks noGrp="1"/>
          </p:cNvSpPr>
          <p:nvPr>
            <p:ph type="body" idx="1"/>
          </p:nvPr>
        </p:nvSpPr>
        <p:spPr>
          <a:xfrm>
            <a:off x="958419" y="3459292"/>
            <a:ext cx="7667346" cy="2830329"/>
          </a:xfrm>
          <a:prstGeom prst="rect">
            <a:avLst/>
          </a:prstGeom>
        </p:spPr>
        <p:txBody>
          <a:bodyPr/>
          <a:lstStyle/>
          <a:p>
            <a:endParaRPr lang="da-DK"/>
          </a:p>
        </p:txBody>
      </p:sp>
      <p:sp>
        <p:nvSpPr>
          <p:cNvPr id="4" name="Pladsholder til slidenummer 3"/>
          <p:cNvSpPr>
            <a:spLocks noGrp="1"/>
          </p:cNvSpPr>
          <p:nvPr>
            <p:ph type="sldNum" sz="quarter" idx="5"/>
          </p:nvPr>
        </p:nvSpPr>
        <p:spPr>
          <a:xfrm>
            <a:off x="5428825" y="6827487"/>
            <a:ext cx="4153146" cy="360654"/>
          </a:xfrm>
          <a:prstGeom prst="rect">
            <a:avLst/>
          </a:prstGeom>
        </p:spPr>
        <p:txBody>
          <a:bodyPr/>
          <a:lstStyle/>
          <a:p>
            <a:pPr marL="0" marR="0" lvl="0" indent="0" algn="l" defTabSz="902330" rtl="0" eaLnBrk="1" fontAlgn="auto" latinLnBrk="0" hangingPunct="1">
              <a:lnSpc>
                <a:spcPct val="100000"/>
              </a:lnSpc>
              <a:spcBef>
                <a:spcPts val="0"/>
              </a:spcBef>
              <a:spcAft>
                <a:spcPts val="0"/>
              </a:spcAft>
              <a:buClrTx/>
              <a:buSzTx/>
              <a:buFontTx/>
              <a:buNone/>
              <a:tabLst/>
              <a:defRPr/>
            </a:pPr>
            <a:fld id="{AD07FF54-917B-4DC7-9EE0-61AEDB272CD8}" type="slidenum">
              <a:rPr kumimoji="0" lang="da-DK" sz="18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l" defTabSz="902330" rtl="0" eaLnBrk="1" fontAlgn="auto" latinLnBrk="0" hangingPunct="1">
                <a:lnSpc>
                  <a:spcPct val="100000"/>
                </a:lnSpc>
                <a:spcBef>
                  <a:spcPts val="0"/>
                </a:spcBef>
                <a:spcAft>
                  <a:spcPts val="0"/>
                </a:spcAft>
                <a:buClrTx/>
                <a:buSzTx/>
                <a:buFontTx/>
                <a:buNone/>
                <a:tabLst/>
                <a:defRPr/>
              </a:pPr>
              <a:t>9</a:t>
            </a:fld>
            <a:endParaRPr kumimoji="0" lang="da-DK"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033800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74625" y="120650"/>
            <a:ext cx="9259888" cy="6946900"/>
          </a:xfrm>
          <a:prstGeom prst="rect">
            <a:avLst/>
          </a:prstGeom>
        </p:spPr>
      </p:sp>
      <p:sp>
        <p:nvSpPr>
          <p:cNvPr id="3" name="Pladsholder til noter 2"/>
          <p:cNvSpPr>
            <a:spLocks noGrp="1"/>
          </p:cNvSpPr>
          <p:nvPr>
            <p:ph type="body" idx="1"/>
          </p:nvPr>
        </p:nvSpPr>
        <p:spPr>
          <a:xfrm>
            <a:off x="958419" y="3459292"/>
            <a:ext cx="7667346" cy="2830329"/>
          </a:xfrm>
          <a:prstGeom prst="rect">
            <a:avLst/>
          </a:prstGeom>
        </p:spPr>
        <p:txBody>
          <a:bodyPr/>
          <a:lstStyle/>
          <a:p>
            <a:endParaRPr lang="da-DK"/>
          </a:p>
        </p:txBody>
      </p:sp>
      <p:sp>
        <p:nvSpPr>
          <p:cNvPr id="4" name="Pladsholder til slidenummer 3"/>
          <p:cNvSpPr>
            <a:spLocks noGrp="1"/>
          </p:cNvSpPr>
          <p:nvPr>
            <p:ph type="sldNum" sz="quarter" idx="5"/>
          </p:nvPr>
        </p:nvSpPr>
        <p:spPr>
          <a:xfrm>
            <a:off x="5428825" y="6827487"/>
            <a:ext cx="4153146" cy="360654"/>
          </a:xfrm>
          <a:prstGeom prst="rect">
            <a:avLst/>
          </a:prstGeom>
        </p:spPr>
        <p:txBody>
          <a:bodyPr/>
          <a:lstStyle/>
          <a:p>
            <a:pPr marL="0" marR="0" lvl="0" indent="0" algn="l" defTabSz="902330" rtl="0" eaLnBrk="1" fontAlgn="auto" latinLnBrk="0" hangingPunct="1">
              <a:lnSpc>
                <a:spcPct val="100000"/>
              </a:lnSpc>
              <a:spcBef>
                <a:spcPts val="0"/>
              </a:spcBef>
              <a:spcAft>
                <a:spcPts val="0"/>
              </a:spcAft>
              <a:buClrTx/>
              <a:buSzTx/>
              <a:buFontTx/>
              <a:buNone/>
              <a:tabLst/>
              <a:defRPr/>
            </a:pPr>
            <a:fld id="{AD07FF54-917B-4DC7-9EE0-61AEDB272CD8}" type="slidenum">
              <a:rPr kumimoji="0" lang="da-DK" sz="18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l" defTabSz="902330" rtl="0" eaLnBrk="1" fontAlgn="auto" latinLnBrk="0" hangingPunct="1">
                <a:lnSpc>
                  <a:spcPct val="100000"/>
                </a:lnSpc>
                <a:spcBef>
                  <a:spcPts val="0"/>
                </a:spcBef>
                <a:spcAft>
                  <a:spcPts val="0"/>
                </a:spcAft>
                <a:buClrTx/>
                <a:buSzTx/>
                <a:buFontTx/>
                <a:buNone/>
                <a:tabLst/>
                <a:defRPr/>
              </a:pPr>
              <a:t>11</a:t>
            </a:fld>
            <a:endParaRPr kumimoji="0" lang="da-DK"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57176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74625" y="120650"/>
            <a:ext cx="9259888" cy="6946900"/>
          </a:xfrm>
          <a:prstGeom prst="rect">
            <a:avLst/>
          </a:prstGeom>
        </p:spPr>
      </p:sp>
      <p:sp>
        <p:nvSpPr>
          <p:cNvPr id="3" name="Pladsholder til noter 2"/>
          <p:cNvSpPr>
            <a:spLocks noGrp="1"/>
          </p:cNvSpPr>
          <p:nvPr>
            <p:ph type="body" idx="1"/>
          </p:nvPr>
        </p:nvSpPr>
        <p:spPr>
          <a:xfrm>
            <a:off x="958419" y="3459292"/>
            <a:ext cx="7667346" cy="2830329"/>
          </a:xfrm>
          <a:prstGeom prst="rect">
            <a:avLst/>
          </a:prstGeom>
        </p:spPr>
        <p:txBody>
          <a:bodyPr/>
          <a:lstStyle/>
          <a:p>
            <a:endParaRPr lang="da-DK"/>
          </a:p>
        </p:txBody>
      </p:sp>
      <p:sp>
        <p:nvSpPr>
          <p:cNvPr id="4" name="Pladsholder til slidenummer 3"/>
          <p:cNvSpPr>
            <a:spLocks noGrp="1"/>
          </p:cNvSpPr>
          <p:nvPr>
            <p:ph type="sldNum" sz="quarter" idx="5"/>
          </p:nvPr>
        </p:nvSpPr>
        <p:spPr>
          <a:xfrm>
            <a:off x="5428825" y="6827487"/>
            <a:ext cx="4153146" cy="360654"/>
          </a:xfrm>
          <a:prstGeom prst="rect">
            <a:avLst/>
          </a:prstGeom>
        </p:spPr>
        <p:txBody>
          <a:bodyPr/>
          <a:lstStyle/>
          <a:p>
            <a:pPr marL="0" marR="0" lvl="0" indent="0" algn="l" defTabSz="902330" rtl="0" eaLnBrk="1" fontAlgn="auto" latinLnBrk="0" hangingPunct="1">
              <a:lnSpc>
                <a:spcPct val="100000"/>
              </a:lnSpc>
              <a:spcBef>
                <a:spcPts val="0"/>
              </a:spcBef>
              <a:spcAft>
                <a:spcPts val="0"/>
              </a:spcAft>
              <a:buClrTx/>
              <a:buSzTx/>
              <a:buFontTx/>
              <a:buNone/>
              <a:tabLst/>
              <a:defRPr/>
            </a:pPr>
            <a:fld id="{AD07FF54-917B-4DC7-9EE0-61AEDB272CD8}" type="slidenum">
              <a:rPr kumimoji="0" lang="da-DK" sz="18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l" defTabSz="902330" rtl="0" eaLnBrk="1" fontAlgn="auto" latinLnBrk="0" hangingPunct="1">
                <a:lnSpc>
                  <a:spcPct val="100000"/>
                </a:lnSpc>
                <a:spcBef>
                  <a:spcPts val="0"/>
                </a:spcBef>
                <a:spcAft>
                  <a:spcPts val="0"/>
                </a:spcAft>
                <a:buClrTx/>
                <a:buSzTx/>
                <a:buFontTx/>
                <a:buNone/>
                <a:tabLst/>
                <a:defRPr/>
              </a:pPr>
              <a:t>12</a:t>
            </a:fld>
            <a:endParaRPr kumimoji="0" lang="da-DK"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7482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35858F-3C95-2B0C-116D-74358C136703}"/>
              </a:ext>
            </a:extLst>
          </p:cNvPr>
          <p:cNvSpPr>
            <a:spLocks noGrp="1"/>
          </p:cNvSpPr>
          <p:nvPr>
            <p:ph type="ctrTitle"/>
          </p:nvPr>
        </p:nvSpPr>
        <p:spPr>
          <a:xfrm>
            <a:off x="1143000" y="1122363"/>
            <a:ext cx="6858000" cy="2387600"/>
          </a:xfrm>
        </p:spPr>
        <p:txBody>
          <a:bodyPr anchor="b"/>
          <a:lstStyle>
            <a:lvl1pPr algn="ctr">
              <a:defRPr sz="4500"/>
            </a:lvl1pPr>
          </a:lstStyle>
          <a:p>
            <a:r>
              <a:rPr lang="da-DK"/>
              <a:t>Klik for at redigere titeltypografien i masteren</a:t>
            </a:r>
          </a:p>
        </p:txBody>
      </p:sp>
      <p:sp>
        <p:nvSpPr>
          <p:cNvPr id="3" name="Undertitel 2">
            <a:extLst>
              <a:ext uri="{FF2B5EF4-FFF2-40B4-BE49-F238E27FC236}">
                <a16:creationId xmlns:a16="http://schemas.microsoft.com/office/drawing/2014/main" id="{E0D26C07-78E2-39C0-E553-C5C5C35DB1A9}"/>
              </a:ext>
            </a:extLst>
          </p:cNvPr>
          <p:cNvSpPr>
            <a:spLocks noGrp="1"/>
          </p:cNvSpPr>
          <p:nvPr>
            <p:ph type="subTitle" idx="1"/>
          </p:nvPr>
        </p:nvSpPr>
        <p:spPr>
          <a:xfrm>
            <a:off x="1143000" y="3602038"/>
            <a:ext cx="6858000" cy="1655762"/>
          </a:xfrm>
        </p:spPr>
        <p:txBody>
          <a:bodyPr/>
          <a:lstStyle>
            <a:lvl1pPr marL="0" indent="0" algn="ctr">
              <a:buNone/>
              <a:defRPr sz="1800"/>
            </a:lvl1pPr>
            <a:lvl2pPr marL="342884"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ED179035-6753-1F37-328A-C4F44A102C79}"/>
              </a:ext>
            </a:extLst>
          </p:cNvPr>
          <p:cNvSpPr>
            <a:spLocks noGrp="1"/>
          </p:cNvSpPr>
          <p:nvPr>
            <p:ph type="dt" sz="half" idx="10"/>
          </p:nvPr>
        </p:nvSpPr>
        <p:spPr/>
        <p:txBody>
          <a:bodyPr/>
          <a:lstStyle/>
          <a:p>
            <a:fld id="{CCF58CE5-2E67-4883-89DA-1761A32019C9}" type="datetimeFigureOut">
              <a:rPr lang="da-DK" smtClean="0"/>
              <a:t>28.10.2024</a:t>
            </a:fld>
            <a:endParaRPr lang="da-DK"/>
          </a:p>
        </p:txBody>
      </p:sp>
      <p:sp>
        <p:nvSpPr>
          <p:cNvPr id="5" name="Pladsholder til sidefod 4">
            <a:extLst>
              <a:ext uri="{FF2B5EF4-FFF2-40B4-BE49-F238E27FC236}">
                <a16:creationId xmlns:a16="http://schemas.microsoft.com/office/drawing/2014/main" id="{FC794A55-68AE-6237-B468-D4ABB2320130}"/>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BD4AABC1-A244-EEEB-0DE3-355B523055BC}"/>
              </a:ext>
            </a:extLst>
          </p:cNvPr>
          <p:cNvSpPr>
            <a:spLocks noGrp="1"/>
          </p:cNvSpPr>
          <p:nvPr>
            <p:ph type="sldNum" sz="quarter" idx="12"/>
          </p:nvPr>
        </p:nvSpPr>
        <p:spPr/>
        <p:txBody>
          <a:bodyPr/>
          <a:lstStyle/>
          <a:p>
            <a:fld id="{92617A97-F8D5-4A72-A52A-7440443A1B95}" type="slidenum">
              <a:rPr lang="da-DK" smtClean="0"/>
              <a:t>‹nr.›</a:t>
            </a:fld>
            <a:endParaRPr lang="da-DK"/>
          </a:p>
        </p:txBody>
      </p:sp>
    </p:spTree>
    <p:extLst>
      <p:ext uri="{BB962C8B-B14F-4D97-AF65-F5344CB8AC3E}">
        <p14:creationId xmlns:p14="http://schemas.microsoft.com/office/powerpoint/2010/main" val="3115256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5B53B3-A499-423A-94EA-1A8D6085CF38}"/>
              </a:ext>
            </a:extLst>
          </p:cNvPr>
          <p:cNvSpPr>
            <a:spLocks noGrp="1"/>
          </p:cNvSpPr>
          <p:nvPr>
            <p:ph type="title"/>
          </p:nvPr>
        </p:nvSpPr>
        <p:spPr>
          <a:xfrm>
            <a:off x="629841" y="457200"/>
            <a:ext cx="2949178" cy="1600200"/>
          </a:xfrm>
        </p:spPr>
        <p:txBody>
          <a:bodyPr anchor="b"/>
          <a:lstStyle>
            <a:lvl1pPr>
              <a:defRPr sz="24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FE46FEAC-80DF-7304-0946-1F4F1DC15782}"/>
              </a:ext>
            </a:extLst>
          </p:cNvPr>
          <p:cNvSpPr>
            <a:spLocks noGrp="1"/>
          </p:cNvSpPr>
          <p:nvPr>
            <p:ph type="pic" idx="1"/>
          </p:nvPr>
        </p:nvSpPr>
        <p:spPr>
          <a:xfrm>
            <a:off x="3887391" y="987432"/>
            <a:ext cx="4629150" cy="4873625"/>
          </a:xfrm>
        </p:spPr>
        <p:txBody>
          <a:bodyPr/>
          <a:lstStyle>
            <a:lvl1pPr marL="0" indent="0">
              <a:buNone/>
              <a:defRPr sz="2400"/>
            </a:lvl1pPr>
            <a:lvl2pPr marL="342884" indent="0">
              <a:buNone/>
              <a:defRPr sz="2100"/>
            </a:lvl2pPr>
            <a:lvl3pPr marL="685766" indent="0">
              <a:buNone/>
              <a:defRPr sz="1800"/>
            </a:lvl3pPr>
            <a:lvl4pPr marL="1028649" indent="0">
              <a:buNone/>
              <a:defRPr sz="1500"/>
            </a:lvl4pPr>
            <a:lvl5pPr marL="1371532" indent="0">
              <a:buNone/>
              <a:defRPr sz="1500"/>
            </a:lvl5pPr>
            <a:lvl6pPr marL="1714415" indent="0">
              <a:buNone/>
              <a:defRPr sz="1500"/>
            </a:lvl6pPr>
            <a:lvl7pPr marL="2057297" indent="0">
              <a:buNone/>
              <a:defRPr sz="1500"/>
            </a:lvl7pPr>
            <a:lvl8pPr marL="2400180" indent="0">
              <a:buNone/>
              <a:defRPr sz="1500"/>
            </a:lvl8pPr>
            <a:lvl9pPr marL="2743064" indent="0">
              <a:buNone/>
              <a:defRPr sz="1500"/>
            </a:lvl9pPr>
          </a:lstStyle>
          <a:p>
            <a:endParaRPr lang="da-DK"/>
          </a:p>
        </p:txBody>
      </p:sp>
      <p:sp>
        <p:nvSpPr>
          <p:cNvPr id="4" name="Pladsholder til tekst 3">
            <a:extLst>
              <a:ext uri="{FF2B5EF4-FFF2-40B4-BE49-F238E27FC236}">
                <a16:creationId xmlns:a16="http://schemas.microsoft.com/office/drawing/2014/main" id="{87CC0E2C-F406-2206-0A27-C0A4B4A50526}"/>
              </a:ext>
            </a:extLst>
          </p:cNvPr>
          <p:cNvSpPr>
            <a:spLocks noGrp="1"/>
          </p:cNvSpPr>
          <p:nvPr>
            <p:ph type="body" sz="half" idx="2"/>
          </p:nvPr>
        </p:nvSpPr>
        <p:spPr>
          <a:xfrm>
            <a:off x="629841" y="2057400"/>
            <a:ext cx="2949178" cy="3811588"/>
          </a:xfrm>
        </p:spPr>
        <p:txBody>
          <a:bodyPr/>
          <a:lstStyle>
            <a:lvl1pPr marL="0" indent="0">
              <a:buNone/>
              <a:defRPr sz="1200"/>
            </a:lvl1pPr>
            <a:lvl2pPr marL="342884" indent="0">
              <a:buNone/>
              <a:defRPr sz="1050"/>
            </a:lvl2pPr>
            <a:lvl3pPr marL="685766" indent="0">
              <a:buNone/>
              <a:defRPr sz="900"/>
            </a:lvl3pPr>
            <a:lvl4pPr marL="1028649" indent="0">
              <a:buNone/>
              <a:defRPr sz="750"/>
            </a:lvl4pPr>
            <a:lvl5pPr marL="1371532" indent="0">
              <a:buNone/>
              <a:defRPr sz="750"/>
            </a:lvl5pPr>
            <a:lvl6pPr marL="1714415" indent="0">
              <a:buNone/>
              <a:defRPr sz="750"/>
            </a:lvl6pPr>
            <a:lvl7pPr marL="2057297" indent="0">
              <a:buNone/>
              <a:defRPr sz="750"/>
            </a:lvl7pPr>
            <a:lvl8pPr marL="2400180" indent="0">
              <a:buNone/>
              <a:defRPr sz="750"/>
            </a:lvl8pPr>
            <a:lvl9pPr marL="2743064" indent="0">
              <a:buNone/>
              <a:defRPr sz="75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5E698368-A315-B80D-DEE9-9FE9817223CE}"/>
              </a:ext>
            </a:extLst>
          </p:cNvPr>
          <p:cNvSpPr>
            <a:spLocks noGrp="1"/>
          </p:cNvSpPr>
          <p:nvPr>
            <p:ph type="dt" sz="half" idx="10"/>
          </p:nvPr>
        </p:nvSpPr>
        <p:spPr/>
        <p:txBody>
          <a:bodyPr/>
          <a:lstStyle/>
          <a:p>
            <a:fld id="{CCF58CE5-2E67-4883-89DA-1761A32019C9}" type="datetimeFigureOut">
              <a:rPr lang="da-DK" smtClean="0"/>
              <a:t>28.10.2024</a:t>
            </a:fld>
            <a:endParaRPr lang="da-DK"/>
          </a:p>
        </p:txBody>
      </p:sp>
      <p:sp>
        <p:nvSpPr>
          <p:cNvPr id="6" name="Pladsholder til sidefod 5">
            <a:extLst>
              <a:ext uri="{FF2B5EF4-FFF2-40B4-BE49-F238E27FC236}">
                <a16:creationId xmlns:a16="http://schemas.microsoft.com/office/drawing/2014/main" id="{AD96C2F0-98D3-CA34-545D-2294A80078AD}"/>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07507800-EF6D-90AE-F08C-07DA523522E2}"/>
              </a:ext>
            </a:extLst>
          </p:cNvPr>
          <p:cNvSpPr>
            <a:spLocks noGrp="1"/>
          </p:cNvSpPr>
          <p:nvPr>
            <p:ph type="sldNum" sz="quarter" idx="12"/>
          </p:nvPr>
        </p:nvSpPr>
        <p:spPr/>
        <p:txBody>
          <a:bodyPr/>
          <a:lstStyle/>
          <a:p>
            <a:fld id="{92617A97-F8D5-4A72-A52A-7440443A1B95}" type="slidenum">
              <a:rPr lang="da-DK" smtClean="0"/>
              <a:t>‹nr.›</a:t>
            </a:fld>
            <a:endParaRPr lang="da-DK"/>
          </a:p>
        </p:txBody>
      </p:sp>
    </p:spTree>
    <p:extLst>
      <p:ext uri="{BB962C8B-B14F-4D97-AF65-F5344CB8AC3E}">
        <p14:creationId xmlns:p14="http://schemas.microsoft.com/office/powerpoint/2010/main" val="691026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5C8500-9FA8-F0C4-2A85-5716FB077DA0}"/>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9CB46A0A-EB87-82BA-CA85-8A2E41F7BF05}"/>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AF2D2EA0-DFAD-4AE7-CA64-EB42B34EE080}"/>
              </a:ext>
            </a:extLst>
          </p:cNvPr>
          <p:cNvSpPr>
            <a:spLocks noGrp="1"/>
          </p:cNvSpPr>
          <p:nvPr>
            <p:ph type="dt" sz="half" idx="10"/>
          </p:nvPr>
        </p:nvSpPr>
        <p:spPr/>
        <p:txBody>
          <a:bodyPr/>
          <a:lstStyle/>
          <a:p>
            <a:fld id="{CCF58CE5-2E67-4883-89DA-1761A32019C9}" type="datetimeFigureOut">
              <a:rPr lang="da-DK" smtClean="0"/>
              <a:t>28.10.2024</a:t>
            </a:fld>
            <a:endParaRPr lang="da-DK"/>
          </a:p>
        </p:txBody>
      </p:sp>
      <p:sp>
        <p:nvSpPr>
          <p:cNvPr id="5" name="Pladsholder til sidefod 4">
            <a:extLst>
              <a:ext uri="{FF2B5EF4-FFF2-40B4-BE49-F238E27FC236}">
                <a16:creationId xmlns:a16="http://schemas.microsoft.com/office/drawing/2014/main" id="{1800CAD7-8C7C-C195-B2AD-F994C68C0D80}"/>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F906CC4A-5DA7-A89A-2FE8-43986CFA90FE}"/>
              </a:ext>
            </a:extLst>
          </p:cNvPr>
          <p:cNvSpPr>
            <a:spLocks noGrp="1"/>
          </p:cNvSpPr>
          <p:nvPr>
            <p:ph type="sldNum" sz="quarter" idx="12"/>
          </p:nvPr>
        </p:nvSpPr>
        <p:spPr/>
        <p:txBody>
          <a:bodyPr/>
          <a:lstStyle/>
          <a:p>
            <a:fld id="{92617A97-F8D5-4A72-A52A-7440443A1B95}" type="slidenum">
              <a:rPr lang="da-DK" smtClean="0"/>
              <a:t>‹nr.›</a:t>
            </a:fld>
            <a:endParaRPr lang="da-DK"/>
          </a:p>
        </p:txBody>
      </p:sp>
    </p:spTree>
    <p:extLst>
      <p:ext uri="{BB962C8B-B14F-4D97-AF65-F5344CB8AC3E}">
        <p14:creationId xmlns:p14="http://schemas.microsoft.com/office/powerpoint/2010/main" val="23579288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8E7B6CE7-C284-3B11-E085-2F9254A7C8D2}"/>
              </a:ext>
            </a:extLst>
          </p:cNvPr>
          <p:cNvSpPr>
            <a:spLocks noGrp="1"/>
          </p:cNvSpPr>
          <p:nvPr>
            <p:ph type="title" orient="vert"/>
          </p:nvPr>
        </p:nvSpPr>
        <p:spPr>
          <a:xfrm>
            <a:off x="6543676" y="365125"/>
            <a:ext cx="1971675"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7BBF2DD2-9BC5-4DA6-71B0-4F37B5A715E7}"/>
              </a:ext>
            </a:extLst>
          </p:cNvPr>
          <p:cNvSpPr>
            <a:spLocks noGrp="1"/>
          </p:cNvSpPr>
          <p:nvPr>
            <p:ph type="body" orient="vert" idx="1"/>
          </p:nvPr>
        </p:nvSpPr>
        <p:spPr>
          <a:xfrm>
            <a:off x="628652" y="365125"/>
            <a:ext cx="5800725"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3B9E78CD-C6C1-DF15-DC8B-FB80B91BA644}"/>
              </a:ext>
            </a:extLst>
          </p:cNvPr>
          <p:cNvSpPr>
            <a:spLocks noGrp="1"/>
          </p:cNvSpPr>
          <p:nvPr>
            <p:ph type="dt" sz="half" idx="10"/>
          </p:nvPr>
        </p:nvSpPr>
        <p:spPr/>
        <p:txBody>
          <a:bodyPr/>
          <a:lstStyle/>
          <a:p>
            <a:fld id="{CCF58CE5-2E67-4883-89DA-1761A32019C9}" type="datetimeFigureOut">
              <a:rPr lang="da-DK" smtClean="0"/>
              <a:t>28.10.2024</a:t>
            </a:fld>
            <a:endParaRPr lang="da-DK"/>
          </a:p>
        </p:txBody>
      </p:sp>
      <p:sp>
        <p:nvSpPr>
          <p:cNvPr id="5" name="Pladsholder til sidefod 4">
            <a:extLst>
              <a:ext uri="{FF2B5EF4-FFF2-40B4-BE49-F238E27FC236}">
                <a16:creationId xmlns:a16="http://schemas.microsoft.com/office/drawing/2014/main" id="{CEC7845E-0CE6-BC53-F52A-424DA5B417B1}"/>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0944164F-7530-657D-9B43-520C08CE6A16}"/>
              </a:ext>
            </a:extLst>
          </p:cNvPr>
          <p:cNvSpPr>
            <a:spLocks noGrp="1"/>
          </p:cNvSpPr>
          <p:nvPr>
            <p:ph type="sldNum" sz="quarter" idx="12"/>
          </p:nvPr>
        </p:nvSpPr>
        <p:spPr/>
        <p:txBody>
          <a:bodyPr/>
          <a:lstStyle/>
          <a:p>
            <a:fld id="{92617A97-F8D5-4A72-A52A-7440443A1B95}" type="slidenum">
              <a:rPr lang="da-DK" smtClean="0"/>
              <a:t>‹nr.›</a:t>
            </a:fld>
            <a:endParaRPr lang="da-DK"/>
          </a:p>
        </p:txBody>
      </p:sp>
    </p:spTree>
    <p:extLst>
      <p:ext uri="{BB962C8B-B14F-4D97-AF65-F5344CB8AC3E}">
        <p14:creationId xmlns:p14="http://schemas.microsoft.com/office/powerpoint/2010/main" val="9022654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56F509-623D-2EF7-D0FD-43487E4A124A}"/>
              </a:ext>
            </a:extLst>
          </p:cNvPr>
          <p:cNvSpPr>
            <a:spLocks noGrp="1"/>
          </p:cNvSpPr>
          <p:nvPr>
            <p:ph type="ctrTitle"/>
          </p:nvPr>
        </p:nvSpPr>
        <p:spPr>
          <a:xfrm>
            <a:off x="1143000" y="1122363"/>
            <a:ext cx="6858000" cy="2387600"/>
          </a:xfrm>
        </p:spPr>
        <p:txBody>
          <a:bodyPr anchor="b"/>
          <a:lstStyle>
            <a:lvl1pPr algn="ctr">
              <a:defRPr sz="4500"/>
            </a:lvl1pPr>
          </a:lstStyle>
          <a:p>
            <a:r>
              <a:rPr lang="da-DK"/>
              <a:t>Klik for at redigere titeltypografien i masteren</a:t>
            </a:r>
          </a:p>
        </p:txBody>
      </p:sp>
      <p:sp>
        <p:nvSpPr>
          <p:cNvPr id="3" name="Undertitel 2">
            <a:extLst>
              <a:ext uri="{FF2B5EF4-FFF2-40B4-BE49-F238E27FC236}">
                <a16:creationId xmlns:a16="http://schemas.microsoft.com/office/drawing/2014/main" id="{7573EAEF-266C-0808-0D77-D5388B3DBB7F}"/>
              </a:ext>
            </a:extLst>
          </p:cNvPr>
          <p:cNvSpPr>
            <a:spLocks noGrp="1"/>
          </p:cNvSpPr>
          <p:nvPr>
            <p:ph type="subTitle" idx="1"/>
          </p:nvPr>
        </p:nvSpPr>
        <p:spPr>
          <a:xfrm>
            <a:off x="1143000" y="3602038"/>
            <a:ext cx="6858000" cy="1655762"/>
          </a:xfrm>
        </p:spPr>
        <p:txBody>
          <a:bodyPr/>
          <a:lstStyle>
            <a:lvl1pPr marL="0" indent="0" algn="ctr">
              <a:buNone/>
              <a:defRPr sz="1800"/>
            </a:lvl1pPr>
            <a:lvl2pPr marL="342884"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1453CC36-0E1E-E227-423C-91D73779BDAD}"/>
              </a:ext>
            </a:extLst>
          </p:cNvPr>
          <p:cNvSpPr>
            <a:spLocks noGrp="1"/>
          </p:cNvSpPr>
          <p:nvPr>
            <p:ph type="dt" sz="half" idx="10"/>
          </p:nvPr>
        </p:nvSpPr>
        <p:spPr/>
        <p:txBody>
          <a:bodyPr/>
          <a:lstStyle/>
          <a:p>
            <a:fld id="{D8A8F3BD-47AF-4255-B22F-F8E2B14015EB}" type="datetimeFigureOut">
              <a:rPr lang="da-DK" smtClean="0"/>
              <a:t>28.10.2024</a:t>
            </a:fld>
            <a:endParaRPr lang="da-DK"/>
          </a:p>
        </p:txBody>
      </p:sp>
      <p:sp>
        <p:nvSpPr>
          <p:cNvPr id="5" name="Pladsholder til sidefod 4">
            <a:extLst>
              <a:ext uri="{FF2B5EF4-FFF2-40B4-BE49-F238E27FC236}">
                <a16:creationId xmlns:a16="http://schemas.microsoft.com/office/drawing/2014/main" id="{78518DB3-426B-283D-24F5-8924DD7842DE}"/>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091E6CFF-367F-E673-E237-60C0A34F6855}"/>
              </a:ext>
            </a:extLst>
          </p:cNvPr>
          <p:cNvSpPr>
            <a:spLocks noGrp="1"/>
          </p:cNvSpPr>
          <p:nvPr>
            <p:ph type="sldNum" sz="quarter" idx="12"/>
          </p:nvPr>
        </p:nvSpPr>
        <p:spPr/>
        <p:txBody>
          <a:bodyPr/>
          <a:lstStyle/>
          <a:p>
            <a:fld id="{A3791724-5060-4751-99FF-63204C4B03C4}" type="slidenum">
              <a:rPr lang="da-DK" smtClean="0"/>
              <a:t>‹nr.›</a:t>
            </a:fld>
            <a:endParaRPr lang="da-DK"/>
          </a:p>
        </p:txBody>
      </p:sp>
    </p:spTree>
    <p:extLst>
      <p:ext uri="{BB962C8B-B14F-4D97-AF65-F5344CB8AC3E}">
        <p14:creationId xmlns:p14="http://schemas.microsoft.com/office/powerpoint/2010/main" val="7786962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64B788-AF5F-4F54-FF6F-8ABDE2C1F277}"/>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559D3BD7-93BF-4101-85DA-840F97387143}"/>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B703F263-3031-F40E-1458-C81B328F1283}"/>
              </a:ext>
            </a:extLst>
          </p:cNvPr>
          <p:cNvSpPr>
            <a:spLocks noGrp="1"/>
          </p:cNvSpPr>
          <p:nvPr>
            <p:ph type="dt" sz="half" idx="10"/>
          </p:nvPr>
        </p:nvSpPr>
        <p:spPr/>
        <p:txBody>
          <a:bodyPr/>
          <a:lstStyle/>
          <a:p>
            <a:fld id="{D8A8F3BD-47AF-4255-B22F-F8E2B14015EB}" type="datetimeFigureOut">
              <a:rPr lang="da-DK" smtClean="0"/>
              <a:t>28.10.2024</a:t>
            </a:fld>
            <a:endParaRPr lang="da-DK"/>
          </a:p>
        </p:txBody>
      </p:sp>
      <p:sp>
        <p:nvSpPr>
          <p:cNvPr id="5" name="Pladsholder til sidefod 4">
            <a:extLst>
              <a:ext uri="{FF2B5EF4-FFF2-40B4-BE49-F238E27FC236}">
                <a16:creationId xmlns:a16="http://schemas.microsoft.com/office/drawing/2014/main" id="{B9635AFE-FE05-646A-930E-1AC56333C4B1}"/>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24BC8F26-1ACC-AA17-4EB3-E43611175F6C}"/>
              </a:ext>
            </a:extLst>
          </p:cNvPr>
          <p:cNvSpPr>
            <a:spLocks noGrp="1"/>
          </p:cNvSpPr>
          <p:nvPr>
            <p:ph type="sldNum" sz="quarter" idx="12"/>
          </p:nvPr>
        </p:nvSpPr>
        <p:spPr/>
        <p:txBody>
          <a:bodyPr/>
          <a:lstStyle/>
          <a:p>
            <a:fld id="{A3791724-5060-4751-99FF-63204C4B03C4}" type="slidenum">
              <a:rPr lang="da-DK" smtClean="0"/>
              <a:t>‹nr.›</a:t>
            </a:fld>
            <a:endParaRPr lang="da-DK"/>
          </a:p>
        </p:txBody>
      </p:sp>
    </p:spTree>
    <p:extLst>
      <p:ext uri="{BB962C8B-B14F-4D97-AF65-F5344CB8AC3E}">
        <p14:creationId xmlns:p14="http://schemas.microsoft.com/office/powerpoint/2010/main" val="959357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7960D8-CE5A-2ECC-3F02-C9067492B334}"/>
              </a:ext>
            </a:extLst>
          </p:cNvPr>
          <p:cNvSpPr>
            <a:spLocks noGrp="1"/>
          </p:cNvSpPr>
          <p:nvPr>
            <p:ph type="title"/>
          </p:nvPr>
        </p:nvSpPr>
        <p:spPr>
          <a:xfrm>
            <a:off x="623888" y="1709745"/>
            <a:ext cx="7886700" cy="2852737"/>
          </a:xfrm>
        </p:spPr>
        <p:txBody>
          <a:bodyPr anchor="b"/>
          <a:lstStyle>
            <a:lvl1pPr>
              <a:defRPr sz="45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932038AF-6D14-0DCF-A3CA-DCF280193DB0}"/>
              </a:ext>
            </a:extLst>
          </p:cNvPr>
          <p:cNvSpPr>
            <a:spLocks noGrp="1"/>
          </p:cNvSpPr>
          <p:nvPr>
            <p:ph type="body" idx="1"/>
          </p:nvPr>
        </p:nvSpPr>
        <p:spPr>
          <a:xfrm>
            <a:off x="623888" y="4589470"/>
            <a:ext cx="7886700" cy="1500187"/>
          </a:xfrm>
        </p:spPr>
        <p:txBody>
          <a:bodyPr/>
          <a:lstStyle>
            <a:lvl1pPr marL="0" indent="0">
              <a:buNone/>
              <a:defRPr sz="1800">
                <a:solidFill>
                  <a:schemeClr val="tx1">
                    <a:tint val="75000"/>
                  </a:schemeClr>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4E45E185-2F66-8C66-DDBE-94F46BABBB8F}"/>
              </a:ext>
            </a:extLst>
          </p:cNvPr>
          <p:cNvSpPr>
            <a:spLocks noGrp="1"/>
          </p:cNvSpPr>
          <p:nvPr>
            <p:ph type="dt" sz="half" idx="10"/>
          </p:nvPr>
        </p:nvSpPr>
        <p:spPr/>
        <p:txBody>
          <a:bodyPr/>
          <a:lstStyle/>
          <a:p>
            <a:fld id="{D8A8F3BD-47AF-4255-B22F-F8E2B14015EB}" type="datetimeFigureOut">
              <a:rPr lang="da-DK" smtClean="0"/>
              <a:t>28.10.2024</a:t>
            </a:fld>
            <a:endParaRPr lang="da-DK"/>
          </a:p>
        </p:txBody>
      </p:sp>
      <p:sp>
        <p:nvSpPr>
          <p:cNvPr id="5" name="Pladsholder til sidefod 4">
            <a:extLst>
              <a:ext uri="{FF2B5EF4-FFF2-40B4-BE49-F238E27FC236}">
                <a16:creationId xmlns:a16="http://schemas.microsoft.com/office/drawing/2014/main" id="{8417503F-B336-6F43-9FDA-4DAC393579FD}"/>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AAAF071C-814C-5450-78B4-C694674538B2}"/>
              </a:ext>
            </a:extLst>
          </p:cNvPr>
          <p:cNvSpPr>
            <a:spLocks noGrp="1"/>
          </p:cNvSpPr>
          <p:nvPr>
            <p:ph type="sldNum" sz="quarter" idx="12"/>
          </p:nvPr>
        </p:nvSpPr>
        <p:spPr/>
        <p:txBody>
          <a:bodyPr/>
          <a:lstStyle/>
          <a:p>
            <a:fld id="{A3791724-5060-4751-99FF-63204C4B03C4}" type="slidenum">
              <a:rPr lang="da-DK" smtClean="0"/>
              <a:t>‹nr.›</a:t>
            </a:fld>
            <a:endParaRPr lang="da-DK"/>
          </a:p>
        </p:txBody>
      </p:sp>
    </p:spTree>
    <p:extLst>
      <p:ext uri="{BB962C8B-B14F-4D97-AF65-F5344CB8AC3E}">
        <p14:creationId xmlns:p14="http://schemas.microsoft.com/office/powerpoint/2010/main" val="12630879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18766C-E0F7-54A3-DCE4-13D46D319017}"/>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EEE3467B-83F6-DC8D-0835-9A3326AB8323}"/>
              </a:ext>
            </a:extLst>
          </p:cNvPr>
          <p:cNvSpPr>
            <a:spLocks noGrp="1"/>
          </p:cNvSpPr>
          <p:nvPr>
            <p:ph sz="half" idx="1"/>
          </p:nvPr>
        </p:nvSpPr>
        <p:spPr>
          <a:xfrm>
            <a:off x="628650" y="1825625"/>
            <a:ext cx="38862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7129DAB0-F6B9-C637-E4A3-3DD0B783811E}"/>
              </a:ext>
            </a:extLst>
          </p:cNvPr>
          <p:cNvSpPr>
            <a:spLocks noGrp="1"/>
          </p:cNvSpPr>
          <p:nvPr>
            <p:ph sz="half" idx="2"/>
          </p:nvPr>
        </p:nvSpPr>
        <p:spPr>
          <a:xfrm>
            <a:off x="4629150" y="1825625"/>
            <a:ext cx="38862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3E9FC07A-55C3-36E8-F505-D511944F2133}"/>
              </a:ext>
            </a:extLst>
          </p:cNvPr>
          <p:cNvSpPr>
            <a:spLocks noGrp="1"/>
          </p:cNvSpPr>
          <p:nvPr>
            <p:ph type="dt" sz="half" idx="10"/>
          </p:nvPr>
        </p:nvSpPr>
        <p:spPr/>
        <p:txBody>
          <a:bodyPr/>
          <a:lstStyle/>
          <a:p>
            <a:fld id="{D8A8F3BD-47AF-4255-B22F-F8E2B14015EB}" type="datetimeFigureOut">
              <a:rPr lang="da-DK" smtClean="0"/>
              <a:t>28.10.2024</a:t>
            </a:fld>
            <a:endParaRPr lang="da-DK"/>
          </a:p>
        </p:txBody>
      </p:sp>
      <p:sp>
        <p:nvSpPr>
          <p:cNvPr id="6" name="Pladsholder til sidefod 5">
            <a:extLst>
              <a:ext uri="{FF2B5EF4-FFF2-40B4-BE49-F238E27FC236}">
                <a16:creationId xmlns:a16="http://schemas.microsoft.com/office/drawing/2014/main" id="{5A88EF18-2B86-80E4-C111-84FFF75F1293}"/>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D2E3409A-FB70-F051-B968-850C04B04B88}"/>
              </a:ext>
            </a:extLst>
          </p:cNvPr>
          <p:cNvSpPr>
            <a:spLocks noGrp="1"/>
          </p:cNvSpPr>
          <p:nvPr>
            <p:ph type="sldNum" sz="quarter" idx="12"/>
          </p:nvPr>
        </p:nvSpPr>
        <p:spPr/>
        <p:txBody>
          <a:bodyPr/>
          <a:lstStyle/>
          <a:p>
            <a:fld id="{A3791724-5060-4751-99FF-63204C4B03C4}" type="slidenum">
              <a:rPr lang="da-DK" smtClean="0"/>
              <a:t>‹nr.›</a:t>
            </a:fld>
            <a:endParaRPr lang="da-DK"/>
          </a:p>
        </p:txBody>
      </p:sp>
    </p:spTree>
    <p:extLst>
      <p:ext uri="{BB962C8B-B14F-4D97-AF65-F5344CB8AC3E}">
        <p14:creationId xmlns:p14="http://schemas.microsoft.com/office/powerpoint/2010/main" val="5967737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32AE19-0A45-DACC-F3D5-5B9AEFE3A1B2}"/>
              </a:ext>
            </a:extLst>
          </p:cNvPr>
          <p:cNvSpPr>
            <a:spLocks noGrp="1"/>
          </p:cNvSpPr>
          <p:nvPr>
            <p:ph type="title"/>
          </p:nvPr>
        </p:nvSpPr>
        <p:spPr>
          <a:xfrm>
            <a:off x="629841" y="365129"/>
            <a:ext cx="78867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CCA5CCDF-2446-7DBC-95E7-F9ABD23A3929}"/>
              </a:ext>
            </a:extLst>
          </p:cNvPr>
          <p:cNvSpPr>
            <a:spLocks noGrp="1"/>
          </p:cNvSpPr>
          <p:nvPr>
            <p:ph type="body" idx="1"/>
          </p:nvPr>
        </p:nvSpPr>
        <p:spPr>
          <a:xfrm>
            <a:off x="629842" y="1681163"/>
            <a:ext cx="3868340" cy="823912"/>
          </a:xfrm>
        </p:spPr>
        <p:txBody>
          <a:bodyPr anchor="b"/>
          <a:lstStyle>
            <a:lvl1pPr marL="0" indent="0">
              <a:buNone/>
              <a:defRPr sz="1800" b="1"/>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6CE9AD2C-99EA-5C2C-BC65-A4E2CD37C248}"/>
              </a:ext>
            </a:extLst>
          </p:cNvPr>
          <p:cNvSpPr>
            <a:spLocks noGrp="1"/>
          </p:cNvSpPr>
          <p:nvPr>
            <p:ph sz="half" idx="2"/>
          </p:nvPr>
        </p:nvSpPr>
        <p:spPr>
          <a:xfrm>
            <a:off x="629842" y="2505075"/>
            <a:ext cx="3868340"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931F9FE7-A8AB-581A-0EDB-585A044385A0}"/>
              </a:ext>
            </a:extLst>
          </p:cNvPr>
          <p:cNvSpPr>
            <a:spLocks noGrp="1"/>
          </p:cNvSpPr>
          <p:nvPr>
            <p:ph type="body" sz="quarter" idx="3"/>
          </p:nvPr>
        </p:nvSpPr>
        <p:spPr>
          <a:xfrm>
            <a:off x="4629152" y="1681163"/>
            <a:ext cx="3887391" cy="823912"/>
          </a:xfrm>
        </p:spPr>
        <p:txBody>
          <a:bodyPr anchor="b"/>
          <a:lstStyle>
            <a:lvl1pPr marL="0" indent="0">
              <a:buNone/>
              <a:defRPr sz="1800" b="1"/>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B5E3B86D-AA63-1FD8-AB92-27C9DFDA9077}"/>
              </a:ext>
            </a:extLst>
          </p:cNvPr>
          <p:cNvSpPr>
            <a:spLocks noGrp="1"/>
          </p:cNvSpPr>
          <p:nvPr>
            <p:ph sz="quarter" idx="4"/>
          </p:nvPr>
        </p:nvSpPr>
        <p:spPr>
          <a:xfrm>
            <a:off x="4629152" y="2505075"/>
            <a:ext cx="3887391"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F992E3BB-CC5D-B2FE-B375-08006B7202E5}"/>
              </a:ext>
            </a:extLst>
          </p:cNvPr>
          <p:cNvSpPr>
            <a:spLocks noGrp="1"/>
          </p:cNvSpPr>
          <p:nvPr>
            <p:ph type="dt" sz="half" idx="10"/>
          </p:nvPr>
        </p:nvSpPr>
        <p:spPr/>
        <p:txBody>
          <a:bodyPr/>
          <a:lstStyle/>
          <a:p>
            <a:fld id="{D8A8F3BD-47AF-4255-B22F-F8E2B14015EB}" type="datetimeFigureOut">
              <a:rPr lang="da-DK" smtClean="0"/>
              <a:t>28.10.2024</a:t>
            </a:fld>
            <a:endParaRPr lang="da-DK"/>
          </a:p>
        </p:txBody>
      </p:sp>
      <p:sp>
        <p:nvSpPr>
          <p:cNvPr id="8" name="Pladsholder til sidefod 7">
            <a:extLst>
              <a:ext uri="{FF2B5EF4-FFF2-40B4-BE49-F238E27FC236}">
                <a16:creationId xmlns:a16="http://schemas.microsoft.com/office/drawing/2014/main" id="{282AA8E8-35A1-2AD4-9654-3070CFB69E6C}"/>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44D67E62-F211-A538-CD32-429DC014FAB4}"/>
              </a:ext>
            </a:extLst>
          </p:cNvPr>
          <p:cNvSpPr>
            <a:spLocks noGrp="1"/>
          </p:cNvSpPr>
          <p:nvPr>
            <p:ph type="sldNum" sz="quarter" idx="12"/>
          </p:nvPr>
        </p:nvSpPr>
        <p:spPr/>
        <p:txBody>
          <a:bodyPr/>
          <a:lstStyle/>
          <a:p>
            <a:fld id="{A3791724-5060-4751-99FF-63204C4B03C4}" type="slidenum">
              <a:rPr lang="da-DK" smtClean="0"/>
              <a:t>‹nr.›</a:t>
            </a:fld>
            <a:endParaRPr lang="da-DK"/>
          </a:p>
        </p:txBody>
      </p:sp>
    </p:spTree>
    <p:extLst>
      <p:ext uri="{BB962C8B-B14F-4D97-AF65-F5344CB8AC3E}">
        <p14:creationId xmlns:p14="http://schemas.microsoft.com/office/powerpoint/2010/main" val="37126961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323341-AC6B-0BAD-8B80-B447CC01A97C}"/>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A15B4C21-E013-0846-4D9E-FFB5AFEA1AE4}"/>
              </a:ext>
            </a:extLst>
          </p:cNvPr>
          <p:cNvSpPr>
            <a:spLocks noGrp="1"/>
          </p:cNvSpPr>
          <p:nvPr>
            <p:ph type="dt" sz="half" idx="10"/>
          </p:nvPr>
        </p:nvSpPr>
        <p:spPr/>
        <p:txBody>
          <a:bodyPr/>
          <a:lstStyle/>
          <a:p>
            <a:fld id="{D8A8F3BD-47AF-4255-B22F-F8E2B14015EB}" type="datetimeFigureOut">
              <a:rPr lang="da-DK" smtClean="0"/>
              <a:t>28.10.2024</a:t>
            </a:fld>
            <a:endParaRPr lang="da-DK"/>
          </a:p>
        </p:txBody>
      </p:sp>
      <p:sp>
        <p:nvSpPr>
          <p:cNvPr id="4" name="Pladsholder til sidefod 3">
            <a:extLst>
              <a:ext uri="{FF2B5EF4-FFF2-40B4-BE49-F238E27FC236}">
                <a16:creationId xmlns:a16="http://schemas.microsoft.com/office/drawing/2014/main" id="{63127A98-5660-5BBE-6BA6-05D8695C6FBA}"/>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BBB0DB0C-D9C5-2550-C55E-0751409B0DD2}"/>
              </a:ext>
            </a:extLst>
          </p:cNvPr>
          <p:cNvSpPr>
            <a:spLocks noGrp="1"/>
          </p:cNvSpPr>
          <p:nvPr>
            <p:ph type="sldNum" sz="quarter" idx="12"/>
          </p:nvPr>
        </p:nvSpPr>
        <p:spPr/>
        <p:txBody>
          <a:bodyPr/>
          <a:lstStyle/>
          <a:p>
            <a:fld id="{A3791724-5060-4751-99FF-63204C4B03C4}" type="slidenum">
              <a:rPr lang="da-DK" smtClean="0"/>
              <a:t>‹nr.›</a:t>
            </a:fld>
            <a:endParaRPr lang="da-DK"/>
          </a:p>
        </p:txBody>
      </p:sp>
    </p:spTree>
    <p:extLst>
      <p:ext uri="{BB962C8B-B14F-4D97-AF65-F5344CB8AC3E}">
        <p14:creationId xmlns:p14="http://schemas.microsoft.com/office/powerpoint/2010/main" val="8206160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70C748A6-BDB6-7FEA-3AD8-55D71164DA64}"/>
              </a:ext>
            </a:extLst>
          </p:cNvPr>
          <p:cNvSpPr>
            <a:spLocks noGrp="1"/>
          </p:cNvSpPr>
          <p:nvPr>
            <p:ph type="dt" sz="half" idx="10"/>
          </p:nvPr>
        </p:nvSpPr>
        <p:spPr/>
        <p:txBody>
          <a:bodyPr/>
          <a:lstStyle/>
          <a:p>
            <a:fld id="{D8A8F3BD-47AF-4255-B22F-F8E2B14015EB}" type="datetimeFigureOut">
              <a:rPr lang="da-DK" smtClean="0"/>
              <a:t>28.10.2024</a:t>
            </a:fld>
            <a:endParaRPr lang="da-DK"/>
          </a:p>
        </p:txBody>
      </p:sp>
      <p:sp>
        <p:nvSpPr>
          <p:cNvPr id="3" name="Pladsholder til sidefod 2">
            <a:extLst>
              <a:ext uri="{FF2B5EF4-FFF2-40B4-BE49-F238E27FC236}">
                <a16:creationId xmlns:a16="http://schemas.microsoft.com/office/drawing/2014/main" id="{AC7BDF78-5D98-3D6D-9CD7-E81D086D7F1B}"/>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1A657C4B-962E-4630-CDA4-EC1599494E25}"/>
              </a:ext>
            </a:extLst>
          </p:cNvPr>
          <p:cNvSpPr>
            <a:spLocks noGrp="1"/>
          </p:cNvSpPr>
          <p:nvPr>
            <p:ph type="sldNum" sz="quarter" idx="12"/>
          </p:nvPr>
        </p:nvSpPr>
        <p:spPr/>
        <p:txBody>
          <a:bodyPr/>
          <a:lstStyle/>
          <a:p>
            <a:fld id="{A3791724-5060-4751-99FF-63204C4B03C4}" type="slidenum">
              <a:rPr lang="da-DK" smtClean="0"/>
              <a:t>‹nr.›</a:t>
            </a:fld>
            <a:endParaRPr lang="da-DK"/>
          </a:p>
        </p:txBody>
      </p:sp>
    </p:spTree>
    <p:extLst>
      <p:ext uri="{BB962C8B-B14F-4D97-AF65-F5344CB8AC3E}">
        <p14:creationId xmlns:p14="http://schemas.microsoft.com/office/powerpoint/2010/main" val="449165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rugerdefineret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18D156-EFBC-FD93-94CF-2C07C1227204}"/>
              </a:ext>
            </a:extLst>
          </p:cNvPr>
          <p:cNvSpPr>
            <a:spLocks noGrp="1"/>
          </p:cNvSpPr>
          <p:nvPr>
            <p:ph type="title"/>
          </p:nvPr>
        </p:nvSpPr>
        <p:spPr>
          <a:xfrm rot="16200000">
            <a:off x="-3110190" y="3100106"/>
            <a:ext cx="6858000" cy="657786"/>
          </a:xfrm>
          <a:solidFill>
            <a:schemeClr val="accent5"/>
          </a:solidFill>
        </p:spPr>
        <p:txBody>
          <a:bodyPr/>
          <a:lstStyle>
            <a:lvl1pPr algn="ctr">
              <a:defRPr>
                <a:latin typeface="Yu Gothic Light" panose="020B0300000000000000" pitchFamily="34" charset="-128"/>
                <a:ea typeface="Yu Gothic Light" panose="020B0300000000000000" pitchFamily="34" charset="-128"/>
              </a:defRPr>
            </a:lvl1pPr>
          </a:lstStyle>
          <a:p>
            <a:r>
              <a:rPr lang="da-DK"/>
              <a:t>Klik</a:t>
            </a:r>
          </a:p>
        </p:txBody>
      </p:sp>
    </p:spTree>
    <p:extLst>
      <p:ext uri="{BB962C8B-B14F-4D97-AF65-F5344CB8AC3E}">
        <p14:creationId xmlns:p14="http://schemas.microsoft.com/office/powerpoint/2010/main" val="12761796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76CDEC-3101-849D-C4EA-6F254AF0D3D1}"/>
              </a:ext>
            </a:extLst>
          </p:cNvPr>
          <p:cNvSpPr>
            <a:spLocks noGrp="1"/>
          </p:cNvSpPr>
          <p:nvPr>
            <p:ph type="title"/>
          </p:nvPr>
        </p:nvSpPr>
        <p:spPr>
          <a:xfrm>
            <a:off x="629841" y="457200"/>
            <a:ext cx="2949178" cy="1600200"/>
          </a:xfrm>
        </p:spPr>
        <p:txBody>
          <a:bodyPr anchor="b"/>
          <a:lstStyle>
            <a:lvl1pPr>
              <a:defRPr sz="24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FC7C5C00-1DA0-0598-E77D-EE72D6D2F46F}"/>
              </a:ext>
            </a:extLst>
          </p:cNvPr>
          <p:cNvSpPr>
            <a:spLocks noGrp="1"/>
          </p:cNvSpPr>
          <p:nvPr>
            <p:ph idx="1"/>
          </p:nvPr>
        </p:nvSpPr>
        <p:spPr>
          <a:xfrm>
            <a:off x="3887391" y="987432"/>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4C176517-B5CE-5A00-1E9E-511AA505D744}"/>
              </a:ext>
            </a:extLst>
          </p:cNvPr>
          <p:cNvSpPr>
            <a:spLocks noGrp="1"/>
          </p:cNvSpPr>
          <p:nvPr>
            <p:ph type="body" sz="half" idx="2"/>
          </p:nvPr>
        </p:nvSpPr>
        <p:spPr>
          <a:xfrm>
            <a:off x="629841" y="2057400"/>
            <a:ext cx="2949178" cy="3811588"/>
          </a:xfrm>
        </p:spPr>
        <p:txBody>
          <a:bodyPr/>
          <a:lstStyle>
            <a:lvl1pPr marL="0" indent="0">
              <a:buNone/>
              <a:defRPr sz="1200"/>
            </a:lvl1pPr>
            <a:lvl2pPr marL="342884" indent="0">
              <a:buNone/>
              <a:defRPr sz="1050"/>
            </a:lvl2pPr>
            <a:lvl3pPr marL="685766" indent="0">
              <a:buNone/>
              <a:defRPr sz="900"/>
            </a:lvl3pPr>
            <a:lvl4pPr marL="1028649" indent="0">
              <a:buNone/>
              <a:defRPr sz="750"/>
            </a:lvl4pPr>
            <a:lvl5pPr marL="1371532" indent="0">
              <a:buNone/>
              <a:defRPr sz="750"/>
            </a:lvl5pPr>
            <a:lvl6pPr marL="1714415" indent="0">
              <a:buNone/>
              <a:defRPr sz="750"/>
            </a:lvl6pPr>
            <a:lvl7pPr marL="2057297" indent="0">
              <a:buNone/>
              <a:defRPr sz="750"/>
            </a:lvl7pPr>
            <a:lvl8pPr marL="2400180" indent="0">
              <a:buNone/>
              <a:defRPr sz="750"/>
            </a:lvl8pPr>
            <a:lvl9pPr marL="2743064" indent="0">
              <a:buNone/>
              <a:defRPr sz="75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FAC7A58D-7D10-FBB9-6031-2E02C6F090CA}"/>
              </a:ext>
            </a:extLst>
          </p:cNvPr>
          <p:cNvSpPr>
            <a:spLocks noGrp="1"/>
          </p:cNvSpPr>
          <p:nvPr>
            <p:ph type="dt" sz="half" idx="10"/>
          </p:nvPr>
        </p:nvSpPr>
        <p:spPr/>
        <p:txBody>
          <a:bodyPr/>
          <a:lstStyle/>
          <a:p>
            <a:fld id="{D8A8F3BD-47AF-4255-B22F-F8E2B14015EB}" type="datetimeFigureOut">
              <a:rPr lang="da-DK" smtClean="0"/>
              <a:t>28.10.2024</a:t>
            </a:fld>
            <a:endParaRPr lang="da-DK"/>
          </a:p>
        </p:txBody>
      </p:sp>
      <p:sp>
        <p:nvSpPr>
          <p:cNvPr id="6" name="Pladsholder til sidefod 5">
            <a:extLst>
              <a:ext uri="{FF2B5EF4-FFF2-40B4-BE49-F238E27FC236}">
                <a16:creationId xmlns:a16="http://schemas.microsoft.com/office/drawing/2014/main" id="{2FEA50DB-68A0-EFE4-A422-F04BFD0AF5EE}"/>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F188D24D-8B0F-6036-E3CF-D27102F76D9A}"/>
              </a:ext>
            </a:extLst>
          </p:cNvPr>
          <p:cNvSpPr>
            <a:spLocks noGrp="1"/>
          </p:cNvSpPr>
          <p:nvPr>
            <p:ph type="sldNum" sz="quarter" idx="12"/>
          </p:nvPr>
        </p:nvSpPr>
        <p:spPr/>
        <p:txBody>
          <a:bodyPr/>
          <a:lstStyle/>
          <a:p>
            <a:fld id="{A3791724-5060-4751-99FF-63204C4B03C4}" type="slidenum">
              <a:rPr lang="da-DK" smtClean="0"/>
              <a:t>‹nr.›</a:t>
            </a:fld>
            <a:endParaRPr lang="da-DK"/>
          </a:p>
        </p:txBody>
      </p:sp>
    </p:spTree>
    <p:extLst>
      <p:ext uri="{BB962C8B-B14F-4D97-AF65-F5344CB8AC3E}">
        <p14:creationId xmlns:p14="http://schemas.microsoft.com/office/powerpoint/2010/main" val="9467441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DD9018-5DC0-CA70-39B9-0B936AD3253E}"/>
              </a:ext>
            </a:extLst>
          </p:cNvPr>
          <p:cNvSpPr>
            <a:spLocks noGrp="1"/>
          </p:cNvSpPr>
          <p:nvPr>
            <p:ph type="title"/>
          </p:nvPr>
        </p:nvSpPr>
        <p:spPr>
          <a:xfrm>
            <a:off x="629841" y="457200"/>
            <a:ext cx="2949178" cy="1600200"/>
          </a:xfrm>
        </p:spPr>
        <p:txBody>
          <a:bodyPr anchor="b"/>
          <a:lstStyle>
            <a:lvl1pPr>
              <a:defRPr sz="24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184B2516-E386-7A72-B203-8C67BE417CD7}"/>
              </a:ext>
            </a:extLst>
          </p:cNvPr>
          <p:cNvSpPr>
            <a:spLocks noGrp="1"/>
          </p:cNvSpPr>
          <p:nvPr>
            <p:ph type="pic" idx="1"/>
          </p:nvPr>
        </p:nvSpPr>
        <p:spPr>
          <a:xfrm>
            <a:off x="3887391" y="987432"/>
            <a:ext cx="4629150" cy="4873625"/>
          </a:xfrm>
        </p:spPr>
        <p:txBody>
          <a:bodyPr/>
          <a:lstStyle>
            <a:lvl1pPr marL="0" indent="0">
              <a:buNone/>
              <a:defRPr sz="2400"/>
            </a:lvl1pPr>
            <a:lvl2pPr marL="342884" indent="0">
              <a:buNone/>
              <a:defRPr sz="2100"/>
            </a:lvl2pPr>
            <a:lvl3pPr marL="685766" indent="0">
              <a:buNone/>
              <a:defRPr sz="1800"/>
            </a:lvl3pPr>
            <a:lvl4pPr marL="1028649" indent="0">
              <a:buNone/>
              <a:defRPr sz="1500"/>
            </a:lvl4pPr>
            <a:lvl5pPr marL="1371532" indent="0">
              <a:buNone/>
              <a:defRPr sz="1500"/>
            </a:lvl5pPr>
            <a:lvl6pPr marL="1714415" indent="0">
              <a:buNone/>
              <a:defRPr sz="1500"/>
            </a:lvl6pPr>
            <a:lvl7pPr marL="2057297" indent="0">
              <a:buNone/>
              <a:defRPr sz="1500"/>
            </a:lvl7pPr>
            <a:lvl8pPr marL="2400180" indent="0">
              <a:buNone/>
              <a:defRPr sz="1500"/>
            </a:lvl8pPr>
            <a:lvl9pPr marL="2743064" indent="0">
              <a:buNone/>
              <a:defRPr sz="1500"/>
            </a:lvl9pPr>
          </a:lstStyle>
          <a:p>
            <a:endParaRPr lang="da-DK"/>
          </a:p>
        </p:txBody>
      </p:sp>
      <p:sp>
        <p:nvSpPr>
          <p:cNvPr id="4" name="Pladsholder til tekst 3">
            <a:extLst>
              <a:ext uri="{FF2B5EF4-FFF2-40B4-BE49-F238E27FC236}">
                <a16:creationId xmlns:a16="http://schemas.microsoft.com/office/drawing/2014/main" id="{CC09A1F1-B5A8-26E6-E3E2-268F2EDFE425}"/>
              </a:ext>
            </a:extLst>
          </p:cNvPr>
          <p:cNvSpPr>
            <a:spLocks noGrp="1"/>
          </p:cNvSpPr>
          <p:nvPr>
            <p:ph type="body" sz="half" idx="2"/>
          </p:nvPr>
        </p:nvSpPr>
        <p:spPr>
          <a:xfrm>
            <a:off x="629841" y="2057400"/>
            <a:ext cx="2949178" cy="3811588"/>
          </a:xfrm>
        </p:spPr>
        <p:txBody>
          <a:bodyPr/>
          <a:lstStyle>
            <a:lvl1pPr marL="0" indent="0">
              <a:buNone/>
              <a:defRPr sz="1200"/>
            </a:lvl1pPr>
            <a:lvl2pPr marL="342884" indent="0">
              <a:buNone/>
              <a:defRPr sz="1050"/>
            </a:lvl2pPr>
            <a:lvl3pPr marL="685766" indent="0">
              <a:buNone/>
              <a:defRPr sz="900"/>
            </a:lvl3pPr>
            <a:lvl4pPr marL="1028649" indent="0">
              <a:buNone/>
              <a:defRPr sz="750"/>
            </a:lvl4pPr>
            <a:lvl5pPr marL="1371532" indent="0">
              <a:buNone/>
              <a:defRPr sz="750"/>
            </a:lvl5pPr>
            <a:lvl6pPr marL="1714415" indent="0">
              <a:buNone/>
              <a:defRPr sz="750"/>
            </a:lvl6pPr>
            <a:lvl7pPr marL="2057297" indent="0">
              <a:buNone/>
              <a:defRPr sz="750"/>
            </a:lvl7pPr>
            <a:lvl8pPr marL="2400180" indent="0">
              <a:buNone/>
              <a:defRPr sz="750"/>
            </a:lvl8pPr>
            <a:lvl9pPr marL="2743064" indent="0">
              <a:buNone/>
              <a:defRPr sz="75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17823F3F-32F6-4C30-BE30-FE9B79C2D0F3}"/>
              </a:ext>
            </a:extLst>
          </p:cNvPr>
          <p:cNvSpPr>
            <a:spLocks noGrp="1"/>
          </p:cNvSpPr>
          <p:nvPr>
            <p:ph type="dt" sz="half" idx="10"/>
          </p:nvPr>
        </p:nvSpPr>
        <p:spPr/>
        <p:txBody>
          <a:bodyPr/>
          <a:lstStyle/>
          <a:p>
            <a:fld id="{D8A8F3BD-47AF-4255-B22F-F8E2B14015EB}" type="datetimeFigureOut">
              <a:rPr lang="da-DK" smtClean="0"/>
              <a:t>28.10.2024</a:t>
            </a:fld>
            <a:endParaRPr lang="da-DK"/>
          </a:p>
        </p:txBody>
      </p:sp>
      <p:sp>
        <p:nvSpPr>
          <p:cNvPr id="6" name="Pladsholder til sidefod 5">
            <a:extLst>
              <a:ext uri="{FF2B5EF4-FFF2-40B4-BE49-F238E27FC236}">
                <a16:creationId xmlns:a16="http://schemas.microsoft.com/office/drawing/2014/main" id="{997D7FC7-6F41-74DC-07BD-3E51895712A5}"/>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82F7D5F3-7E62-32D6-E9F3-0132F34B1E88}"/>
              </a:ext>
            </a:extLst>
          </p:cNvPr>
          <p:cNvSpPr>
            <a:spLocks noGrp="1"/>
          </p:cNvSpPr>
          <p:nvPr>
            <p:ph type="sldNum" sz="quarter" idx="12"/>
          </p:nvPr>
        </p:nvSpPr>
        <p:spPr/>
        <p:txBody>
          <a:bodyPr/>
          <a:lstStyle/>
          <a:p>
            <a:fld id="{A3791724-5060-4751-99FF-63204C4B03C4}" type="slidenum">
              <a:rPr lang="da-DK" smtClean="0"/>
              <a:t>‹nr.›</a:t>
            </a:fld>
            <a:endParaRPr lang="da-DK"/>
          </a:p>
        </p:txBody>
      </p:sp>
    </p:spTree>
    <p:extLst>
      <p:ext uri="{BB962C8B-B14F-4D97-AF65-F5344CB8AC3E}">
        <p14:creationId xmlns:p14="http://schemas.microsoft.com/office/powerpoint/2010/main" val="42001049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5689AC-DA80-0E5B-425A-283C3F30ABCF}"/>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3123C8BF-B10D-CB30-A719-D47166BC0978}"/>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0463E8D5-4373-F1D2-11FB-DDEB625E86F7}"/>
              </a:ext>
            </a:extLst>
          </p:cNvPr>
          <p:cNvSpPr>
            <a:spLocks noGrp="1"/>
          </p:cNvSpPr>
          <p:nvPr>
            <p:ph type="dt" sz="half" idx="10"/>
          </p:nvPr>
        </p:nvSpPr>
        <p:spPr/>
        <p:txBody>
          <a:bodyPr/>
          <a:lstStyle/>
          <a:p>
            <a:fld id="{D8A8F3BD-47AF-4255-B22F-F8E2B14015EB}" type="datetimeFigureOut">
              <a:rPr lang="da-DK" smtClean="0"/>
              <a:t>28.10.2024</a:t>
            </a:fld>
            <a:endParaRPr lang="da-DK"/>
          </a:p>
        </p:txBody>
      </p:sp>
      <p:sp>
        <p:nvSpPr>
          <p:cNvPr id="5" name="Pladsholder til sidefod 4">
            <a:extLst>
              <a:ext uri="{FF2B5EF4-FFF2-40B4-BE49-F238E27FC236}">
                <a16:creationId xmlns:a16="http://schemas.microsoft.com/office/drawing/2014/main" id="{4557A292-0890-D173-1F21-6A95AF244F46}"/>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4935ACE4-0983-90D2-27EC-B071BF6986DB}"/>
              </a:ext>
            </a:extLst>
          </p:cNvPr>
          <p:cNvSpPr>
            <a:spLocks noGrp="1"/>
          </p:cNvSpPr>
          <p:nvPr>
            <p:ph type="sldNum" sz="quarter" idx="12"/>
          </p:nvPr>
        </p:nvSpPr>
        <p:spPr/>
        <p:txBody>
          <a:bodyPr/>
          <a:lstStyle/>
          <a:p>
            <a:fld id="{A3791724-5060-4751-99FF-63204C4B03C4}" type="slidenum">
              <a:rPr lang="da-DK" smtClean="0"/>
              <a:t>‹nr.›</a:t>
            </a:fld>
            <a:endParaRPr lang="da-DK"/>
          </a:p>
        </p:txBody>
      </p:sp>
    </p:spTree>
    <p:extLst>
      <p:ext uri="{BB962C8B-B14F-4D97-AF65-F5344CB8AC3E}">
        <p14:creationId xmlns:p14="http://schemas.microsoft.com/office/powerpoint/2010/main" val="38947341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A42509DC-55D7-DFCA-EDC3-A4CB4C9E03E8}"/>
              </a:ext>
            </a:extLst>
          </p:cNvPr>
          <p:cNvSpPr>
            <a:spLocks noGrp="1"/>
          </p:cNvSpPr>
          <p:nvPr>
            <p:ph type="title" orient="vert"/>
          </p:nvPr>
        </p:nvSpPr>
        <p:spPr>
          <a:xfrm>
            <a:off x="6543676" y="365125"/>
            <a:ext cx="1971675"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AE8537A8-C315-DC62-33F3-EB060E1A5EEB}"/>
              </a:ext>
            </a:extLst>
          </p:cNvPr>
          <p:cNvSpPr>
            <a:spLocks noGrp="1"/>
          </p:cNvSpPr>
          <p:nvPr>
            <p:ph type="body" orient="vert" idx="1"/>
          </p:nvPr>
        </p:nvSpPr>
        <p:spPr>
          <a:xfrm>
            <a:off x="628652" y="365125"/>
            <a:ext cx="5800725"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037F62F1-CEF7-4FAF-5FB4-0C3F125B9C7C}"/>
              </a:ext>
            </a:extLst>
          </p:cNvPr>
          <p:cNvSpPr>
            <a:spLocks noGrp="1"/>
          </p:cNvSpPr>
          <p:nvPr>
            <p:ph type="dt" sz="half" idx="10"/>
          </p:nvPr>
        </p:nvSpPr>
        <p:spPr/>
        <p:txBody>
          <a:bodyPr/>
          <a:lstStyle/>
          <a:p>
            <a:fld id="{D8A8F3BD-47AF-4255-B22F-F8E2B14015EB}" type="datetimeFigureOut">
              <a:rPr lang="da-DK" smtClean="0"/>
              <a:t>28.10.2024</a:t>
            </a:fld>
            <a:endParaRPr lang="da-DK"/>
          </a:p>
        </p:txBody>
      </p:sp>
      <p:sp>
        <p:nvSpPr>
          <p:cNvPr id="5" name="Pladsholder til sidefod 4">
            <a:extLst>
              <a:ext uri="{FF2B5EF4-FFF2-40B4-BE49-F238E27FC236}">
                <a16:creationId xmlns:a16="http://schemas.microsoft.com/office/drawing/2014/main" id="{25B8E66E-8379-66CB-16AF-22B69CBD7BBF}"/>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EB537289-1694-6AAD-2452-6AC72CC88D18}"/>
              </a:ext>
            </a:extLst>
          </p:cNvPr>
          <p:cNvSpPr>
            <a:spLocks noGrp="1"/>
          </p:cNvSpPr>
          <p:nvPr>
            <p:ph type="sldNum" sz="quarter" idx="12"/>
          </p:nvPr>
        </p:nvSpPr>
        <p:spPr/>
        <p:txBody>
          <a:bodyPr/>
          <a:lstStyle/>
          <a:p>
            <a:fld id="{A3791724-5060-4751-99FF-63204C4B03C4}" type="slidenum">
              <a:rPr lang="da-DK" smtClean="0"/>
              <a:t>‹nr.›</a:t>
            </a:fld>
            <a:endParaRPr lang="da-DK"/>
          </a:p>
        </p:txBody>
      </p:sp>
    </p:spTree>
    <p:extLst>
      <p:ext uri="{BB962C8B-B14F-4D97-AF65-F5344CB8AC3E}">
        <p14:creationId xmlns:p14="http://schemas.microsoft.com/office/powerpoint/2010/main" val="34575038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Brugerdefineret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18D156-EFBC-FD93-94CF-2C07C1227204}"/>
              </a:ext>
            </a:extLst>
          </p:cNvPr>
          <p:cNvSpPr>
            <a:spLocks noGrp="1"/>
          </p:cNvSpPr>
          <p:nvPr>
            <p:ph type="title"/>
          </p:nvPr>
        </p:nvSpPr>
        <p:spPr>
          <a:xfrm rot="16200000">
            <a:off x="-3110190" y="3100106"/>
            <a:ext cx="6858000" cy="657786"/>
          </a:xfrm>
          <a:solidFill>
            <a:schemeClr val="accent5"/>
          </a:solidFill>
        </p:spPr>
        <p:txBody>
          <a:bodyPr/>
          <a:lstStyle>
            <a:lvl1pPr algn="ctr">
              <a:defRPr>
                <a:latin typeface="Yu Gothic Light" panose="020B0300000000000000" pitchFamily="34" charset="-128"/>
                <a:ea typeface="Yu Gothic Light" panose="020B0300000000000000" pitchFamily="34" charset="-128"/>
              </a:defRPr>
            </a:lvl1pPr>
          </a:lstStyle>
          <a:p>
            <a:r>
              <a:rPr lang="da-DK"/>
              <a:t>Klik</a:t>
            </a:r>
          </a:p>
        </p:txBody>
      </p:sp>
    </p:spTree>
    <p:extLst>
      <p:ext uri="{BB962C8B-B14F-4D97-AF65-F5344CB8AC3E}">
        <p14:creationId xmlns:p14="http://schemas.microsoft.com/office/powerpoint/2010/main" val="1078234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A38CA8-BA48-6820-F6DC-0E9D89C21293}"/>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8633A9F9-35A8-CADE-AC1A-D47E1C515748}"/>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E2719CC7-E06D-EE27-BE3E-DEE4D3BC229B}"/>
              </a:ext>
            </a:extLst>
          </p:cNvPr>
          <p:cNvSpPr>
            <a:spLocks noGrp="1"/>
          </p:cNvSpPr>
          <p:nvPr>
            <p:ph type="dt" sz="half" idx="10"/>
          </p:nvPr>
        </p:nvSpPr>
        <p:spPr/>
        <p:txBody>
          <a:bodyPr/>
          <a:lstStyle/>
          <a:p>
            <a:fld id="{CCF58CE5-2E67-4883-89DA-1761A32019C9}" type="datetimeFigureOut">
              <a:rPr lang="da-DK" smtClean="0"/>
              <a:t>28.10.2024</a:t>
            </a:fld>
            <a:endParaRPr lang="da-DK"/>
          </a:p>
        </p:txBody>
      </p:sp>
      <p:sp>
        <p:nvSpPr>
          <p:cNvPr id="5" name="Pladsholder til sidefod 4">
            <a:extLst>
              <a:ext uri="{FF2B5EF4-FFF2-40B4-BE49-F238E27FC236}">
                <a16:creationId xmlns:a16="http://schemas.microsoft.com/office/drawing/2014/main" id="{5AE44A29-F1FB-DB97-5D52-F5C9AACAF9A2}"/>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3E91DC0D-A6DC-33EA-BC1F-5255A81328DC}"/>
              </a:ext>
            </a:extLst>
          </p:cNvPr>
          <p:cNvSpPr>
            <a:spLocks noGrp="1"/>
          </p:cNvSpPr>
          <p:nvPr>
            <p:ph type="sldNum" sz="quarter" idx="12"/>
          </p:nvPr>
        </p:nvSpPr>
        <p:spPr/>
        <p:txBody>
          <a:bodyPr/>
          <a:lstStyle/>
          <a:p>
            <a:fld id="{92617A97-F8D5-4A72-A52A-7440443A1B95}" type="slidenum">
              <a:rPr lang="da-DK" smtClean="0"/>
              <a:t>‹nr.›</a:t>
            </a:fld>
            <a:endParaRPr lang="da-DK"/>
          </a:p>
        </p:txBody>
      </p:sp>
    </p:spTree>
    <p:extLst>
      <p:ext uri="{BB962C8B-B14F-4D97-AF65-F5344CB8AC3E}">
        <p14:creationId xmlns:p14="http://schemas.microsoft.com/office/powerpoint/2010/main" val="2792270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480428-C4F2-3986-1063-C9B01D7183ED}"/>
              </a:ext>
            </a:extLst>
          </p:cNvPr>
          <p:cNvSpPr>
            <a:spLocks noGrp="1"/>
          </p:cNvSpPr>
          <p:nvPr>
            <p:ph type="title"/>
          </p:nvPr>
        </p:nvSpPr>
        <p:spPr>
          <a:xfrm>
            <a:off x="623888" y="1709745"/>
            <a:ext cx="7886700" cy="2852737"/>
          </a:xfrm>
        </p:spPr>
        <p:txBody>
          <a:bodyPr anchor="b"/>
          <a:lstStyle>
            <a:lvl1pPr>
              <a:defRPr sz="45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4C2ED609-C3E0-B822-84F6-14D461DBE066}"/>
              </a:ext>
            </a:extLst>
          </p:cNvPr>
          <p:cNvSpPr>
            <a:spLocks noGrp="1"/>
          </p:cNvSpPr>
          <p:nvPr>
            <p:ph type="body" idx="1"/>
          </p:nvPr>
        </p:nvSpPr>
        <p:spPr>
          <a:xfrm>
            <a:off x="623888" y="4589470"/>
            <a:ext cx="7886700" cy="1500187"/>
          </a:xfrm>
        </p:spPr>
        <p:txBody>
          <a:bodyPr/>
          <a:lstStyle>
            <a:lvl1pPr marL="0" indent="0">
              <a:buNone/>
              <a:defRPr sz="1800">
                <a:solidFill>
                  <a:schemeClr val="tx1">
                    <a:tint val="75000"/>
                  </a:schemeClr>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325B76E6-0A72-F00B-43A4-8647F346DD56}"/>
              </a:ext>
            </a:extLst>
          </p:cNvPr>
          <p:cNvSpPr>
            <a:spLocks noGrp="1"/>
          </p:cNvSpPr>
          <p:nvPr>
            <p:ph type="dt" sz="half" idx="10"/>
          </p:nvPr>
        </p:nvSpPr>
        <p:spPr/>
        <p:txBody>
          <a:bodyPr/>
          <a:lstStyle/>
          <a:p>
            <a:fld id="{CCF58CE5-2E67-4883-89DA-1761A32019C9}" type="datetimeFigureOut">
              <a:rPr lang="da-DK" smtClean="0"/>
              <a:t>28.10.2024</a:t>
            </a:fld>
            <a:endParaRPr lang="da-DK"/>
          </a:p>
        </p:txBody>
      </p:sp>
      <p:sp>
        <p:nvSpPr>
          <p:cNvPr id="5" name="Pladsholder til sidefod 4">
            <a:extLst>
              <a:ext uri="{FF2B5EF4-FFF2-40B4-BE49-F238E27FC236}">
                <a16:creationId xmlns:a16="http://schemas.microsoft.com/office/drawing/2014/main" id="{A8ECD1B6-F279-84B5-4DD9-C7BFF492F597}"/>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9FDA1A38-DD06-CD99-D91D-98E9014B4572}"/>
              </a:ext>
            </a:extLst>
          </p:cNvPr>
          <p:cNvSpPr>
            <a:spLocks noGrp="1"/>
          </p:cNvSpPr>
          <p:nvPr>
            <p:ph type="sldNum" sz="quarter" idx="12"/>
          </p:nvPr>
        </p:nvSpPr>
        <p:spPr/>
        <p:txBody>
          <a:bodyPr/>
          <a:lstStyle/>
          <a:p>
            <a:fld id="{92617A97-F8D5-4A72-A52A-7440443A1B95}" type="slidenum">
              <a:rPr lang="da-DK" smtClean="0"/>
              <a:t>‹nr.›</a:t>
            </a:fld>
            <a:endParaRPr lang="da-DK"/>
          </a:p>
        </p:txBody>
      </p:sp>
    </p:spTree>
    <p:extLst>
      <p:ext uri="{BB962C8B-B14F-4D97-AF65-F5344CB8AC3E}">
        <p14:creationId xmlns:p14="http://schemas.microsoft.com/office/powerpoint/2010/main" val="1857262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68D7EB-BB51-A0A4-87F7-0C9F4428E94C}"/>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CBF9C05A-8236-ECF5-D3A4-075BF1C760FF}"/>
              </a:ext>
            </a:extLst>
          </p:cNvPr>
          <p:cNvSpPr>
            <a:spLocks noGrp="1"/>
          </p:cNvSpPr>
          <p:nvPr>
            <p:ph sz="half" idx="1"/>
          </p:nvPr>
        </p:nvSpPr>
        <p:spPr>
          <a:xfrm>
            <a:off x="628650" y="1825625"/>
            <a:ext cx="38862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9EBB25A3-385E-4095-2BF9-282A1439ECF2}"/>
              </a:ext>
            </a:extLst>
          </p:cNvPr>
          <p:cNvSpPr>
            <a:spLocks noGrp="1"/>
          </p:cNvSpPr>
          <p:nvPr>
            <p:ph sz="half" idx="2"/>
          </p:nvPr>
        </p:nvSpPr>
        <p:spPr>
          <a:xfrm>
            <a:off x="4629150" y="1825625"/>
            <a:ext cx="38862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790F9B12-A82D-BDB8-29DD-7DF9038786EB}"/>
              </a:ext>
            </a:extLst>
          </p:cNvPr>
          <p:cNvSpPr>
            <a:spLocks noGrp="1"/>
          </p:cNvSpPr>
          <p:nvPr>
            <p:ph type="dt" sz="half" idx="10"/>
          </p:nvPr>
        </p:nvSpPr>
        <p:spPr/>
        <p:txBody>
          <a:bodyPr/>
          <a:lstStyle/>
          <a:p>
            <a:fld id="{CCF58CE5-2E67-4883-89DA-1761A32019C9}" type="datetimeFigureOut">
              <a:rPr lang="da-DK" smtClean="0"/>
              <a:t>28.10.2024</a:t>
            </a:fld>
            <a:endParaRPr lang="da-DK"/>
          </a:p>
        </p:txBody>
      </p:sp>
      <p:sp>
        <p:nvSpPr>
          <p:cNvPr id="6" name="Pladsholder til sidefod 5">
            <a:extLst>
              <a:ext uri="{FF2B5EF4-FFF2-40B4-BE49-F238E27FC236}">
                <a16:creationId xmlns:a16="http://schemas.microsoft.com/office/drawing/2014/main" id="{4BE836DF-1168-F5F0-CF0A-273C2C81ACDA}"/>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3034F1B4-7607-2DE1-BFDA-548DDFFB2F25}"/>
              </a:ext>
            </a:extLst>
          </p:cNvPr>
          <p:cNvSpPr>
            <a:spLocks noGrp="1"/>
          </p:cNvSpPr>
          <p:nvPr>
            <p:ph type="sldNum" sz="quarter" idx="12"/>
          </p:nvPr>
        </p:nvSpPr>
        <p:spPr/>
        <p:txBody>
          <a:bodyPr/>
          <a:lstStyle/>
          <a:p>
            <a:fld id="{92617A97-F8D5-4A72-A52A-7440443A1B95}" type="slidenum">
              <a:rPr lang="da-DK" smtClean="0"/>
              <a:t>‹nr.›</a:t>
            </a:fld>
            <a:endParaRPr lang="da-DK"/>
          </a:p>
        </p:txBody>
      </p:sp>
    </p:spTree>
    <p:extLst>
      <p:ext uri="{BB962C8B-B14F-4D97-AF65-F5344CB8AC3E}">
        <p14:creationId xmlns:p14="http://schemas.microsoft.com/office/powerpoint/2010/main" val="3761767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DA07A8-5F6C-1030-EB35-1486B08E95BC}"/>
              </a:ext>
            </a:extLst>
          </p:cNvPr>
          <p:cNvSpPr>
            <a:spLocks noGrp="1"/>
          </p:cNvSpPr>
          <p:nvPr>
            <p:ph type="title"/>
          </p:nvPr>
        </p:nvSpPr>
        <p:spPr>
          <a:xfrm>
            <a:off x="629841" y="365129"/>
            <a:ext cx="78867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B906591A-81D3-F392-2983-24386B1A390F}"/>
              </a:ext>
            </a:extLst>
          </p:cNvPr>
          <p:cNvSpPr>
            <a:spLocks noGrp="1"/>
          </p:cNvSpPr>
          <p:nvPr>
            <p:ph type="body" idx="1"/>
          </p:nvPr>
        </p:nvSpPr>
        <p:spPr>
          <a:xfrm>
            <a:off x="629842" y="1681163"/>
            <a:ext cx="3868340" cy="823912"/>
          </a:xfrm>
        </p:spPr>
        <p:txBody>
          <a:bodyPr anchor="b"/>
          <a:lstStyle>
            <a:lvl1pPr marL="0" indent="0">
              <a:buNone/>
              <a:defRPr sz="1800" b="1"/>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109187FE-A908-588D-74D6-748236EBC4D8}"/>
              </a:ext>
            </a:extLst>
          </p:cNvPr>
          <p:cNvSpPr>
            <a:spLocks noGrp="1"/>
          </p:cNvSpPr>
          <p:nvPr>
            <p:ph sz="half" idx="2"/>
          </p:nvPr>
        </p:nvSpPr>
        <p:spPr>
          <a:xfrm>
            <a:off x="629842" y="2505075"/>
            <a:ext cx="3868340"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C8D7D059-68CB-DE95-E389-BC0FB49C646B}"/>
              </a:ext>
            </a:extLst>
          </p:cNvPr>
          <p:cNvSpPr>
            <a:spLocks noGrp="1"/>
          </p:cNvSpPr>
          <p:nvPr>
            <p:ph type="body" sz="quarter" idx="3"/>
          </p:nvPr>
        </p:nvSpPr>
        <p:spPr>
          <a:xfrm>
            <a:off x="4629152" y="1681163"/>
            <a:ext cx="3887391" cy="823912"/>
          </a:xfrm>
        </p:spPr>
        <p:txBody>
          <a:bodyPr anchor="b"/>
          <a:lstStyle>
            <a:lvl1pPr marL="0" indent="0">
              <a:buNone/>
              <a:defRPr sz="1800" b="1"/>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FC51E0DD-7818-0127-901A-98B1A9723913}"/>
              </a:ext>
            </a:extLst>
          </p:cNvPr>
          <p:cNvSpPr>
            <a:spLocks noGrp="1"/>
          </p:cNvSpPr>
          <p:nvPr>
            <p:ph sz="quarter" idx="4"/>
          </p:nvPr>
        </p:nvSpPr>
        <p:spPr>
          <a:xfrm>
            <a:off x="4629152" y="2505075"/>
            <a:ext cx="3887391"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B9659CBB-FA0A-5971-2F59-AEE8F19EAB5D}"/>
              </a:ext>
            </a:extLst>
          </p:cNvPr>
          <p:cNvSpPr>
            <a:spLocks noGrp="1"/>
          </p:cNvSpPr>
          <p:nvPr>
            <p:ph type="dt" sz="half" idx="10"/>
          </p:nvPr>
        </p:nvSpPr>
        <p:spPr/>
        <p:txBody>
          <a:bodyPr/>
          <a:lstStyle/>
          <a:p>
            <a:fld id="{CCF58CE5-2E67-4883-89DA-1761A32019C9}" type="datetimeFigureOut">
              <a:rPr lang="da-DK" smtClean="0"/>
              <a:t>28.10.2024</a:t>
            </a:fld>
            <a:endParaRPr lang="da-DK"/>
          </a:p>
        </p:txBody>
      </p:sp>
      <p:sp>
        <p:nvSpPr>
          <p:cNvPr id="8" name="Pladsholder til sidefod 7">
            <a:extLst>
              <a:ext uri="{FF2B5EF4-FFF2-40B4-BE49-F238E27FC236}">
                <a16:creationId xmlns:a16="http://schemas.microsoft.com/office/drawing/2014/main" id="{CDFCF39F-2555-4670-581C-EA141D8146A2}"/>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FC634187-2143-4C30-A0C5-5F953B647D9F}"/>
              </a:ext>
            </a:extLst>
          </p:cNvPr>
          <p:cNvSpPr>
            <a:spLocks noGrp="1"/>
          </p:cNvSpPr>
          <p:nvPr>
            <p:ph type="sldNum" sz="quarter" idx="12"/>
          </p:nvPr>
        </p:nvSpPr>
        <p:spPr/>
        <p:txBody>
          <a:bodyPr/>
          <a:lstStyle/>
          <a:p>
            <a:fld id="{92617A97-F8D5-4A72-A52A-7440443A1B95}" type="slidenum">
              <a:rPr lang="da-DK" smtClean="0"/>
              <a:t>‹nr.›</a:t>
            </a:fld>
            <a:endParaRPr lang="da-DK"/>
          </a:p>
        </p:txBody>
      </p:sp>
    </p:spTree>
    <p:extLst>
      <p:ext uri="{BB962C8B-B14F-4D97-AF65-F5344CB8AC3E}">
        <p14:creationId xmlns:p14="http://schemas.microsoft.com/office/powerpoint/2010/main" val="1971033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F1FDF6-7D69-AFB9-5B57-2235120BC073}"/>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9C3BD74B-6525-1E94-AE89-6F0C11CC5E48}"/>
              </a:ext>
            </a:extLst>
          </p:cNvPr>
          <p:cNvSpPr>
            <a:spLocks noGrp="1"/>
          </p:cNvSpPr>
          <p:nvPr>
            <p:ph type="dt" sz="half" idx="10"/>
          </p:nvPr>
        </p:nvSpPr>
        <p:spPr/>
        <p:txBody>
          <a:bodyPr/>
          <a:lstStyle/>
          <a:p>
            <a:fld id="{CCF58CE5-2E67-4883-89DA-1761A32019C9}" type="datetimeFigureOut">
              <a:rPr lang="da-DK" smtClean="0"/>
              <a:t>28.10.2024</a:t>
            </a:fld>
            <a:endParaRPr lang="da-DK"/>
          </a:p>
        </p:txBody>
      </p:sp>
      <p:sp>
        <p:nvSpPr>
          <p:cNvPr id="4" name="Pladsholder til sidefod 3">
            <a:extLst>
              <a:ext uri="{FF2B5EF4-FFF2-40B4-BE49-F238E27FC236}">
                <a16:creationId xmlns:a16="http://schemas.microsoft.com/office/drawing/2014/main" id="{457DE114-05B8-82E8-3401-792DF4704491}"/>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AA2A9EC5-6825-311E-2DA0-F29E06CCBACB}"/>
              </a:ext>
            </a:extLst>
          </p:cNvPr>
          <p:cNvSpPr>
            <a:spLocks noGrp="1"/>
          </p:cNvSpPr>
          <p:nvPr>
            <p:ph type="sldNum" sz="quarter" idx="12"/>
          </p:nvPr>
        </p:nvSpPr>
        <p:spPr/>
        <p:txBody>
          <a:bodyPr/>
          <a:lstStyle/>
          <a:p>
            <a:fld id="{92617A97-F8D5-4A72-A52A-7440443A1B95}" type="slidenum">
              <a:rPr lang="da-DK" smtClean="0"/>
              <a:t>‹nr.›</a:t>
            </a:fld>
            <a:endParaRPr lang="da-DK"/>
          </a:p>
        </p:txBody>
      </p:sp>
    </p:spTree>
    <p:extLst>
      <p:ext uri="{BB962C8B-B14F-4D97-AF65-F5344CB8AC3E}">
        <p14:creationId xmlns:p14="http://schemas.microsoft.com/office/powerpoint/2010/main" val="3350418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03626464-C89D-2651-B3AA-679664AE2442}"/>
              </a:ext>
            </a:extLst>
          </p:cNvPr>
          <p:cNvSpPr>
            <a:spLocks noGrp="1"/>
          </p:cNvSpPr>
          <p:nvPr>
            <p:ph type="dt" sz="half" idx="10"/>
          </p:nvPr>
        </p:nvSpPr>
        <p:spPr/>
        <p:txBody>
          <a:bodyPr/>
          <a:lstStyle/>
          <a:p>
            <a:fld id="{CCF58CE5-2E67-4883-89DA-1761A32019C9}" type="datetimeFigureOut">
              <a:rPr lang="da-DK" smtClean="0"/>
              <a:t>28.10.2024</a:t>
            </a:fld>
            <a:endParaRPr lang="da-DK"/>
          </a:p>
        </p:txBody>
      </p:sp>
      <p:sp>
        <p:nvSpPr>
          <p:cNvPr id="3" name="Pladsholder til sidefod 2">
            <a:extLst>
              <a:ext uri="{FF2B5EF4-FFF2-40B4-BE49-F238E27FC236}">
                <a16:creationId xmlns:a16="http://schemas.microsoft.com/office/drawing/2014/main" id="{40487EFE-E033-1A7F-6188-7C4505862D5E}"/>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41A68D45-E650-6168-7BA1-DD751ED9E989}"/>
              </a:ext>
            </a:extLst>
          </p:cNvPr>
          <p:cNvSpPr>
            <a:spLocks noGrp="1"/>
          </p:cNvSpPr>
          <p:nvPr>
            <p:ph type="sldNum" sz="quarter" idx="12"/>
          </p:nvPr>
        </p:nvSpPr>
        <p:spPr/>
        <p:txBody>
          <a:bodyPr/>
          <a:lstStyle/>
          <a:p>
            <a:fld id="{92617A97-F8D5-4A72-A52A-7440443A1B95}" type="slidenum">
              <a:rPr lang="da-DK" smtClean="0"/>
              <a:t>‹nr.›</a:t>
            </a:fld>
            <a:endParaRPr lang="da-DK"/>
          </a:p>
        </p:txBody>
      </p:sp>
    </p:spTree>
    <p:extLst>
      <p:ext uri="{BB962C8B-B14F-4D97-AF65-F5344CB8AC3E}">
        <p14:creationId xmlns:p14="http://schemas.microsoft.com/office/powerpoint/2010/main" val="696938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5D0EBE-1983-901B-F687-7405C4C70223}"/>
              </a:ext>
            </a:extLst>
          </p:cNvPr>
          <p:cNvSpPr>
            <a:spLocks noGrp="1"/>
          </p:cNvSpPr>
          <p:nvPr>
            <p:ph type="title"/>
          </p:nvPr>
        </p:nvSpPr>
        <p:spPr>
          <a:xfrm>
            <a:off x="629841" y="457200"/>
            <a:ext cx="2949178" cy="1600200"/>
          </a:xfrm>
        </p:spPr>
        <p:txBody>
          <a:bodyPr anchor="b"/>
          <a:lstStyle>
            <a:lvl1pPr>
              <a:defRPr sz="24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7F0BB371-0D8F-30AB-FE04-C7AAA70FF819}"/>
              </a:ext>
            </a:extLst>
          </p:cNvPr>
          <p:cNvSpPr>
            <a:spLocks noGrp="1"/>
          </p:cNvSpPr>
          <p:nvPr>
            <p:ph idx="1"/>
          </p:nvPr>
        </p:nvSpPr>
        <p:spPr>
          <a:xfrm>
            <a:off x="3887391" y="987432"/>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D2CD11AD-C7B8-3504-A4A5-E8D6D1C0E6F2}"/>
              </a:ext>
            </a:extLst>
          </p:cNvPr>
          <p:cNvSpPr>
            <a:spLocks noGrp="1"/>
          </p:cNvSpPr>
          <p:nvPr>
            <p:ph type="body" sz="half" idx="2"/>
          </p:nvPr>
        </p:nvSpPr>
        <p:spPr>
          <a:xfrm>
            <a:off x="629841" y="2057400"/>
            <a:ext cx="2949178" cy="3811588"/>
          </a:xfrm>
        </p:spPr>
        <p:txBody>
          <a:bodyPr/>
          <a:lstStyle>
            <a:lvl1pPr marL="0" indent="0">
              <a:buNone/>
              <a:defRPr sz="1200"/>
            </a:lvl1pPr>
            <a:lvl2pPr marL="342884" indent="0">
              <a:buNone/>
              <a:defRPr sz="1050"/>
            </a:lvl2pPr>
            <a:lvl3pPr marL="685766" indent="0">
              <a:buNone/>
              <a:defRPr sz="900"/>
            </a:lvl3pPr>
            <a:lvl4pPr marL="1028649" indent="0">
              <a:buNone/>
              <a:defRPr sz="750"/>
            </a:lvl4pPr>
            <a:lvl5pPr marL="1371532" indent="0">
              <a:buNone/>
              <a:defRPr sz="750"/>
            </a:lvl5pPr>
            <a:lvl6pPr marL="1714415" indent="0">
              <a:buNone/>
              <a:defRPr sz="750"/>
            </a:lvl6pPr>
            <a:lvl7pPr marL="2057297" indent="0">
              <a:buNone/>
              <a:defRPr sz="750"/>
            </a:lvl7pPr>
            <a:lvl8pPr marL="2400180" indent="0">
              <a:buNone/>
              <a:defRPr sz="750"/>
            </a:lvl8pPr>
            <a:lvl9pPr marL="2743064" indent="0">
              <a:buNone/>
              <a:defRPr sz="75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BCD25ADF-4134-C1B6-9026-F230BD02FB06}"/>
              </a:ext>
            </a:extLst>
          </p:cNvPr>
          <p:cNvSpPr>
            <a:spLocks noGrp="1"/>
          </p:cNvSpPr>
          <p:nvPr>
            <p:ph type="dt" sz="half" idx="10"/>
          </p:nvPr>
        </p:nvSpPr>
        <p:spPr/>
        <p:txBody>
          <a:bodyPr/>
          <a:lstStyle/>
          <a:p>
            <a:fld id="{CCF58CE5-2E67-4883-89DA-1761A32019C9}" type="datetimeFigureOut">
              <a:rPr lang="da-DK" smtClean="0"/>
              <a:t>28.10.2024</a:t>
            </a:fld>
            <a:endParaRPr lang="da-DK"/>
          </a:p>
        </p:txBody>
      </p:sp>
      <p:sp>
        <p:nvSpPr>
          <p:cNvPr id="6" name="Pladsholder til sidefod 5">
            <a:extLst>
              <a:ext uri="{FF2B5EF4-FFF2-40B4-BE49-F238E27FC236}">
                <a16:creationId xmlns:a16="http://schemas.microsoft.com/office/drawing/2014/main" id="{71C6FA71-467E-C602-C284-B5675C6A2FB4}"/>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93398B36-CBA7-5C8B-B20C-AB4FF275C2E0}"/>
              </a:ext>
            </a:extLst>
          </p:cNvPr>
          <p:cNvSpPr>
            <a:spLocks noGrp="1"/>
          </p:cNvSpPr>
          <p:nvPr>
            <p:ph type="sldNum" sz="quarter" idx="12"/>
          </p:nvPr>
        </p:nvSpPr>
        <p:spPr/>
        <p:txBody>
          <a:bodyPr/>
          <a:lstStyle/>
          <a:p>
            <a:fld id="{92617A97-F8D5-4A72-A52A-7440443A1B95}" type="slidenum">
              <a:rPr lang="da-DK" smtClean="0"/>
              <a:t>‹nr.›</a:t>
            </a:fld>
            <a:endParaRPr lang="da-DK"/>
          </a:p>
        </p:txBody>
      </p:sp>
    </p:spTree>
    <p:extLst>
      <p:ext uri="{BB962C8B-B14F-4D97-AF65-F5344CB8AC3E}">
        <p14:creationId xmlns:p14="http://schemas.microsoft.com/office/powerpoint/2010/main" val="245576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CE0F14B8-7B3C-FD65-7D80-711AEA413BBE}"/>
              </a:ext>
            </a:extLst>
          </p:cNvPr>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C1A33EDB-5015-5884-8BF5-9AEF76829AEB}"/>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DB15187C-DB6E-8AD0-D529-1B03DA0FEEC2}"/>
              </a:ext>
            </a:extLst>
          </p:cNvPr>
          <p:cNvSpPr>
            <a:spLocks noGrp="1"/>
          </p:cNvSpPr>
          <p:nvPr>
            <p:ph type="dt" sz="half" idx="2"/>
          </p:nvPr>
        </p:nvSpPr>
        <p:spPr>
          <a:xfrm>
            <a:off x="628650" y="6356357"/>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CF58CE5-2E67-4883-89DA-1761A32019C9}" type="datetimeFigureOut">
              <a:rPr lang="da-DK" smtClean="0"/>
              <a:t>28.10.2024</a:t>
            </a:fld>
            <a:endParaRPr lang="da-DK"/>
          </a:p>
        </p:txBody>
      </p:sp>
      <p:sp>
        <p:nvSpPr>
          <p:cNvPr id="5" name="Pladsholder til sidefod 4">
            <a:extLst>
              <a:ext uri="{FF2B5EF4-FFF2-40B4-BE49-F238E27FC236}">
                <a16:creationId xmlns:a16="http://schemas.microsoft.com/office/drawing/2014/main" id="{068FA92D-616F-98BE-9EDA-7330F9FF280B}"/>
              </a:ext>
            </a:extLst>
          </p:cNvPr>
          <p:cNvSpPr>
            <a:spLocks noGrp="1"/>
          </p:cNvSpPr>
          <p:nvPr>
            <p:ph type="ftr" sz="quarter" idx="3"/>
          </p:nvPr>
        </p:nvSpPr>
        <p:spPr>
          <a:xfrm>
            <a:off x="3028950" y="6356357"/>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F7B92A3D-AAFB-A96B-32AD-2EA74CE1FFC1}"/>
              </a:ext>
            </a:extLst>
          </p:cNvPr>
          <p:cNvSpPr>
            <a:spLocks noGrp="1"/>
          </p:cNvSpPr>
          <p:nvPr>
            <p:ph type="sldNum" sz="quarter" idx="4"/>
          </p:nvPr>
        </p:nvSpPr>
        <p:spPr>
          <a:xfrm>
            <a:off x="6457950" y="6356357"/>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2617A97-F8D5-4A72-A52A-7440443A1B95}" type="slidenum">
              <a:rPr lang="da-DK" smtClean="0"/>
              <a:t>‹nr.›</a:t>
            </a:fld>
            <a:endParaRPr lang="da-DK"/>
          </a:p>
        </p:txBody>
      </p:sp>
    </p:spTree>
    <p:extLst>
      <p:ext uri="{BB962C8B-B14F-4D97-AF65-F5344CB8AC3E}">
        <p14:creationId xmlns:p14="http://schemas.microsoft.com/office/powerpoint/2010/main" val="379651266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defTabSz="685766"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2" indent="-171442" algn="l" defTabSz="685766"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25" indent="-171442" algn="l" defTabSz="685766"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07" indent="-171442" algn="l" defTabSz="685766"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090"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2974"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856"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da-DK"/>
      </a:defPPr>
      <a:lvl1pPr marL="0" algn="l" defTabSz="685766" rtl="0" eaLnBrk="1" latinLnBrk="0" hangingPunct="1">
        <a:defRPr sz="1350" kern="1200">
          <a:solidFill>
            <a:schemeClr val="tx1"/>
          </a:solidFill>
          <a:latin typeface="+mn-lt"/>
          <a:ea typeface="+mn-ea"/>
          <a:cs typeface="+mn-cs"/>
        </a:defRPr>
      </a:lvl1pPr>
      <a:lvl2pPr marL="342884"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4" algn="l" defTabSz="685766"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16BD678C-5003-983B-82A1-ACB374B0A800}"/>
              </a:ext>
            </a:extLst>
          </p:cNvPr>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0136B001-2FAB-D76A-90F1-3C74F604244D}"/>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10CAC610-2B89-6B21-A0CE-E89A36EBDB55}"/>
              </a:ext>
            </a:extLst>
          </p:cNvPr>
          <p:cNvSpPr>
            <a:spLocks noGrp="1"/>
          </p:cNvSpPr>
          <p:nvPr>
            <p:ph type="dt" sz="half" idx="2"/>
          </p:nvPr>
        </p:nvSpPr>
        <p:spPr>
          <a:xfrm>
            <a:off x="628650" y="6356357"/>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8A8F3BD-47AF-4255-B22F-F8E2B14015EB}" type="datetimeFigureOut">
              <a:rPr lang="da-DK" smtClean="0"/>
              <a:t>28.10.2024</a:t>
            </a:fld>
            <a:endParaRPr lang="da-DK"/>
          </a:p>
        </p:txBody>
      </p:sp>
      <p:sp>
        <p:nvSpPr>
          <p:cNvPr id="5" name="Pladsholder til sidefod 4">
            <a:extLst>
              <a:ext uri="{FF2B5EF4-FFF2-40B4-BE49-F238E27FC236}">
                <a16:creationId xmlns:a16="http://schemas.microsoft.com/office/drawing/2014/main" id="{E972FCF9-FD19-C0CE-0026-0C86D896CF4B}"/>
              </a:ext>
            </a:extLst>
          </p:cNvPr>
          <p:cNvSpPr>
            <a:spLocks noGrp="1"/>
          </p:cNvSpPr>
          <p:nvPr>
            <p:ph type="ftr" sz="quarter" idx="3"/>
          </p:nvPr>
        </p:nvSpPr>
        <p:spPr>
          <a:xfrm>
            <a:off x="3028950" y="6356357"/>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77BFA701-5ACC-44A8-A711-649FFA1CDE54}"/>
              </a:ext>
            </a:extLst>
          </p:cNvPr>
          <p:cNvSpPr>
            <a:spLocks noGrp="1"/>
          </p:cNvSpPr>
          <p:nvPr>
            <p:ph type="sldNum" sz="quarter" idx="4"/>
          </p:nvPr>
        </p:nvSpPr>
        <p:spPr>
          <a:xfrm>
            <a:off x="6457950" y="6356357"/>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3791724-5060-4751-99FF-63204C4B03C4}" type="slidenum">
              <a:rPr lang="da-DK" smtClean="0"/>
              <a:t>‹nr.›</a:t>
            </a:fld>
            <a:endParaRPr lang="da-DK"/>
          </a:p>
        </p:txBody>
      </p:sp>
    </p:spTree>
    <p:extLst>
      <p:ext uri="{BB962C8B-B14F-4D97-AF65-F5344CB8AC3E}">
        <p14:creationId xmlns:p14="http://schemas.microsoft.com/office/powerpoint/2010/main" val="3886550217"/>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xStyles>
    <p:titleStyle>
      <a:lvl1pPr algn="l" defTabSz="685766"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2" indent="-171442" algn="l" defTabSz="685766"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25" indent="-171442" algn="l" defTabSz="685766"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07" indent="-171442" algn="l" defTabSz="685766"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090"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2974"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856"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da-DK"/>
      </a:defPPr>
      <a:lvl1pPr marL="0" algn="l" defTabSz="685766" rtl="0" eaLnBrk="1" latinLnBrk="0" hangingPunct="1">
        <a:defRPr sz="1350" kern="1200">
          <a:solidFill>
            <a:schemeClr val="tx1"/>
          </a:solidFill>
          <a:latin typeface="+mn-lt"/>
          <a:ea typeface="+mn-ea"/>
          <a:cs typeface="+mn-cs"/>
        </a:defRPr>
      </a:lvl1pPr>
      <a:lvl2pPr marL="342884"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4" algn="l" defTabSz="685766"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sv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svg"/><Relationship Id="rId10" Type="http://schemas.openxmlformats.org/officeDocument/2006/relationships/image" Target="../media/image9.svg"/><Relationship Id="rId4" Type="http://schemas.openxmlformats.org/officeDocument/2006/relationships/image" Target="../media/image3.png"/><Relationship Id="rId9" Type="http://schemas.openxmlformats.org/officeDocument/2006/relationships/image" Target="../media/image8.pn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4.xml"/><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11.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slide" Target="slide4.xml"/><Relationship Id="rId7" Type="http://schemas.openxmlformats.org/officeDocument/2006/relationships/image" Target="../media/image22.sv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12.svg"/><Relationship Id="rId4" Type="http://schemas.openxmlformats.org/officeDocument/2006/relationships/image" Target="../media/image11.png"/><Relationship Id="rId9" Type="http://schemas.openxmlformats.org/officeDocument/2006/relationships/image" Target="../media/image24.svg"/></Relationships>
</file>

<file path=ppt/slides/_rels/slide12.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slide" Target="slide4.xml"/><Relationship Id="rId7" Type="http://schemas.openxmlformats.org/officeDocument/2006/relationships/image" Target="../media/image22.sv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12.svg"/><Relationship Id="rId4" Type="http://schemas.openxmlformats.org/officeDocument/2006/relationships/image" Target="../media/image11.png"/><Relationship Id="rId9" Type="http://schemas.openxmlformats.org/officeDocument/2006/relationships/image" Target="../media/image24.svg"/></Relationships>
</file>

<file path=ppt/slides/_rels/slide13.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slide" Target="slide4.xml"/><Relationship Id="rId7" Type="http://schemas.openxmlformats.org/officeDocument/2006/relationships/image" Target="../media/image22.sv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12.svg"/><Relationship Id="rId4" Type="http://schemas.openxmlformats.org/officeDocument/2006/relationships/image" Target="../media/image11.png"/><Relationship Id="rId9" Type="http://schemas.openxmlformats.org/officeDocument/2006/relationships/image" Target="../media/image24.svg"/></Relationships>
</file>

<file path=ppt/slides/_rels/slide14.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slide" Target="slide4.xml"/><Relationship Id="rId7" Type="http://schemas.openxmlformats.org/officeDocument/2006/relationships/image" Target="../media/image22.sv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12.svg"/><Relationship Id="rId4" Type="http://schemas.openxmlformats.org/officeDocument/2006/relationships/image" Target="../media/image11.png"/><Relationship Id="rId9" Type="http://schemas.openxmlformats.org/officeDocument/2006/relationships/image" Target="../media/image24.svg"/></Relationships>
</file>

<file path=ppt/slides/_rels/slide15.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slide" Target="slide4.xml"/><Relationship Id="rId7" Type="http://schemas.openxmlformats.org/officeDocument/2006/relationships/image" Target="../media/image22.svg"/><Relationship Id="rId2" Type="http://schemas.openxmlformats.org/officeDocument/2006/relationships/notesSlide" Target="../notesSlides/notesSlide12.xml"/><Relationship Id="rId1" Type="http://schemas.openxmlformats.org/officeDocument/2006/relationships/slideLayout" Target="../slideLayouts/slideLayout24.xml"/><Relationship Id="rId6" Type="http://schemas.openxmlformats.org/officeDocument/2006/relationships/image" Target="../media/image21.png"/><Relationship Id="rId5" Type="http://schemas.openxmlformats.org/officeDocument/2006/relationships/image" Target="../media/image12.svg"/><Relationship Id="rId4" Type="http://schemas.openxmlformats.org/officeDocument/2006/relationships/image" Target="../media/image11.png"/><Relationship Id="rId9" Type="http://schemas.openxmlformats.org/officeDocument/2006/relationships/image" Target="../media/image24.svg"/></Relationships>
</file>

<file path=ppt/slides/_rels/slide16.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slide" Target="slide4.xml"/><Relationship Id="rId7" Type="http://schemas.openxmlformats.org/officeDocument/2006/relationships/image" Target="../media/image22.svg"/><Relationship Id="rId2" Type="http://schemas.openxmlformats.org/officeDocument/2006/relationships/notesSlide" Target="../notesSlides/notesSlide13.xml"/><Relationship Id="rId1" Type="http://schemas.openxmlformats.org/officeDocument/2006/relationships/slideLayout" Target="../slideLayouts/slideLayout24.xml"/><Relationship Id="rId6" Type="http://schemas.openxmlformats.org/officeDocument/2006/relationships/image" Target="../media/image21.png"/><Relationship Id="rId5" Type="http://schemas.openxmlformats.org/officeDocument/2006/relationships/image" Target="../media/image12.svg"/><Relationship Id="rId4" Type="http://schemas.openxmlformats.org/officeDocument/2006/relationships/image" Target="../media/image11.png"/><Relationship Id="rId9" Type="http://schemas.openxmlformats.org/officeDocument/2006/relationships/image" Target="../media/image24.svg"/></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4.xml"/><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1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slides/_rels/slide19.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slide" Target="slide4.xml"/><Relationship Id="rId7" Type="http://schemas.openxmlformats.org/officeDocument/2006/relationships/image" Target="../media/image22.sv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6.svg"/><Relationship Id="rId4" Type="http://schemas.openxmlformats.org/officeDocument/2006/relationships/image" Target="../media/image25.png"/><Relationship Id="rId9" Type="http://schemas.openxmlformats.org/officeDocument/2006/relationships/image" Target="../media/image24.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slide" Target="slide4.xml"/><Relationship Id="rId7" Type="http://schemas.openxmlformats.org/officeDocument/2006/relationships/image" Target="../media/image22.sv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6.svg"/><Relationship Id="rId4" Type="http://schemas.openxmlformats.org/officeDocument/2006/relationships/image" Target="../media/image25.png"/><Relationship Id="rId9" Type="http://schemas.openxmlformats.org/officeDocument/2006/relationships/image" Target="../media/image24.svg"/></Relationships>
</file>

<file path=ppt/slides/_rels/slide21.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slide" Target="slide4.xml"/><Relationship Id="rId7" Type="http://schemas.openxmlformats.org/officeDocument/2006/relationships/image" Target="../media/image22.sv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6.svg"/><Relationship Id="rId4" Type="http://schemas.openxmlformats.org/officeDocument/2006/relationships/image" Target="../media/image25.png"/><Relationship Id="rId9" Type="http://schemas.openxmlformats.org/officeDocument/2006/relationships/image" Target="../media/image24.svg"/></Relationships>
</file>

<file path=ppt/slides/_rels/slide2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slide" Target="slide4.xml"/><Relationship Id="rId1" Type="http://schemas.openxmlformats.org/officeDocument/2006/relationships/slideLayout" Target="../slideLayouts/slideLayout2.xml"/><Relationship Id="rId4" Type="http://schemas.openxmlformats.org/officeDocument/2006/relationships/image" Target="../media/image26.svg"/></Relationships>
</file>

<file path=ppt/slides/_rels/slide23.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slide" Target="slide4.xml"/><Relationship Id="rId7" Type="http://schemas.openxmlformats.org/officeDocument/2006/relationships/image" Target="../media/image22.sv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12.svg"/><Relationship Id="rId4" Type="http://schemas.openxmlformats.org/officeDocument/2006/relationships/image" Target="../media/image11.png"/><Relationship Id="rId9" Type="http://schemas.openxmlformats.org/officeDocument/2006/relationships/image" Target="../media/image24.svg"/></Relationships>
</file>

<file path=ppt/slides/_rels/slide24.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slide" Target="slide4.xml"/><Relationship Id="rId7" Type="http://schemas.openxmlformats.org/officeDocument/2006/relationships/image" Target="../media/image22.sv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12.svg"/><Relationship Id="rId4" Type="http://schemas.openxmlformats.org/officeDocument/2006/relationships/image" Target="../media/image11.png"/><Relationship Id="rId9" Type="http://schemas.openxmlformats.org/officeDocument/2006/relationships/image" Target="../media/image24.svg"/></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4.xml"/><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26.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slide" Target="slide4.xml"/><Relationship Id="rId7" Type="http://schemas.openxmlformats.org/officeDocument/2006/relationships/image" Target="../media/image22.sv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12.svg"/><Relationship Id="rId4" Type="http://schemas.openxmlformats.org/officeDocument/2006/relationships/image" Target="../media/image11.png"/><Relationship Id="rId9" Type="http://schemas.openxmlformats.org/officeDocument/2006/relationships/image" Target="../media/image24.svg"/></Relationships>
</file>

<file path=ppt/slides/_rels/slide27.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notesSlide" Target="../notesSlides/notesSlide21.xml"/><Relationship Id="rId7" Type="http://schemas.openxmlformats.org/officeDocument/2006/relationships/image" Target="../media/image21.png"/><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image" Target="../media/image12.svg"/><Relationship Id="rId5" Type="http://schemas.openxmlformats.org/officeDocument/2006/relationships/image" Target="../media/image11.png"/><Relationship Id="rId10" Type="http://schemas.openxmlformats.org/officeDocument/2006/relationships/image" Target="../media/image24.svg"/><Relationship Id="rId4" Type="http://schemas.openxmlformats.org/officeDocument/2006/relationships/slide" Target="slide4.xml"/><Relationship Id="rId9" Type="http://schemas.openxmlformats.org/officeDocument/2006/relationships/image" Target="../media/image23.png"/></Relationships>
</file>

<file path=ppt/slides/_rels/slide28.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slide" Target="slide4.xml"/><Relationship Id="rId7" Type="http://schemas.openxmlformats.org/officeDocument/2006/relationships/image" Target="../media/image22.sv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12.svg"/><Relationship Id="rId4" Type="http://schemas.openxmlformats.org/officeDocument/2006/relationships/image" Target="../media/image11.png"/><Relationship Id="rId9" Type="http://schemas.openxmlformats.org/officeDocument/2006/relationships/image" Target="../media/image24.svg"/></Relationships>
</file>

<file path=ppt/slides/_rels/slide29.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slide" Target="slide4.xml"/><Relationship Id="rId7" Type="http://schemas.openxmlformats.org/officeDocument/2006/relationships/image" Target="../media/image22.sv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12.svg"/><Relationship Id="rId4" Type="http://schemas.openxmlformats.org/officeDocument/2006/relationships/image" Target="../media/image11.png"/><Relationship Id="rId9" Type="http://schemas.openxmlformats.org/officeDocument/2006/relationships/image" Target="../media/image24.svg"/></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retsinformation.dk/" TargetMode="External"/><Relationship Id="rId5" Type="http://schemas.openxmlformats.org/officeDocument/2006/relationships/hyperlink" Target="https://www.regioner.dk/aftaler-og-oekonomi/arbejdsgiver/aftaler-og-overenskomster/" TargetMode="External"/><Relationship Id="rId4" Type="http://schemas.openxmlformats.org/officeDocument/2006/relationships/hyperlink" Target="https://www.kl.dk/arbejdsgiver/overenskomster-og-aftaler" TargetMode="External"/></Relationships>
</file>

<file path=ppt/slides/_rels/slide30.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slide" Target="slide4.xml"/><Relationship Id="rId7" Type="http://schemas.openxmlformats.org/officeDocument/2006/relationships/image" Target="../media/image22.svg"/><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12.svg"/><Relationship Id="rId4" Type="http://schemas.openxmlformats.org/officeDocument/2006/relationships/image" Target="../media/image11.png"/><Relationship Id="rId9" Type="http://schemas.openxmlformats.org/officeDocument/2006/relationships/image" Target="../media/image24.svg"/></Relationships>
</file>

<file path=ppt/slides/_rels/slide31.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slide" Target="slide4.xml"/><Relationship Id="rId7" Type="http://schemas.openxmlformats.org/officeDocument/2006/relationships/image" Target="../media/image28.sv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image" Target="../media/image27.png"/><Relationship Id="rId5" Type="http://schemas.openxmlformats.org/officeDocument/2006/relationships/image" Target="../media/image12.svg"/><Relationship Id="rId4" Type="http://schemas.openxmlformats.org/officeDocument/2006/relationships/image" Target="../media/image11.png"/><Relationship Id="rId9" Type="http://schemas.openxmlformats.org/officeDocument/2006/relationships/image" Target="../media/image24.svg"/></Relationships>
</file>

<file path=ppt/slides/_rels/slide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4.xml"/><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33.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slide" Target="slide4.xml"/><Relationship Id="rId7" Type="http://schemas.openxmlformats.org/officeDocument/2006/relationships/image" Target="../media/image22.sv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12.svg"/><Relationship Id="rId4" Type="http://schemas.openxmlformats.org/officeDocument/2006/relationships/image" Target="../media/image11.png"/><Relationship Id="rId9" Type="http://schemas.openxmlformats.org/officeDocument/2006/relationships/image" Target="../media/image24.svg"/></Relationships>
</file>

<file path=ppt/slides/_rels/slide34.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slide" Target="slide4.xml"/><Relationship Id="rId7" Type="http://schemas.openxmlformats.org/officeDocument/2006/relationships/image" Target="../media/image22.svg"/><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12.svg"/><Relationship Id="rId4" Type="http://schemas.openxmlformats.org/officeDocument/2006/relationships/image" Target="../media/image11.png"/><Relationship Id="rId9" Type="http://schemas.openxmlformats.org/officeDocument/2006/relationships/image" Target="../media/image24.svg"/></Relationships>
</file>

<file path=ppt/slides/_rels/slide35.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slide" Target="slide4.xml"/><Relationship Id="rId7" Type="http://schemas.openxmlformats.org/officeDocument/2006/relationships/image" Target="../media/image22.svg"/><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12.svg"/><Relationship Id="rId4" Type="http://schemas.openxmlformats.org/officeDocument/2006/relationships/image" Target="../media/image11.png"/><Relationship Id="rId9" Type="http://schemas.openxmlformats.org/officeDocument/2006/relationships/image" Target="../media/image24.svg"/></Relationships>
</file>

<file path=ppt/slides/_rels/slide36.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slide" Target="slide4.xml"/><Relationship Id="rId7" Type="http://schemas.openxmlformats.org/officeDocument/2006/relationships/image" Target="../media/image22.svg"/><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12.svg"/><Relationship Id="rId4" Type="http://schemas.openxmlformats.org/officeDocument/2006/relationships/image" Target="../media/image11.png"/><Relationship Id="rId9" Type="http://schemas.openxmlformats.org/officeDocument/2006/relationships/image" Target="../media/image24.svg"/></Relationships>
</file>

<file path=ppt/slides/_rels/slide3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4.xml"/><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38.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slide" Target="slide4.xml"/><Relationship Id="rId7" Type="http://schemas.openxmlformats.org/officeDocument/2006/relationships/image" Target="../media/image22.svg"/><Relationship Id="rId2" Type="http://schemas.openxmlformats.org/officeDocument/2006/relationships/notesSlide" Target="../notesSlides/notesSlide30.xml"/><Relationship Id="rId1" Type="http://schemas.openxmlformats.org/officeDocument/2006/relationships/slideLayout" Target="../slideLayouts/slideLayout24.xml"/><Relationship Id="rId6" Type="http://schemas.openxmlformats.org/officeDocument/2006/relationships/image" Target="../media/image21.png"/><Relationship Id="rId5" Type="http://schemas.openxmlformats.org/officeDocument/2006/relationships/image" Target="../media/image26.svg"/><Relationship Id="rId4" Type="http://schemas.openxmlformats.org/officeDocument/2006/relationships/image" Target="../media/image25.png"/><Relationship Id="rId9" Type="http://schemas.openxmlformats.org/officeDocument/2006/relationships/image" Target="../media/image24.svg"/></Relationships>
</file>

<file path=ppt/slides/_rels/slide39.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slide" Target="slide4.xml"/><Relationship Id="rId7" Type="http://schemas.openxmlformats.org/officeDocument/2006/relationships/image" Target="../media/image30.svg"/><Relationship Id="rId2" Type="http://schemas.openxmlformats.org/officeDocument/2006/relationships/notesSlide" Target="../notesSlides/notesSlide31.xml"/><Relationship Id="rId1" Type="http://schemas.openxmlformats.org/officeDocument/2006/relationships/slideLayout" Target="../slideLayouts/slideLayout24.xml"/><Relationship Id="rId6" Type="http://schemas.openxmlformats.org/officeDocument/2006/relationships/image" Target="../media/image29.png"/><Relationship Id="rId5" Type="http://schemas.openxmlformats.org/officeDocument/2006/relationships/image" Target="../media/image26.svg"/><Relationship Id="rId4" Type="http://schemas.openxmlformats.org/officeDocument/2006/relationships/image" Target="../media/image25.png"/><Relationship Id="rId9" Type="http://schemas.openxmlformats.org/officeDocument/2006/relationships/image" Target="../media/image32.svg"/></Relationships>
</file>

<file path=ppt/slides/_rels/slide4.xml.rels><?xml version="1.0" encoding="UTF-8" standalone="yes"?>
<Relationships xmlns="http://schemas.openxmlformats.org/package/2006/relationships"><Relationship Id="rId13" Type="http://schemas.openxmlformats.org/officeDocument/2006/relationships/slide" Target="slide20.xml"/><Relationship Id="rId18" Type="http://schemas.openxmlformats.org/officeDocument/2006/relationships/slide" Target="slide25.xml"/><Relationship Id="rId26" Type="http://schemas.openxmlformats.org/officeDocument/2006/relationships/slide" Target="slide16.xml"/><Relationship Id="rId3" Type="http://schemas.openxmlformats.org/officeDocument/2006/relationships/slide" Target="slide26.xml"/><Relationship Id="rId21" Type="http://schemas.openxmlformats.org/officeDocument/2006/relationships/slide" Target="slide11.xml"/><Relationship Id="rId34" Type="http://schemas.openxmlformats.org/officeDocument/2006/relationships/slide" Target="slide35.xml"/><Relationship Id="rId7" Type="http://schemas.openxmlformats.org/officeDocument/2006/relationships/slide" Target="slide30.xml"/><Relationship Id="rId12" Type="http://schemas.openxmlformats.org/officeDocument/2006/relationships/slide" Target="slide18.xml"/><Relationship Id="rId17" Type="http://schemas.openxmlformats.org/officeDocument/2006/relationships/slide" Target="slide24.xml"/><Relationship Id="rId25" Type="http://schemas.openxmlformats.org/officeDocument/2006/relationships/slide" Target="slide15.xml"/><Relationship Id="rId33" Type="http://schemas.openxmlformats.org/officeDocument/2006/relationships/slide" Target="slide34.xml"/><Relationship Id="rId2" Type="http://schemas.openxmlformats.org/officeDocument/2006/relationships/notesSlide" Target="../notesSlides/notesSlide3.xml"/><Relationship Id="rId16" Type="http://schemas.openxmlformats.org/officeDocument/2006/relationships/slide" Target="slide23.xml"/><Relationship Id="rId20" Type="http://schemas.openxmlformats.org/officeDocument/2006/relationships/slide" Target="slide10.xml"/><Relationship Id="rId29" Type="http://schemas.openxmlformats.org/officeDocument/2006/relationships/slide" Target="slide6.xml"/><Relationship Id="rId1" Type="http://schemas.openxmlformats.org/officeDocument/2006/relationships/slideLayout" Target="../slideLayouts/slideLayout2.xml"/><Relationship Id="rId6" Type="http://schemas.openxmlformats.org/officeDocument/2006/relationships/slide" Target="slide29.xml"/><Relationship Id="rId11" Type="http://schemas.openxmlformats.org/officeDocument/2006/relationships/slide" Target="slide40.xml"/><Relationship Id="rId24" Type="http://schemas.openxmlformats.org/officeDocument/2006/relationships/slide" Target="slide14.xml"/><Relationship Id="rId32" Type="http://schemas.openxmlformats.org/officeDocument/2006/relationships/slide" Target="slide33.xml"/><Relationship Id="rId5" Type="http://schemas.openxmlformats.org/officeDocument/2006/relationships/slide" Target="slide28.xml"/><Relationship Id="rId15" Type="http://schemas.openxmlformats.org/officeDocument/2006/relationships/slide" Target="slide22.xml"/><Relationship Id="rId23" Type="http://schemas.openxmlformats.org/officeDocument/2006/relationships/slide" Target="slide13.xml"/><Relationship Id="rId28" Type="http://schemas.openxmlformats.org/officeDocument/2006/relationships/slide" Target="slide5.xml"/><Relationship Id="rId36" Type="http://schemas.openxmlformats.org/officeDocument/2006/relationships/slide" Target="slide36.xml"/><Relationship Id="rId10" Type="http://schemas.openxmlformats.org/officeDocument/2006/relationships/slide" Target="slide39.xml"/><Relationship Id="rId19" Type="http://schemas.openxmlformats.org/officeDocument/2006/relationships/slide" Target="slide9.xml"/><Relationship Id="rId31" Type="http://schemas.openxmlformats.org/officeDocument/2006/relationships/slide" Target="slide8.xml"/><Relationship Id="rId4" Type="http://schemas.openxmlformats.org/officeDocument/2006/relationships/slide" Target="slide27.xml"/><Relationship Id="rId9" Type="http://schemas.openxmlformats.org/officeDocument/2006/relationships/slide" Target="slide38.xml"/><Relationship Id="rId14" Type="http://schemas.openxmlformats.org/officeDocument/2006/relationships/slide" Target="slide21.xml"/><Relationship Id="rId22" Type="http://schemas.openxmlformats.org/officeDocument/2006/relationships/slide" Target="slide12.xml"/><Relationship Id="rId27" Type="http://schemas.openxmlformats.org/officeDocument/2006/relationships/slide" Target="slide17.xml"/><Relationship Id="rId30" Type="http://schemas.openxmlformats.org/officeDocument/2006/relationships/slide" Target="slide7.xml"/><Relationship Id="rId35" Type="http://schemas.openxmlformats.org/officeDocument/2006/relationships/slide" Target="slide37.xml"/><Relationship Id="rId8" Type="http://schemas.openxmlformats.org/officeDocument/2006/relationships/slide" Target="slide32.xml"/></Relationships>
</file>

<file path=ppt/slides/_rels/slide40.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2.xml"/><Relationship Id="rId1" Type="http://schemas.openxmlformats.org/officeDocument/2006/relationships/slideLayout" Target="../slideLayouts/slideLayout24.xml"/><Relationship Id="rId5" Type="http://schemas.openxmlformats.org/officeDocument/2006/relationships/image" Target="../media/image26.svg"/><Relationship Id="rId4" Type="http://schemas.openxmlformats.org/officeDocument/2006/relationships/image" Target="../media/image25.png"/></Relationships>
</file>

<file path=ppt/slides/_rels/slide41.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slide" Target="slide4.xml"/><Relationship Id="rId7" Type="http://schemas.openxmlformats.org/officeDocument/2006/relationships/image" Target="../media/image34.svg"/><Relationship Id="rId2" Type="http://schemas.openxmlformats.org/officeDocument/2006/relationships/notesSlide" Target="../notesSlides/notesSlide33.xml"/><Relationship Id="rId1" Type="http://schemas.openxmlformats.org/officeDocument/2006/relationships/slideLayout" Target="../slideLayouts/slideLayout24.xml"/><Relationship Id="rId6" Type="http://schemas.openxmlformats.org/officeDocument/2006/relationships/image" Target="../media/image33.png"/><Relationship Id="rId5" Type="http://schemas.openxmlformats.org/officeDocument/2006/relationships/image" Target="../media/image12.svg"/><Relationship Id="rId4" Type="http://schemas.openxmlformats.org/officeDocument/2006/relationships/image" Target="../media/image11.png"/><Relationship Id="rId9" Type="http://schemas.openxmlformats.org/officeDocument/2006/relationships/image" Target="../media/image24.svg"/></Relationships>
</file>

<file path=ppt/slides/_rels/slide42.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slide" Target="slide4.xml"/><Relationship Id="rId7" Type="http://schemas.openxmlformats.org/officeDocument/2006/relationships/image" Target="../media/image34.svg"/><Relationship Id="rId2" Type="http://schemas.openxmlformats.org/officeDocument/2006/relationships/notesSlide" Target="../notesSlides/notesSlide34.xml"/><Relationship Id="rId1" Type="http://schemas.openxmlformats.org/officeDocument/2006/relationships/slideLayout" Target="../slideLayouts/slideLayout24.xml"/><Relationship Id="rId6" Type="http://schemas.openxmlformats.org/officeDocument/2006/relationships/image" Target="../media/image33.png"/><Relationship Id="rId5" Type="http://schemas.openxmlformats.org/officeDocument/2006/relationships/image" Target="../media/image12.svg"/><Relationship Id="rId4" Type="http://schemas.openxmlformats.org/officeDocument/2006/relationships/image" Target="../media/image11.png"/><Relationship Id="rId9" Type="http://schemas.openxmlformats.org/officeDocument/2006/relationships/image" Target="../media/image24.svg"/></Relationships>
</file>

<file path=ppt/slides/_rels/slide43.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slide" Target="slide4.xml"/><Relationship Id="rId7" Type="http://schemas.openxmlformats.org/officeDocument/2006/relationships/image" Target="../media/image34.svg"/><Relationship Id="rId2" Type="http://schemas.openxmlformats.org/officeDocument/2006/relationships/notesSlide" Target="../notesSlides/notesSlide35.xml"/><Relationship Id="rId1" Type="http://schemas.openxmlformats.org/officeDocument/2006/relationships/slideLayout" Target="../slideLayouts/slideLayout24.xml"/><Relationship Id="rId6" Type="http://schemas.openxmlformats.org/officeDocument/2006/relationships/image" Target="../media/image33.png"/><Relationship Id="rId5" Type="http://schemas.openxmlformats.org/officeDocument/2006/relationships/image" Target="../media/image12.svg"/><Relationship Id="rId4" Type="http://schemas.openxmlformats.org/officeDocument/2006/relationships/image" Target="../media/image11.png"/><Relationship Id="rId9" Type="http://schemas.openxmlformats.org/officeDocument/2006/relationships/image" Target="../media/image24.svg"/></Relationships>
</file>

<file path=ppt/slides/_rels/slide4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4.xml"/><Relationship Id="rId1" Type="http://schemas.openxmlformats.org/officeDocument/2006/relationships/slideLayout" Target="../slideLayouts/slideLayout24.xml"/><Relationship Id="rId4" Type="http://schemas.openxmlformats.org/officeDocument/2006/relationships/image" Target="../media/image12.svg"/></Relationships>
</file>

<file path=ppt/slides/_rels/slide5.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slide" Target="slide4.xml"/><Relationship Id="rId7" Type="http://schemas.openxmlformats.org/officeDocument/2006/relationships/image" Target="../media/image14.sv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svg"/><Relationship Id="rId4" Type="http://schemas.openxmlformats.org/officeDocument/2006/relationships/image" Target="../media/image11.png"/><Relationship Id="rId9" Type="http://schemas.openxmlformats.org/officeDocument/2006/relationships/image" Target="../media/image16.svg"/></Relationships>
</file>

<file path=ppt/slides/_rels/slide6.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slide" Target="slide4.xml"/><Relationship Id="rId7" Type="http://schemas.openxmlformats.org/officeDocument/2006/relationships/image" Target="../media/image14.sv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svg"/><Relationship Id="rId4" Type="http://schemas.openxmlformats.org/officeDocument/2006/relationships/image" Target="../media/image11.png"/><Relationship Id="rId9" Type="http://schemas.openxmlformats.org/officeDocument/2006/relationships/image" Target="../media/image16.svg"/></Relationships>
</file>

<file path=ppt/slides/_rels/slide7.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slide" Target="slide4.xml"/><Relationship Id="rId7" Type="http://schemas.openxmlformats.org/officeDocument/2006/relationships/image" Target="../media/image14.sv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svg"/><Relationship Id="rId4" Type="http://schemas.openxmlformats.org/officeDocument/2006/relationships/image" Target="../media/image11.png"/><Relationship Id="rId9" Type="http://schemas.openxmlformats.org/officeDocument/2006/relationships/image" Target="../media/image16.sv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4.xml"/><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9.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slide" Target="slide4.xml"/><Relationship Id="rId7" Type="http://schemas.openxmlformats.org/officeDocument/2006/relationships/image" Target="../media/image18.sv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2.svg"/><Relationship Id="rId4" Type="http://schemas.openxmlformats.org/officeDocument/2006/relationships/image" Target="../media/image11.png"/><Relationship Id="rId9" Type="http://schemas.openxmlformats.org/officeDocument/2006/relationships/image" Target="../media/image20.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ktangel 11">
            <a:extLst>
              <a:ext uri="{FF2B5EF4-FFF2-40B4-BE49-F238E27FC236}">
                <a16:creationId xmlns:a16="http://schemas.microsoft.com/office/drawing/2014/main" id="{2347E370-3CF7-91FB-DBEB-0820D4286B5C}"/>
              </a:ext>
            </a:extLst>
          </p:cNvPr>
          <p:cNvSpPr/>
          <p:nvPr/>
        </p:nvSpPr>
        <p:spPr>
          <a:xfrm>
            <a:off x="11115" y="-169333"/>
            <a:ext cx="9144000" cy="7027333"/>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da-DK" sz="1350" dirty="0">
              <a:solidFill>
                <a:prstClr val="white"/>
              </a:solidFill>
              <a:latin typeface="Calibri" panose="020F0502020204030204"/>
            </a:endParaRPr>
          </a:p>
        </p:txBody>
      </p:sp>
      <p:pic>
        <p:nvPicPr>
          <p:cNvPr id="17" name="Grafik 16" descr="Lyn med massiv udfyldning">
            <a:extLst>
              <a:ext uri="{FF2B5EF4-FFF2-40B4-BE49-F238E27FC236}">
                <a16:creationId xmlns:a16="http://schemas.microsoft.com/office/drawing/2014/main" id="{933F44E4-C01E-0B8B-F71D-855AF742473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63370" y="-302539"/>
            <a:ext cx="7463078" cy="7463078"/>
          </a:xfrm>
          <a:prstGeom prst="rect">
            <a:avLst/>
          </a:prstGeom>
        </p:spPr>
      </p:pic>
      <p:sp>
        <p:nvSpPr>
          <p:cNvPr id="13" name="Ellipse 12">
            <a:extLst>
              <a:ext uri="{FF2B5EF4-FFF2-40B4-BE49-F238E27FC236}">
                <a16:creationId xmlns:a16="http://schemas.microsoft.com/office/drawing/2014/main" id="{3C23CE2D-D88A-2A1C-E4E6-7300DDDE3AC4}"/>
              </a:ext>
            </a:extLst>
          </p:cNvPr>
          <p:cNvSpPr/>
          <p:nvPr/>
        </p:nvSpPr>
        <p:spPr>
          <a:xfrm>
            <a:off x="4484285" y="4762619"/>
            <a:ext cx="1080000" cy="1080000"/>
          </a:xfrm>
          <a:prstGeom prst="ellipse">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da-DK" sz="1350" dirty="0">
              <a:solidFill>
                <a:prstClr val="white"/>
              </a:solidFill>
              <a:latin typeface="Calibri" panose="020F0502020204030204"/>
            </a:endParaRPr>
          </a:p>
        </p:txBody>
      </p:sp>
      <p:sp>
        <p:nvSpPr>
          <p:cNvPr id="31" name="Tekstfelt 30">
            <a:extLst>
              <a:ext uri="{FF2B5EF4-FFF2-40B4-BE49-F238E27FC236}">
                <a16:creationId xmlns:a16="http://schemas.microsoft.com/office/drawing/2014/main" id="{40C0D44D-F933-4A08-B324-AED7AF65613F}"/>
              </a:ext>
            </a:extLst>
          </p:cNvPr>
          <p:cNvSpPr txBox="1"/>
          <p:nvPr/>
        </p:nvSpPr>
        <p:spPr>
          <a:xfrm>
            <a:off x="4119035" y="1931363"/>
            <a:ext cx="4838699" cy="1615827"/>
          </a:xfrm>
          <a:prstGeom prst="rect">
            <a:avLst/>
          </a:prstGeom>
          <a:noFill/>
          <a:ln>
            <a:noFill/>
          </a:ln>
        </p:spPr>
        <p:txBody>
          <a:bodyPr wrap="square" rtlCol="0">
            <a:spAutoFit/>
          </a:bodyPr>
          <a:lstStyle/>
          <a:p>
            <a:pPr defTabSz="685800">
              <a:defRPr/>
            </a:pPr>
            <a:r>
              <a:rPr lang="da-DK" sz="4950" dirty="0">
                <a:ln w="15875">
                  <a:solidFill>
                    <a:prstClr val="black"/>
                  </a:solidFill>
                </a:ln>
                <a:solidFill>
                  <a:prstClr val="white"/>
                </a:solidFill>
                <a:latin typeface="Verdana Pro Cond Black" panose="020F0502020204030204" pitchFamily="34" charset="0"/>
                <a:ea typeface="Verdana" panose="020B0604030504040204" pitchFamily="34" charset="0"/>
              </a:rPr>
              <a:t>En god start </a:t>
            </a:r>
            <a:br>
              <a:rPr lang="da-DK" sz="4950" dirty="0">
                <a:ln w="15875">
                  <a:solidFill>
                    <a:prstClr val="black"/>
                  </a:solidFill>
                </a:ln>
                <a:solidFill>
                  <a:prstClr val="white"/>
                </a:solidFill>
                <a:latin typeface="Verdana Pro Cond Black" panose="020F0502020204030204" pitchFamily="34" charset="0"/>
                <a:ea typeface="Verdana" panose="020B0604030504040204" pitchFamily="34" charset="0"/>
              </a:rPr>
            </a:br>
            <a:r>
              <a:rPr lang="da-DK" sz="4950" dirty="0">
                <a:ln w="15875">
                  <a:solidFill>
                    <a:prstClr val="black"/>
                  </a:solidFill>
                </a:ln>
                <a:solidFill>
                  <a:prstClr val="white"/>
                </a:solidFill>
                <a:latin typeface="Verdana Pro Cond Black" panose="020F0502020204030204" pitchFamily="34" charset="0"/>
                <a:ea typeface="Verdana" panose="020B0604030504040204" pitchFamily="34" charset="0"/>
              </a:rPr>
              <a:t>  for nye ledere</a:t>
            </a:r>
          </a:p>
        </p:txBody>
      </p:sp>
      <p:sp>
        <p:nvSpPr>
          <p:cNvPr id="34" name="Tekstfelt 33">
            <a:extLst>
              <a:ext uri="{FF2B5EF4-FFF2-40B4-BE49-F238E27FC236}">
                <a16:creationId xmlns:a16="http://schemas.microsoft.com/office/drawing/2014/main" id="{D99FF334-D616-6AEF-5AAF-ED904FCF782D}"/>
              </a:ext>
            </a:extLst>
          </p:cNvPr>
          <p:cNvSpPr txBox="1"/>
          <p:nvPr/>
        </p:nvSpPr>
        <p:spPr>
          <a:xfrm>
            <a:off x="5692641" y="5062777"/>
            <a:ext cx="2405417" cy="1084913"/>
          </a:xfrm>
          <a:prstGeom prst="rect">
            <a:avLst/>
          </a:prstGeom>
          <a:noFill/>
        </p:spPr>
        <p:txBody>
          <a:bodyPr wrap="square" numCol="1">
            <a:noAutofit/>
          </a:bodyPr>
          <a:lstStyle/>
          <a:p>
            <a:pPr defTabSz="685800">
              <a:defRPr/>
            </a:pPr>
            <a:r>
              <a:rPr lang="da-DK" sz="1350" dirty="0">
                <a:solidFill>
                  <a:prstClr val="white"/>
                </a:solidFill>
                <a:latin typeface="Calibri" panose="020F0502020204030204"/>
              </a:rPr>
              <a:t>En guide til nye ledere i kommuner og regioner</a:t>
            </a:r>
          </a:p>
          <a:p>
            <a:pPr defTabSz="685800">
              <a:defRPr/>
            </a:pPr>
            <a:endParaRPr lang="da-DK" sz="1350" b="1" dirty="0">
              <a:solidFill>
                <a:prstClr val="white"/>
              </a:solidFill>
              <a:latin typeface="Calibri" panose="020F0502020204030204"/>
            </a:endParaRPr>
          </a:p>
        </p:txBody>
      </p:sp>
      <p:pic>
        <p:nvPicPr>
          <p:cNvPr id="44" name="Grafik 43">
            <a:extLst>
              <a:ext uri="{FF2B5EF4-FFF2-40B4-BE49-F238E27FC236}">
                <a16:creationId xmlns:a16="http://schemas.microsoft.com/office/drawing/2014/main" id="{0A4BE297-48BD-74B4-DF57-FA4B5EBBCD9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681760" y="5027494"/>
            <a:ext cx="646635" cy="646635"/>
          </a:xfrm>
          <a:prstGeom prst="rect">
            <a:avLst/>
          </a:prstGeom>
        </p:spPr>
      </p:pic>
      <p:pic>
        <p:nvPicPr>
          <p:cNvPr id="2" name="Picture 2">
            <a:extLst>
              <a:ext uri="{FF2B5EF4-FFF2-40B4-BE49-F238E27FC236}">
                <a16:creationId xmlns:a16="http://schemas.microsoft.com/office/drawing/2014/main" id="{20973315-6286-9FF8-6A96-EC0EFAC765D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94839" y="6214181"/>
            <a:ext cx="1438046" cy="616306"/>
          </a:xfrm>
          <a:prstGeom prst="rect">
            <a:avLst/>
          </a:prstGeom>
          <a:noFill/>
          <a:extLst>
            <a:ext uri="{909E8E84-426E-40DD-AFC4-6F175D3DCCD1}">
              <a14:hiddenFill xmlns:a14="http://schemas.microsoft.com/office/drawing/2010/main">
                <a:solidFill>
                  <a:srgbClr val="FFFFFF"/>
                </a:solidFill>
              </a14:hiddenFill>
            </a:ext>
          </a:extLst>
        </p:spPr>
      </p:pic>
      <p:pic>
        <p:nvPicPr>
          <p:cNvPr id="24" name="Grafik 23">
            <a:extLst>
              <a:ext uri="{FF2B5EF4-FFF2-40B4-BE49-F238E27FC236}">
                <a16:creationId xmlns:a16="http://schemas.microsoft.com/office/drawing/2014/main" id="{19ABD338-9DE4-AA61-DE37-86E4C4AF350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930" y="5126150"/>
            <a:ext cx="1735932" cy="1735932"/>
          </a:xfrm>
          <a:prstGeom prst="rect">
            <a:avLst/>
          </a:prstGeom>
        </p:spPr>
      </p:pic>
      <p:pic>
        <p:nvPicPr>
          <p:cNvPr id="15" name="Grafik 14" descr="Lyn kontur">
            <a:extLst>
              <a:ext uri="{FF2B5EF4-FFF2-40B4-BE49-F238E27FC236}">
                <a16:creationId xmlns:a16="http://schemas.microsoft.com/office/drawing/2014/main" id="{FD520357-25B2-32E6-1FBE-81F76B9C771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66969" y="680356"/>
            <a:ext cx="5497286" cy="5497286"/>
          </a:xfrm>
          <a:prstGeom prst="rect">
            <a:avLst/>
          </a:prstGeom>
        </p:spPr>
      </p:pic>
      <p:grpSp>
        <p:nvGrpSpPr>
          <p:cNvPr id="41" name="Gruppe 40">
            <a:extLst>
              <a:ext uri="{FF2B5EF4-FFF2-40B4-BE49-F238E27FC236}">
                <a16:creationId xmlns:a16="http://schemas.microsoft.com/office/drawing/2014/main" id="{06F54088-CFE8-B9F2-90FB-6A88E3CBDFC6}"/>
              </a:ext>
            </a:extLst>
          </p:cNvPr>
          <p:cNvGrpSpPr>
            <a:grpSpLocks noChangeAspect="1"/>
          </p:cNvGrpSpPr>
          <p:nvPr/>
        </p:nvGrpSpPr>
        <p:grpSpPr>
          <a:xfrm rot="10800000" flipH="1">
            <a:off x="6455515" y="-168000"/>
            <a:ext cx="2677368" cy="583776"/>
            <a:chOff x="3920331" y="4967480"/>
            <a:chExt cx="5547054" cy="1209483"/>
          </a:xfrm>
        </p:grpSpPr>
        <p:sp>
          <p:nvSpPr>
            <p:cNvPr id="42" name="Rektangel 41">
              <a:extLst>
                <a:ext uri="{FF2B5EF4-FFF2-40B4-BE49-F238E27FC236}">
                  <a16:creationId xmlns:a16="http://schemas.microsoft.com/office/drawing/2014/main" id="{A0F75734-BC16-7FF1-0548-61AB6111BB05}"/>
                </a:ext>
              </a:extLst>
            </p:cNvPr>
            <p:cNvSpPr/>
            <p:nvPr/>
          </p:nvSpPr>
          <p:spPr>
            <a:xfrm flipH="1">
              <a:off x="8767773" y="4967480"/>
              <a:ext cx="699612" cy="1209483"/>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da-DK" sz="1350" dirty="0">
                <a:solidFill>
                  <a:prstClr val="white"/>
                </a:solidFill>
                <a:latin typeface="Calibri" panose="020F0502020204030204"/>
              </a:endParaRPr>
            </a:p>
          </p:txBody>
        </p:sp>
        <p:sp>
          <p:nvSpPr>
            <p:cNvPr id="43" name="Rektangel 42">
              <a:extLst>
                <a:ext uri="{FF2B5EF4-FFF2-40B4-BE49-F238E27FC236}">
                  <a16:creationId xmlns:a16="http://schemas.microsoft.com/office/drawing/2014/main" id="{37823243-522D-F073-687F-119D5B5041FD}"/>
                </a:ext>
              </a:extLst>
            </p:cNvPr>
            <p:cNvSpPr/>
            <p:nvPr/>
          </p:nvSpPr>
          <p:spPr>
            <a:xfrm flipH="1">
              <a:off x="8069380" y="4967480"/>
              <a:ext cx="699612" cy="1209483"/>
            </a:xfrm>
            <a:prstGeom prst="rect">
              <a:avLst/>
            </a:prstGeom>
            <a:solidFill>
              <a:srgbClr val="00719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da-DK" sz="1350" dirty="0">
                <a:solidFill>
                  <a:prstClr val="white"/>
                </a:solidFill>
                <a:latin typeface="Calibri" panose="020F0502020204030204"/>
              </a:endParaRPr>
            </a:p>
          </p:txBody>
        </p:sp>
        <p:sp>
          <p:nvSpPr>
            <p:cNvPr id="45" name="Rektangel 44">
              <a:extLst>
                <a:ext uri="{FF2B5EF4-FFF2-40B4-BE49-F238E27FC236}">
                  <a16:creationId xmlns:a16="http://schemas.microsoft.com/office/drawing/2014/main" id="{96787A59-9C73-CB5B-B94D-E2884A0416DE}"/>
                </a:ext>
              </a:extLst>
            </p:cNvPr>
            <p:cNvSpPr/>
            <p:nvPr/>
          </p:nvSpPr>
          <p:spPr>
            <a:xfrm flipH="1">
              <a:off x="7370985" y="5301189"/>
              <a:ext cx="699612" cy="875774"/>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da-DK" sz="1350" dirty="0">
                <a:solidFill>
                  <a:prstClr val="white"/>
                </a:solidFill>
                <a:latin typeface="Calibri" panose="020F0502020204030204"/>
              </a:endParaRPr>
            </a:p>
          </p:txBody>
        </p:sp>
        <p:sp>
          <p:nvSpPr>
            <p:cNvPr id="46" name="Rektangel 45">
              <a:extLst>
                <a:ext uri="{FF2B5EF4-FFF2-40B4-BE49-F238E27FC236}">
                  <a16:creationId xmlns:a16="http://schemas.microsoft.com/office/drawing/2014/main" id="{D28CAAAD-2D43-A8E0-F378-9538302F20AC}"/>
                </a:ext>
              </a:extLst>
            </p:cNvPr>
            <p:cNvSpPr/>
            <p:nvPr/>
          </p:nvSpPr>
          <p:spPr>
            <a:xfrm flipH="1">
              <a:off x="6672590" y="5301189"/>
              <a:ext cx="699612" cy="875774"/>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da-DK" sz="1350" dirty="0">
                <a:solidFill>
                  <a:prstClr val="white"/>
                </a:solidFill>
                <a:latin typeface="Calibri" panose="020F0502020204030204"/>
              </a:endParaRPr>
            </a:p>
          </p:txBody>
        </p:sp>
        <p:sp>
          <p:nvSpPr>
            <p:cNvPr id="47" name="Rektangel 46">
              <a:extLst>
                <a:ext uri="{FF2B5EF4-FFF2-40B4-BE49-F238E27FC236}">
                  <a16:creationId xmlns:a16="http://schemas.microsoft.com/office/drawing/2014/main" id="{6AA71579-BB31-369A-F2C4-0B9DF28C536C}"/>
                </a:ext>
              </a:extLst>
            </p:cNvPr>
            <p:cNvSpPr/>
            <p:nvPr/>
          </p:nvSpPr>
          <p:spPr>
            <a:xfrm flipH="1">
              <a:off x="5982738" y="5556785"/>
              <a:ext cx="688688" cy="620178"/>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da-DK" sz="1350" dirty="0">
                <a:solidFill>
                  <a:prstClr val="white"/>
                </a:solidFill>
                <a:latin typeface="Calibri" panose="020F0502020204030204"/>
              </a:endParaRPr>
            </a:p>
          </p:txBody>
        </p:sp>
        <p:sp>
          <p:nvSpPr>
            <p:cNvPr id="48" name="Rektangel 47">
              <a:extLst>
                <a:ext uri="{FF2B5EF4-FFF2-40B4-BE49-F238E27FC236}">
                  <a16:creationId xmlns:a16="http://schemas.microsoft.com/office/drawing/2014/main" id="{56D2D6B3-DEFD-83FE-48A8-381EF694C491}"/>
                </a:ext>
              </a:extLst>
            </p:cNvPr>
            <p:cNvSpPr/>
            <p:nvPr/>
          </p:nvSpPr>
          <p:spPr>
            <a:xfrm flipH="1">
              <a:off x="5295269" y="5556785"/>
              <a:ext cx="688686" cy="620178"/>
            </a:xfrm>
            <a:prstGeom prst="rect">
              <a:avLst/>
            </a:prstGeom>
            <a:solidFill>
              <a:schemeClr val="accent5">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da-DK" sz="1350" dirty="0">
                <a:solidFill>
                  <a:prstClr val="white"/>
                </a:solidFill>
                <a:latin typeface="Calibri" panose="020F0502020204030204"/>
              </a:endParaRPr>
            </a:p>
          </p:txBody>
        </p:sp>
        <p:sp>
          <p:nvSpPr>
            <p:cNvPr id="49" name="Rektangel 48">
              <a:extLst>
                <a:ext uri="{FF2B5EF4-FFF2-40B4-BE49-F238E27FC236}">
                  <a16:creationId xmlns:a16="http://schemas.microsoft.com/office/drawing/2014/main" id="{ECD45891-8322-D6AD-6D85-ECD897815D8D}"/>
                </a:ext>
              </a:extLst>
            </p:cNvPr>
            <p:cNvSpPr/>
            <p:nvPr/>
          </p:nvSpPr>
          <p:spPr>
            <a:xfrm flipH="1">
              <a:off x="4607800" y="5866874"/>
              <a:ext cx="688686" cy="310089"/>
            </a:xfrm>
            <a:prstGeom prst="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da-DK" sz="1350" dirty="0">
                <a:solidFill>
                  <a:prstClr val="white"/>
                </a:solidFill>
                <a:latin typeface="Calibri" panose="020F0502020204030204"/>
              </a:endParaRPr>
            </a:p>
          </p:txBody>
        </p:sp>
        <p:sp>
          <p:nvSpPr>
            <p:cNvPr id="50" name="Rektangel 49">
              <a:extLst>
                <a:ext uri="{FF2B5EF4-FFF2-40B4-BE49-F238E27FC236}">
                  <a16:creationId xmlns:a16="http://schemas.microsoft.com/office/drawing/2014/main" id="{2A72C54B-9349-2580-FC4D-E832ED31660F}"/>
                </a:ext>
              </a:extLst>
            </p:cNvPr>
            <p:cNvSpPr/>
            <p:nvPr/>
          </p:nvSpPr>
          <p:spPr>
            <a:xfrm flipH="1">
              <a:off x="3920331" y="5866874"/>
              <a:ext cx="688686" cy="310089"/>
            </a:xfrm>
            <a:prstGeom prst="rect">
              <a:avLst/>
            </a:prstGeom>
            <a:solidFill>
              <a:schemeClr val="accent6">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da-DK" sz="1350" dirty="0">
                <a:solidFill>
                  <a:prstClr val="white"/>
                </a:solidFill>
                <a:latin typeface="Calibri" panose="020F0502020204030204"/>
              </a:endParaRPr>
            </a:p>
          </p:txBody>
        </p:sp>
      </p:grpSp>
    </p:spTree>
    <p:extLst>
      <p:ext uri="{BB962C8B-B14F-4D97-AF65-F5344CB8AC3E}">
        <p14:creationId xmlns:p14="http://schemas.microsoft.com/office/powerpoint/2010/main" val="119752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3F3275-641F-4F84-73A7-BDDEFB7DCE32}"/>
              </a:ext>
            </a:extLst>
          </p:cNvPr>
          <p:cNvSpPr>
            <a:spLocks noGrp="1"/>
          </p:cNvSpPr>
          <p:nvPr>
            <p:ph type="title"/>
          </p:nvPr>
        </p:nvSpPr>
        <p:spPr>
          <a:xfrm rot="16200000">
            <a:off x="-3232083" y="3203999"/>
            <a:ext cx="6876000" cy="432000"/>
          </a:xfrm>
          <a:solidFill>
            <a:schemeClr val="accent5">
              <a:lumMod val="75000"/>
            </a:schemeClr>
          </a:solidFill>
        </p:spPr>
        <p:txBody>
          <a:bodyPr vert="horz" lIns="68580" tIns="34290" rIns="68580" bIns="34290" rtlCol="0" anchor="ctr">
            <a:normAutofit fontScale="90000"/>
          </a:bodyPr>
          <a:lstStyle/>
          <a:p>
            <a:r>
              <a:rPr lang="en-US" sz="2700" dirty="0">
                <a:latin typeface="+mn-lt"/>
              </a:rPr>
              <a:t>Økonomi</a:t>
            </a:r>
            <a:endParaRPr lang="da-DK" sz="2700" dirty="0">
              <a:latin typeface="+mn-lt"/>
            </a:endParaRPr>
          </a:p>
        </p:txBody>
      </p:sp>
      <p:sp>
        <p:nvSpPr>
          <p:cNvPr id="3" name="Ellipse 2">
            <a:extLst>
              <a:ext uri="{FF2B5EF4-FFF2-40B4-BE49-F238E27FC236}">
                <a16:creationId xmlns:a16="http://schemas.microsoft.com/office/drawing/2014/main" id="{52B5F38B-A716-CB4A-0D65-B77B3889256B}"/>
              </a:ext>
            </a:extLst>
          </p:cNvPr>
          <p:cNvSpPr/>
          <p:nvPr/>
        </p:nvSpPr>
        <p:spPr>
          <a:xfrm>
            <a:off x="3492000" y="1296351"/>
            <a:ext cx="1080000" cy="1080000"/>
          </a:xfrm>
          <a:prstGeom prst="ellipse">
            <a:avLst/>
          </a:prstGeom>
          <a:noFill/>
          <a:ln w="76200">
            <a:solidFill>
              <a:schemeClr val="accent5">
                <a:lumMod val="75000"/>
                <a:alpha val="8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endParaRPr lang="da-DK" sz="2100">
              <a:solidFill>
                <a:prstClr val="black"/>
              </a:solidFill>
              <a:latin typeface="Yu Gothic Light" panose="020B0300000000000000" pitchFamily="34" charset="-128"/>
              <a:ea typeface="Yu Gothic Light" panose="020B0300000000000000" pitchFamily="34" charset="-128"/>
            </a:endParaRPr>
          </a:p>
        </p:txBody>
      </p:sp>
      <p:sp>
        <p:nvSpPr>
          <p:cNvPr id="10" name="Ellipse 9">
            <a:extLst>
              <a:ext uri="{FF2B5EF4-FFF2-40B4-BE49-F238E27FC236}">
                <a16:creationId xmlns:a16="http://schemas.microsoft.com/office/drawing/2014/main" id="{A2E2845C-F669-FFED-3E06-C62CCFAD7C16}"/>
              </a:ext>
            </a:extLst>
          </p:cNvPr>
          <p:cNvSpPr/>
          <p:nvPr/>
        </p:nvSpPr>
        <p:spPr>
          <a:xfrm>
            <a:off x="2814196" y="2010578"/>
            <a:ext cx="540000" cy="540000"/>
          </a:xfrm>
          <a:prstGeom prst="ellipse">
            <a:avLst/>
          </a:prstGeom>
          <a:solidFill>
            <a:schemeClr val="bg1"/>
          </a:solidFill>
          <a:ln w="76200">
            <a:solidFill>
              <a:schemeClr val="accent5">
                <a:lumMod val="75000"/>
                <a:alpha val="7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endParaRPr lang="da-DK">
              <a:solidFill>
                <a:prstClr val="black"/>
              </a:solidFill>
              <a:latin typeface="Yu Gothic Light" panose="020B0300000000000000" pitchFamily="34" charset="-128"/>
              <a:ea typeface="Yu Gothic Light" panose="020B0300000000000000" pitchFamily="34" charset="-128"/>
            </a:endParaRPr>
          </a:p>
        </p:txBody>
      </p:sp>
      <p:sp>
        <p:nvSpPr>
          <p:cNvPr id="11" name="Ellipse 10">
            <a:extLst>
              <a:ext uri="{FF2B5EF4-FFF2-40B4-BE49-F238E27FC236}">
                <a16:creationId xmlns:a16="http://schemas.microsoft.com/office/drawing/2014/main" id="{F55B8FFC-AAC4-EBC2-B0A8-47044E7000DF}"/>
              </a:ext>
            </a:extLst>
          </p:cNvPr>
          <p:cNvSpPr/>
          <p:nvPr/>
        </p:nvSpPr>
        <p:spPr>
          <a:xfrm>
            <a:off x="2558439" y="960859"/>
            <a:ext cx="810000" cy="810000"/>
          </a:xfrm>
          <a:prstGeom prst="ellipse">
            <a:avLst/>
          </a:prstGeom>
          <a:solidFill>
            <a:schemeClr val="bg1">
              <a:alpha val="95000"/>
            </a:schemeClr>
          </a:solidFill>
          <a:ln w="76200">
            <a:solidFill>
              <a:schemeClr val="accent5">
                <a:lumMod val="75000"/>
                <a:alpha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endParaRPr lang="da-DK">
              <a:solidFill>
                <a:prstClr val="black"/>
              </a:solidFill>
              <a:latin typeface="Yu Gothic Light" panose="020B0300000000000000" pitchFamily="34" charset="-128"/>
              <a:ea typeface="Yu Gothic Light" panose="020B0300000000000000" pitchFamily="34" charset="-128"/>
            </a:endParaRPr>
          </a:p>
        </p:txBody>
      </p:sp>
      <p:sp>
        <p:nvSpPr>
          <p:cNvPr id="12" name="Ellipse 11">
            <a:extLst>
              <a:ext uri="{FF2B5EF4-FFF2-40B4-BE49-F238E27FC236}">
                <a16:creationId xmlns:a16="http://schemas.microsoft.com/office/drawing/2014/main" id="{D14A407B-B384-9C49-2720-61E33460864E}"/>
              </a:ext>
            </a:extLst>
          </p:cNvPr>
          <p:cNvSpPr/>
          <p:nvPr/>
        </p:nvSpPr>
        <p:spPr>
          <a:xfrm>
            <a:off x="1288320" y="1440299"/>
            <a:ext cx="1350000" cy="1350000"/>
          </a:xfrm>
          <a:prstGeom prst="ellipse">
            <a:avLst/>
          </a:prstGeom>
          <a:solidFill>
            <a:schemeClr val="bg1"/>
          </a:solidFill>
          <a:ln w="76200">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r>
              <a:rPr lang="da-DK" sz="2100">
                <a:solidFill>
                  <a:prstClr val="black"/>
                </a:solidFill>
                <a:latin typeface="Yu Gothic Light" panose="020B0300000000000000" pitchFamily="34" charset="-128"/>
                <a:ea typeface="Yu Gothic Light" panose="020B0300000000000000" pitchFamily="34" charset="-128"/>
              </a:rPr>
              <a:t>Noter</a:t>
            </a:r>
            <a:endParaRPr lang="da-DK">
              <a:solidFill>
                <a:prstClr val="black"/>
              </a:solidFill>
              <a:latin typeface="Yu Gothic Light" panose="020B0300000000000000" pitchFamily="34" charset="-128"/>
              <a:ea typeface="Yu Gothic Light" panose="020B0300000000000000" pitchFamily="34" charset="-128"/>
            </a:endParaRPr>
          </a:p>
        </p:txBody>
      </p:sp>
      <p:sp>
        <p:nvSpPr>
          <p:cNvPr id="13" name="Ellipse 12">
            <a:extLst>
              <a:ext uri="{FF2B5EF4-FFF2-40B4-BE49-F238E27FC236}">
                <a16:creationId xmlns:a16="http://schemas.microsoft.com/office/drawing/2014/main" id="{877FA3BA-F367-9DDE-E9E8-B69DACC9EA08}"/>
              </a:ext>
            </a:extLst>
          </p:cNvPr>
          <p:cNvSpPr/>
          <p:nvPr/>
        </p:nvSpPr>
        <p:spPr>
          <a:xfrm>
            <a:off x="968849" y="1048992"/>
            <a:ext cx="540000" cy="540000"/>
          </a:xfrm>
          <a:prstGeom prst="ellipse">
            <a:avLst/>
          </a:prstGeom>
          <a:solidFill>
            <a:schemeClr val="bg1"/>
          </a:solidFill>
          <a:ln w="76200">
            <a:solidFill>
              <a:schemeClr val="accent5">
                <a:lumMod val="75000"/>
                <a:alpha val="8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endParaRPr lang="da-DK">
              <a:solidFill>
                <a:prstClr val="black"/>
              </a:solidFill>
              <a:latin typeface="Yu Gothic Light" panose="020B0300000000000000" pitchFamily="34" charset="-128"/>
              <a:ea typeface="Yu Gothic Light" panose="020B0300000000000000" pitchFamily="34" charset="-128"/>
            </a:endParaRPr>
          </a:p>
        </p:txBody>
      </p:sp>
      <p:cxnSp>
        <p:nvCxnSpPr>
          <p:cNvPr id="15" name="Lige forbindelse 14">
            <a:extLst>
              <a:ext uri="{FF2B5EF4-FFF2-40B4-BE49-F238E27FC236}">
                <a16:creationId xmlns:a16="http://schemas.microsoft.com/office/drawing/2014/main" id="{D2B629B8-6F82-16F5-C254-F888906373F0}"/>
              </a:ext>
            </a:extLst>
          </p:cNvPr>
          <p:cNvCxnSpPr/>
          <p:nvPr/>
        </p:nvCxnSpPr>
        <p:spPr>
          <a:xfrm>
            <a:off x="5044256" y="2066134"/>
            <a:ext cx="0" cy="3687888"/>
          </a:xfrm>
          <a:prstGeom prst="line">
            <a:avLst/>
          </a:prstGeom>
          <a:ln w="38100">
            <a:solidFill>
              <a:schemeClr val="accent5">
                <a:lumMod val="75000"/>
              </a:schemeClr>
            </a:solidFill>
            <a:prstDash val="sysDot"/>
          </a:ln>
        </p:spPr>
        <p:style>
          <a:lnRef idx="1">
            <a:schemeClr val="accent1"/>
          </a:lnRef>
          <a:fillRef idx="0">
            <a:schemeClr val="accent1"/>
          </a:fillRef>
          <a:effectRef idx="0">
            <a:schemeClr val="accent1"/>
          </a:effectRef>
          <a:fontRef idx="minor">
            <a:schemeClr val="tx1"/>
          </a:fontRef>
        </p:style>
      </p:cxnSp>
      <p:pic>
        <p:nvPicPr>
          <p:cNvPr id="4" name="Grafik 3">
            <a:hlinkClick r:id="rId2" action="ppaction://hlinksldjump"/>
            <a:extLst>
              <a:ext uri="{FF2B5EF4-FFF2-40B4-BE49-F238E27FC236}">
                <a16:creationId xmlns:a16="http://schemas.microsoft.com/office/drawing/2014/main" id="{421315F7-22D1-7C43-8F88-7ACB6381A94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9172" y="6540272"/>
            <a:ext cx="198663" cy="198663"/>
          </a:xfrm>
          <a:prstGeom prst="rect">
            <a:avLst/>
          </a:prstGeom>
        </p:spPr>
      </p:pic>
    </p:spTree>
    <p:extLst>
      <p:ext uri="{BB962C8B-B14F-4D97-AF65-F5344CB8AC3E}">
        <p14:creationId xmlns:p14="http://schemas.microsoft.com/office/powerpoint/2010/main" val="2866680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25F5E8-B0A0-26C7-EEE2-B08864C952E9}"/>
              </a:ext>
            </a:extLst>
          </p:cNvPr>
          <p:cNvSpPr>
            <a:spLocks noGrp="1"/>
          </p:cNvSpPr>
          <p:nvPr>
            <p:ph type="title"/>
          </p:nvPr>
        </p:nvSpPr>
        <p:spPr>
          <a:xfrm rot="16200000">
            <a:off x="-3226531" y="3207947"/>
            <a:ext cx="6876000" cy="432000"/>
          </a:xfrm>
          <a:solidFill>
            <a:srgbClr val="E79385"/>
          </a:solidFill>
        </p:spPr>
        <p:txBody>
          <a:bodyPr>
            <a:normAutofit fontScale="90000"/>
          </a:bodyPr>
          <a:lstStyle/>
          <a:p>
            <a:r>
              <a:rPr lang="da-DK" sz="2700" dirty="0">
                <a:latin typeface="+mn-lt"/>
              </a:rPr>
              <a:t>Ferie</a:t>
            </a:r>
          </a:p>
        </p:txBody>
      </p:sp>
      <p:sp>
        <p:nvSpPr>
          <p:cNvPr id="7" name="Rektangel: øverste hjørner afrundet 6">
            <a:extLst>
              <a:ext uri="{FF2B5EF4-FFF2-40B4-BE49-F238E27FC236}">
                <a16:creationId xmlns:a16="http://schemas.microsoft.com/office/drawing/2014/main" id="{55D254A1-E25F-0D2C-9548-4F2C3F5B4E8E}"/>
              </a:ext>
            </a:extLst>
          </p:cNvPr>
          <p:cNvSpPr/>
          <p:nvPr/>
        </p:nvSpPr>
        <p:spPr>
          <a:xfrm>
            <a:off x="468000" y="5726050"/>
            <a:ext cx="4284000" cy="1080000"/>
          </a:xfrm>
          <a:prstGeom prst="round2SameRect">
            <a:avLst>
              <a:gd name="adj1" fmla="val 0"/>
              <a:gd name="adj2" fmla="val 14399"/>
            </a:avLst>
          </a:prstGeom>
          <a:solidFill>
            <a:schemeClr val="bg1">
              <a:alpha val="40000"/>
            </a:scheme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96437" indent="-96437" defTabSz="514325">
              <a:buFont typeface="Arial" panose="020B0604020202020204" pitchFamily="34" charset="0"/>
              <a:buChar char="•"/>
            </a:pPr>
            <a:r>
              <a:rPr lang="da-DK" sz="1100" dirty="0">
                <a:solidFill>
                  <a:prstClr val="black"/>
                </a:solidFill>
                <a:latin typeface="Calibri" panose="020F0502020204030204"/>
              </a:rPr>
              <a:t>Planlægge/aftale ferieafvikling med dine medarbejdere i god tid inden for varslerne på tre måneder for hovedferien og én måned for øvrig ferie.</a:t>
            </a:r>
          </a:p>
          <a:p>
            <a:pPr marL="96437" indent="-96437" defTabSz="514325">
              <a:buFont typeface="Arial" panose="020B0604020202020204" pitchFamily="34" charset="0"/>
              <a:buChar char="•"/>
            </a:pPr>
            <a:r>
              <a:rPr lang="da-DK" sz="1100" dirty="0">
                <a:solidFill>
                  <a:prstClr val="black"/>
                </a:solidFill>
                <a:latin typeface="Calibri" panose="020F0502020204030204"/>
              </a:rPr>
              <a:t>Registrere planlagt og afholdt ferie.</a:t>
            </a:r>
            <a:endParaRPr lang="da-DK" sz="1100" dirty="0">
              <a:solidFill>
                <a:prstClr val="black"/>
              </a:solidFill>
              <a:latin typeface="Calibri" panose="020F0502020204030204"/>
              <a:cs typeface="Calibri"/>
            </a:endParaRPr>
          </a:p>
          <a:p>
            <a:pPr marL="128582" indent="-128582" defTabSz="685800">
              <a:buFont typeface="Arial" panose="020B0604020202020204" pitchFamily="34" charset="0"/>
              <a:buChar char="•"/>
              <a:defRPr/>
            </a:pPr>
            <a:r>
              <a:rPr lang="da-DK" sz="1100" dirty="0">
                <a:solidFill>
                  <a:prstClr val="black"/>
                </a:solidFill>
                <a:latin typeface="Calibri" panose="020F0502020204030204"/>
              </a:rPr>
              <a:t>Undersøge om der findes lokale retningslinjer eller en personalepolitik om ferieplanlægning og ferieafholdelse.</a:t>
            </a:r>
          </a:p>
          <a:p>
            <a:pPr marL="128582" indent="-128582" defTabSz="685800">
              <a:buFont typeface="Arial" panose="020B0604020202020204" pitchFamily="34" charset="0"/>
              <a:buChar char="•"/>
              <a:defRPr/>
            </a:pPr>
            <a:endParaRPr lang="da-DK" sz="1100" dirty="0">
              <a:solidFill>
                <a:prstClr val="black"/>
              </a:solidFill>
              <a:latin typeface="Calibri" panose="020F0502020204030204"/>
            </a:endParaRPr>
          </a:p>
        </p:txBody>
      </p:sp>
      <p:sp>
        <p:nvSpPr>
          <p:cNvPr id="14" name="Rektangel: øverste hjørner afrundet 13">
            <a:extLst>
              <a:ext uri="{FF2B5EF4-FFF2-40B4-BE49-F238E27FC236}">
                <a16:creationId xmlns:a16="http://schemas.microsoft.com/office/drawing/2014/main" id="{4949F8EC-4E60-A369-6AAB-4C590B5775EF}"/>
              </a:ext>
            </a:extLst>
          </p:cNvPr>
          <p:cNvSpPr/>
          <p:nvPr/>
        </p:nvSpPr>
        <p:spPr>
          <a:xfrm>
            <a:off x="4822660" y="5725411"/>
            <a:ext cx="4284000" cy="1080000"/>
          </a:xfrm>
          <a:prstGeom prst="round2SameRect">
            <a:avLst>
              <a:gd name="adj1" fmla="val 0"/>
              <a:gd name="adj2" fmla="val 14399"/>
            </a:avLst>
          </a:prstGeom>
          <a:solidFill>
            <a:schemeClr val="bg1">
              <a:alpha val="40000"/>
            </a:scheme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96437" indent="-96437" defTabSz="514325">
              <a:buFont typeface="Arial" panose="020B0604020202020204" pitchFamily="34" charset="0"/>
              <a:buChar char="•"/>
            </a:pPr>
            <a:r>
              <a:rPr lang="da-DK" sz="1100" dirty="0">
                <a:solidFill>
                  <a:prstClr val="black"/>
                </a:solidFill>
                <a:latin typeface="Calibri" panose="020F0502020204030204"/>
              </a:rPr>
              <a:t>Du vil kunne få hjælp hos HR eller lønningskontoret.</a:t>
            </a:r>
          </a:p>
          <a:p>
            <a:pPr marL="96437" indent="-96437" defTabSz="514325">
              <a:buFont typeface="Arial" panose="020B0604020202020204" pitchFamily="34" charset="0"/>
              <a:buChar char="•"/>
            </a:pPr>
            <a:r>
              <a:rPr lang="da-DK" sz="1100" dirty="0">
                <a:solidFill>
                  <a:prstClr val="black"/>
                </a:solidFill>
                <a:latin typeface="Calibri" panose="020F0502020204030204"/>
                <a:cs typeface="Calibri"/>
              </a:rPr>
              <a:t>Du kan spørge en lederkollega eller din nærmeste leder. </a:t>
            </a:r>
            <a:endParaRPr lang="da-DK" sz="1100" dirty="0">
              <a:solidFill>
                <a:prstClr val="black"/>
              </a:solidFill>
              <a:highlight>
                <a:srgbClr val="FFFF00"/>
              </a:highlight>
              <a:latin typeface="Calibri" panose="020F0502020204030204"/>
            </a:endParaRPr>
          </a:p>
          <a:p>
            <a:pPr marL="96437" indent="-96437" defTabSz="514325">
              <a:buFont typeface="Arial" panose="020B0604020202020204" pitchFamily="34" charset="0"/>
              <a:buChar char="•"/>
            </a:pPr>
            <a:r>
              <a:rPr lang="da-DK" sz="1100" dirty="0">
                <a:solidFill>
                  <a:prstClr val="black"/>
                </a:solidFill>
                <a:latin typeface="Calibri" panose="020F0502020204030204"/>
              </a:rPr>
              <a:t>Du kan orientere dig yderligere i den gældende ferieaftale på dit område.</a:t>
            </a:r>
            <a:endParaRPr lang="da-DK" sz="1100" dirty="0">
              <a:solidFill>
                <a:prstClr val="black"/>
              </a:solidFill>
              <a:latin typeface="Calibri" panose="020F0502020204030204"/>
              <a:cs typeface="Calibri"/>
            </a:endParaRPr>
          </a:p>
          <a:p>
            <a:pPr defTabSz="685800">
              <a:defRPr/>
            </a:pPr>
            <a:endParaRPr lang="da-DK" sz="1100" dirty="0">
              <a:solidFill>
                <a:prstClr val="black"/>
              </a:solidFill>
              <a:latin typeface="Calibri" panose="020F0502020204030204"/>
            </a:endParaRPr>
          </a:p>
        </p:txBody>
      </p:sp>
      <p:sp>
        <p:nvSpPr>
          <p:cNvPr id="10" name="Rektangel: øverste hjørner afrundet 9">
            <a:extLst>
              <a:ext uri="{FF2B5EF4-FFF2-40B4-BE49-F238E27FC236}">
                <a16:creationId xmlns:a16="http://schemas.microsoft.com/office/drawing/2014/main" id="{F4491812-5144-075C-FECC-D07F291A41D1}"/>
              </a:ext>
            </a:extLst>
          </p:cNvPr>
          <p:cNvSpPr/>
          <p:nvPr/>
        </p:nvSpPr>
        <p:spPr>
          <a:xfrm>
            <a:off x="468000" y="1238216"/>
            <a:ext cx="4284000" cy="4140000"/>
          </a:xfrm>
          <a:prstGeom prst="round2SameRect">
            <a:avLst>
              <a:gd name="adj1" fmla="val 0"/>
              <a:gd name="adj2" fmla="val 11039"/>
            </a:avLst>
          </a:prstGeom>
          <a:solidFill>
            <a:schemeClr val="bg1"/>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514325"/>
            <a:r>
              <a:rPr lang="da-DK" sz="1100" dirty="0">
                <a:solidFill>
                  <a:prstClr val="black"/>
                </a:solidFill>
                <a:latin typeface="Calibri" panose="020F0502020204030204"/>
                <a:cs typeface="Calibri"/>
              </a:rPr>
              <a:t>Ferieaftalerne mellem KL, Danske Regioner og Forhandlingsfællesskabet udgør det samlede regelgrundlag for ferierettigheder på det kommunale og regionale område. Du skal orientere dig i den ferieaftale, der aktuelt er gældende på dit område.</a:t>
            </a:r>
          </a:p>
          <a:p>
            <a:pPr defTabSz="514325"/>
            <a:endParaRPr lang="da-DK" sz="400" dirty="0">
              <a:solidFill>
                <a:prstClr val="black"/>
              </a:solidFill>
              <a:latin typeface="Calibri" panose="020F0502020204030204"/>
              <a:cs typeface="Calibri"/>
            </a:endParaRPr>
          </a:p>
          <a:p>
            <a:pPr defTabSz="514325"/>
            <a:r>
              <a:rPr lang="da-DK" sz="1100" dirty="0">
                <a:solidFill>
                  <a:prstClr val="black"/>
                </a:solidFill>
                <a:latin typeface="Calibri" panose="020F0502020204030204"/>
                <a:cs typeface="Calibri"/>
              </a:rPr>
              <a:t>Der optjenes ferie i optjeningsåret, som varer fra 1. september til 31. august. Der optjenes ret til betalt ferie i timer i forhold til den beskæftigelsesgrad, som den ansatte har i den pågældende måned i optjeningsåret. Ferieafholdelsesperioden varer 16 måneder fra 1. september til 31. december året efter. </a:t>
            </a:r>
          </a:p>
          <a:p>
            <a:pPr defTabSz="514325"/>
            <a:endParaRPr lang="da-DK" sz="400" dirty="0">
              <a:solidFill>
                <a:prstClr val="black"/>
              </a:solidFill>
              <a:latin typeface="Calibri" panose="020F0502020204030204"/>
              <a:cs typeface="Calibri"/>
            </a:endParaRPr>
          </a:p>
          <a:p>
            <a:pPr defTabSz="514325"/>
            <a:r>
              <a:rPr lang="da-DK" sz="1100" dirty="0">
                <a:solidFill>
                  <a:prstClr val="black"/>
                </a:solidFill>
                <a:latin typeface="Calibri" panose="020F0502020204030204"/>
                <a:cs typeface="Calibri"/>
              </a:rPr>
              <a:t>Medarbejdere ansat som </a:t>
            </a:r>
            <a:r>
              <a:rPr lang="da-DK" sz="1100" i="1" dirty="0">
                <a:solidFill>
                  <a:prstClr val="black"/>
                </a:solidFill>
                <a:latin typeface="Calibri" panose="020F0502020204030204"/>
                <a:cs typeface="Calibri"/>
              </a:rPr>
              <a:t>timelønnede</a:t>
            </a:r>
            <a:r>
              <a:rPr lang="da-DK" sz="1100" dirty="0">
                <a:solidFill>
                  <a:prstClr val="black"/>
                </a:solidFill>
                <a:latin typeface="Calibri" panose="020F0502020204030204"/>
                <a:cs typeface="Calibri"/>
              </a:rPr>
              <a:t> optjener feriepenge i stedet for ferie med løn.</a:t>
            </a:r>
          </a:p>
          <a:p>
            <a:pPr defTabSz="514325"/>
            <a:endParaRPr lang="da-DK" sz="400" dirty="0">
              <a:solidFill>
                <a:prstClr val="black"/>
              </a:solidFill>
              <a:latin typeface="Calibri" panose="020F0502020204030204"/>
              <a:cs typeface="Calibri"/>
            </a:endParaRPr>
          </a:p>
          <a:p>
            <a:pPr defTabSz="514325"/>
            <a:r>
              <a:rPr lang="da-DK" sz="1100" dirty="0">
                <a:solidFill>
                  <a:prstClr val="black"/>
                </a:solidFill>
                <a:latin typeface="Calibri" panose="020F0502020204030204"/>
                <a:cs typeface="Calibri"/>
              </a:rPr>
              <a:t>I udgangspunktet kan medarbejderen afholde 3 ugers sammenhængende ferie i hovedferieperioden fra 1. maj til 30. september, medmindre der i en konkret situation aftales andet. Medarbejderen har til enhver tid krav på at afholde 2 ugers ferie i sammenhæng. Ferie udover fire uger, som ikke er afholdt, </a:t>
            </a:r>
            <a:r>
              <a:rPr lang="da-DK" sz="1100" i="1" dirty="0">
                <a:solidFill>
                  <a:prstClr val="black"/>
                </a:solidFill>
                <a:latin typeface="Calibri" panose="020F0502020204030204"/>
                <a:cs typeface="Calibri"/>
              </a:rPr>
              <a:t>kan</a:t>
            </a:r>
            <a:r>
              <a:rPr lang="da-DK" sz="1100" dirty="0">
                <a:solidFill>
                  <a:prstClr val="black"/>
                </a:solidFill>
                <a:latin typeface="Calibri" panose="020F0502020204030204"/>
                <a:cs typeface="Calibri"/>
              </a:rPr>
              <a:t> overføres til næste ferieår efter aftale med arbejdsgiveren. </a:t>
            </a:r>
          </a:p>
          <a:p>
            <a:pPr defTabSz="685800">
              <a:defRPr/>
            </a:pPr>
            <a:endParaRPr lang="da-DK" sz="1100" dirty="0">
              <a:solidFill>
                <a:prstClr val="black"/>
              </a:solidFill>
              <a:latin typeface="Calibri" panose="020F0502020204030204"/>
              <a:cs typeface="Calibri"/>
            </a:endParaRPr>
          </a:p>
          <a:p>
            <a:pPr defTabSz="685800">
              <a:defRPr/>
            </a:pPr>
            <a:endParaRPr lang="da-DK" sz="1100" dirty="0">
              <a:solidFill>
                <a:prstClr val="black"/>
              </a:solidFill>
              <a:latin typeface="Calibri" panose="020F0502020204030204"/>
              <a:cs typeface="Calibri"/>
            </a:endParaRPr>
          </a:p>
          <a:p>
            <a:pPr defTabSz="685800">
              <a:defRPr/>
            </a:pPr>
            <a:endParaRPr lang="da-DK" sz="1100" dirty="0">
              <a:solidFill>
                <a:prstClr val="black"/>
              </a:solidFill>
              <a:latin typeface="Calibri" panose="020F0502020204030204"/>
              <a:cs typeface="Calibri"/>
            </a:endParaRPr>
          </a:p>
        </p:txBody>
      </p:sp>
      <p:sp>
        <p:nvSpPr>
          <p:cNvPr id="17" name="Rektangel: øverste hjørner afrundet 16">
            <a:extLst>
              <a:ext uri="{FF2B5EF4-FFF2-40B4-BE49-F238E27FC236}">
                <a16:creationId xmlns:a16="http://schemas.microsoft.com/office/drawing/2014/main" id="{5E6C727D-8CB6-B895-3430-1D59A87DA36E}"/>
              </a:ext>
            </a:extLst>
          </p:cNvPr>
          <p:cNvSpPr/>
          <p:nvPr/>
        </p:nvSpPr>
        <p:spPr>
          <a:xfrm>
            <a:off x="4822660" y="1235205"/>
            <a:ext cx="4284000" cy="4140000"/>
          </a:xfrm>
          <a:prstGeom prst="round2SameRect">
            <a:avLst>
              <a:gd name="adj1" fmla="val 0"/>
              <a:gd name="adj2" fmla="val 10051"/>
            </a:avLst>
          </a:prstGeom>
          <a:solidFill>
            <a:schemeClr val="bg1"/>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514325"/>
            <a:endParaRPr lang="da-DK" sz="1100" dirty="0">
              <a:solidFill>
                <a:prstClr val="black"/>
              </a:solidFill>
              <a:latin typeface="Calibri" panose="020F0502020204030204"/>
              <a:cs typeface="Calibri"/>
            </a:endParaRPr>
          </a:p>
        </p:txBody>
      </p:sp>
      <p:pic>
        <p:nvPicPr>
          <p:cNvPr id="6" name="Grafik 5">
            <a:hlinkClick r:id="rId3" action="ppaction://hlinksldjump"/>
            <a:extLst>
              <a:ext uri="{FF2B5EF4-FFF2-40B4-BE49-F238E27FC236}">
                <a16:creationId xmlns:a16="http://schemas.microsoft.com/office/drawing/2014/main" id="{E8CB96EF-E191-8255-9DD6-1166233C3AB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9172" y="6540272"/>
            <a:ext cx="198663" cy="198663"/>
          </a:xfrm>
          <a:prstGeom prst="rect">
            <a:avLst/>
          </a:prstGeom>
        </p:spPr>
      </p:pic>
      <p:sp>
        <p:nvSpPr>
          <p:cNvPr id="12" name="Rektangel: afrundede hjørner 11">
            <a:extLst>
              <a:ext uri="{FF2B5EF4-FFF2-40B4-BE49-F238E27FC236}">
                <a16:creationId xmlns:a16="http://schemas.microsoft.com/office/drawing/2014/main" id="{E5A8C429-D8B6-D637-EF17-EE2C664FA539}"/>
              </a:ext>
            </a:extLst>
          </p:cNvPr>
          <p:cNvSpPr/>
          <p:nvPr/>
        </p:nvSpPr>
        <p:spPr>
          <a:xfrm>
            <a:off x="326885" y="63541"/>
            <a:ext cx="8784000" cy="792000"/>
          </a:xfrm>
          <a:prstGeom prst="roundRect">
            <a:avLst/>
          </a:prstGeom>
          <a:solidFill>
            <a:srgbClr val="E79385">
              <a:alpha val="7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defTabSz="685800"/>
            <a:endParaRPr lang="da-DK" sz="1350" dirty="0">
              <a:solidFill>
                <a:prstClr val="black"/>
              </a:solidFill>
              <a:latin typeface="Calibri" panose="020F0502020204030204"/>
            </a:endParaRPr>
          </a:p>
        </p:txBody>
      </p:sp>
      <p:sp>
        <p:nvSpPr>
          <p:cNvPr id="18" name="Tekstfelt 17">
            <a:extLst>
              <a:ext uri="{FF2B5EF4-FFF2-40B4-BE49-F238E27FC236}">
                <a16:creationId xmlns:a16="http://schemas.microsoft.com/office/drawing/2014/main" id="{D8F4722B-0E6D-C482-5E9A-7353BFEF9B7A}"/>
              </a:ext>
            </a:extLst>
          </p:cNvPr>
          <p:cNvSpPr txBox="1"/>
          <p:nvPr/>
        </p:nvSpPr>
        <p:spPr>
          <a:xfrm>
            <a:off x="679727" y="311800"/>
            <a:ext cx="987148" cy="276999"/>
          </a:xfrm>
          <a:prstGeom prst="rect">
            <a:avLst/>
          </a:prstGeom>
          <a:noFill/>
        </p:spPr>
        <p:txBody>
          <a:bodyPr wrap="square" lIns="68580" tIns="34290" rIns="68580" bIns="34290" rtlCol="0" anchor="t">
            <a:spAutoFit/>
          </a:bodyPr>
          <a:lstStyle/>
          <a:p>
            <a:pPr defTabSz="685800"/>
            <a:r>
              <a:rPr lang="da-DK" sz="1350" dirty="0">
                <a:solidFill>
                  <a:prstClr val="black"/>
                </a:solidFill>
                <a:latin typeface="Calibri" panose="020F0502020204030204"/>
                <a:ea typeface="Yu Gothic Light"/>
              </a:rPr>
              <a:t>Situationer:</a:t>
            </a:r>
            <a:r>
              <a:rPr lang="da-DK" sz="1350" b="1" dirty="0">
                <a:solidFill>
                  <a:prstClr val="black"/>
                </a:solidFill>
                <a:latin typeface="Calibri" panose="020F0502020204030204"/>
                <a:ea typeface="Yu Gothic Light"/>
              </a:rPr>
              <a:t> </a:t>
            </a:r>
            <a:endParaRPr lang="da-DK" sz="1350" b="1" dirty="0">
              <a:solidFill>
                <a:prstClr val="black"/>
              </a:solidFill>
              <a:latin typeface="Calibri" panose="020F0502020204030204"/>
              <a:ea typeface="Yu Gothic Light" panose="020B0300000000000000" pitchFamily="34" charset="-128"/>
            </a:endParaRPr>
          </a:p>
        </p:txBody>
      </p:sp>
      <p:sp>
        <p:nvSpPr>
          <p:cNvPr id="16" name="Tekstfelt 15">
            <a:extLst>
              <a:ext uri="{FF2B5EF4-FFF2-40B4-BE49-F238E27FC236}">
                <a16:creationId xmlns:a16="http://schemas.microsoft.com/office/drawing/2014/main" id="{2F2E76A0-FCEF-825C-A40E-6B2E92197CB7}"/>
              </a:ext>
            </a:extLst>
          </p:cNvPr>
          <p:cNvSpPr txBox="1"/>
          <p:nvPr/>
        </p:nvSpPr>
        <p:spPr>
          <a:xfrm>
            <a:off x="1800000" y="210963"/>
            <a:ext cx="6817772" cy="600164"/>
          </a:xfrm>
          <a:prstGeom prst="rect">
            <a:avLst/>
          </a:prstGeom>
          <a:noFill/>
        </p:spPr>
        <p:txBody>
          <a:bodyPr wrap="square" rtlCol="0">
            <a:spAutoFit/>
          </a:bodyPr>
          <a:lstStyle/>
          <a:p>
            <a:pPr defTabSz="514325"/>
            <a:r>
              <a:rPr lang="da-DK" sz="1100" dirty="0">
                <a:solidFill>
                  <a:prstClr val="black"/>
                </a:solidFill>
                <a:latin typeface="Calibri" panose="020F0502020204030204"/>
              </a:rPr>
              <a:t>Du skal planlægge medarbejdernes hovedferie</a:t>
            </a:r>
          </a:p>
          <a:p>
            <a:pPr defTabSz="514325"/>
            <a:r>
              <a:rPr lang="da-DK" sz="1100" dirty="0">
                <a:solidFill>
                  <a:prstClr val="black"/>
                </a:solidFill>
                <a:latin typeface="Calibri" panose="020F0502020204030204"/>
              </a:rPr>
              <a:t>En medarbejder kommer ind og spørger, om hun kan afholde ferie</a:t>
            </a:r>
          </a:p>
          <a:p>
            <a:pPr defTabSz="514325"/>
            <a:r>
              <a:rPr lang="da-DK" sz="1100" dirty="0">
                <a:solidFill>
                  <a:prstClr val="black"/>
                </a:solidFill>
                <a:latin typeface="Calibri" panose="020F0502020204030204"/>
              </a:rPr>
              <a:t>En medarbejder melder sig syg i sin ferie</a:t>
            </a:r>
          </a:p>
        </p:txBody>
      </p:sp>
      <p:sp>
        <p:nvSpPr>
          <p:cNvPr id="28" name="Rektangel: øverste hjørner afrundet 27">
            <a:extLst>
              <a:ext uri="{FF2B5EF4-FFF2-40B4-BE49-F238E27FC236}">
                <a16:creationId xmlns:a16="http://schemas.microsoft.com/office/drawing/2014/main" id="{994F336F-1963-27C8-E4EC-FD38D1A81B11}"/>
              </a:ext>
            </a:extLst>
          </p:cNvPr>
          <p:cNvSpPr/>
          <p:nvPr/>
        </p:nvSpPr>
        <p:spPr>
          <a:xfrm>
            <a:off x="468000" y="936000"/>
            <a:ext cx="4284000" cy="288000"/>
          </a:xfrm>
          <a:prstGeom prst="round2SameRect">
            <a:avLst/>
          </a:prstGeom>
          <a:solidFill>
            <a:srgbClr val="E79385">
              <a:alpha val="40000"/>
            </a:srgb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Fakta </a:t>
            </a:r>
          </a:p>
        </p:txBody>
      </p:sp>
      <p:sp>
        <p:nvSpPr>
          <p:cNvPr id="29" name="Rektangel: øverste hjørner afrundet 28">
            <a:extLst>
              <a:ext uri="{FF2B5EF4-FFF2-40B4-BE49-F238E27FC236}">
                <a16:creationId xmlns:a16="http://schemas.microsoft.com/office/drawing/2014/main" id="{A644D8E2-C272-86E0-22F8-68B0EB0A2CB3}"/>
              </a:ext>
            </a:extLst>
          </p:cNvPr>
          <p:cNvSpPr/>
          <p:nvPr/>
        </p:nvSpPr>
        <p:spPr>
          <a:xfrm>
            <a:off x="4824000" y="936000"/>
            <a:ext cx="4284000" cy="288000"/>
          </a:xfrm>
          <a:prstGeom prst="round2SameRect">
            <a:avLst/>
          </a:prstGeom>
          <a:solidFill>
            <a:srgbClr val="E79385">
              <a:alpha val="40000"/>
            </a:srgb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Særlige forhold</a:t>
            </a:r>
          </a:p>
        </p:txBody>
      </p:sp>
      <p:sp>
        <p:nvSpPr>
          <p:cNvPr id="30" name="Rektangel: øverste hjørner afrundet 29">
            <a:extLst>
              <a:ext uri="{FF2B5EF4-FFF2-40B4-BE49-F238E27FC236}">
                <a16:creationId xmlns:a16="http://schemas.microsoft.com/office/drawing/2014/main" id="{69E281C0-71FF-8F67-C464-68179E29B7F1}"/>
              </a:ext>
            </a:extLst>
          </p:cNvPr>
          <p:cNvSpPr/>
          <p:nvPr/>
        </p:nvSpPr>
        <p:spPr>
          <a:xfrm>
            <a:off x="468000" y="5423065"/>
            <a:ext cx="4284000" cy="288000"/>
          </a:xfrm>
          <a:prstGeom prst="round2SameRect">
            <a:avLst/>
          </a:prstGeom>
          <a:solidFill>
            <a:srgbClr val="E79385">
              <a:alpha val="40000"/>
            </a:srgb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Husk, at du skal...</a:t>
            </a:r>
          </a:p>
        </p:txBody>
      </p:sp>
      <p:pic>
        <p:nvPicPr>
          <p:cNvPr id="31" name="Grafik 30" descr="Postit-noter kontur">
            <a:extLst>
              <a:ext uri="{FF2B5EF4-FFF2-40B4-BE49-F238E27FC236}">
                <a16:creationId xmlns:a16="http://schemas.microsoft.com/office/drawing/2014/main" id="{AA2E215B-F009-A26C-D3A3-6993B9CF287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44680" y="5408080"/>
            <a:ext cx="338241" cy="324000"/>
          </a:xfrm>
          <a:prstGeom prst="rect">
            <a:avLst/>
          </a:prstGeom>
        </p:spPr>
      </p:pic>
      <p:pic>
        <p:nvPicPr>
          <p:cNvPr id="32" name="Grafik 31" descr="Spørgsmål kontur">
            <a:extLst>
              <a:ext uri="{FF2B5EF4-FFF2-40B4-BE49-F238E27FC236}">
                <a16:creationId xmlns:a16="http://schemas.microsoft.com/office/drawing/2014/main" id="{486ACE39-6367-3CDD-B18F-BE0A2E8CBBA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640000" y="5417521"/>
            <a:ext cx="324000" cy="324000"/>
          </a:xfrm>
          <a:prstGeom prst="rect">
            <a:avLst/>
          </a:prstGeom>
        </p:spPr>
      </p:pic>
      <p:sp>
        <p:nvSpPr>
          <p:cNvPr id="33" name="Rektangel: øverste hjørner afrundet 32">
            <a:extLst>
              <a:ext uri="{FF2B5EF4-FFF2-40B4-BE49-F238E27FC236}">
                <a16:creationId xmlns:a16="http://schemas.microsoft.com/office/drawing/2014/main" id="{DB14382C-D30A-7598-6AA0-7CE6EEF3667F}"/>
              </a:ext>
            </a:extLst>
          </p:cNvPr>
          <p:cNvSpPr/>
          <p:nvPr/>
        </p:nvSpPr>
        <p:spPr>
          <a:xfrm>
            <a:off x="4822660" y="5423065"/>
            <a:ext cx="4284000" cy="288000"/>
          </a:xfrm>
          <a:prstGeom prst="round2SameRect">
            <a:avLst/>
          </a:prstGeom>
          <a:solidFill>
            <a:srgbClr val="E79385">
              <a:alpha val="40000"/>
            </a:srgb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Hvem kan hjælpe mig?</a:t>
            </a:r>
          </a:p>
        </p:txBody>
      </p:sp>
      <p:sp>
        <p:nvSpPr>
          <p:cNvPr id="34" name="Tekstfelt 33">
            <a:extLst>
              <a:ext uri="{FF2B5EF4-FFF2-40B4-BE49-F238E27FC236}">
                <a16:creationId xmlns:a16="http://schemas.microsoft.com/office/drawing/2014/main" id="{FB21A33B-71B6-7BEE-0DE8-32CDC2FDF7AA}"/>
              </a:ext>
            </a:extLst>
          </p:cNvPr>
          <p:cNvSpPr txBox="1"/>
          <p:nvPr/>
        </p:nvSpPr>
        <p:spPr>
          <a:xfrm>
            <a:off x="4822659" y="1245190"/>
            <a:ext cx="4363675" cy="4062651"/>
          </a:xfrm>
          <a:prstGeom prst="rect">
            <a:avLst/>
          </a:prstGeom>
          <a:noFill/>
        </p:spPr>
        <p:txBody>
          <a:bodyPr wrap="square" rtlCol="0">
            <a:spAutoFit/>
          </a:bodyPr>
          <a:lstStyle/>
          <a:p>
            <a:pPr marL="0" marR="0" lvl="0" indent="0" algn="l" defTabSz="514325" rtl="0" eaLnBrk="1" fontAlgn="auto" latinLnBrk="0" hangingPunct="1">
              <a:lnSpc>
                <a:spcPct val="100000"/>
              </a:lnSpc>
              <a:spcBef>
                <a:spcPts val="0"/>
              </a:spcBef>
              <a:spcAft>
                <a:spcPts val="0"/>
              </a:spcAft>
              <a:buClrTx/>
              <a:buSzTx/>
              <a:buFontTx/>
              <a:buNone/>
              <a:tabLst/>
              <a:defRPr/>
            </a:pPr>
            <a:r>
              <a:rPr kumimoji="0" lang="da-DK" sz="1100" b="0" i="0" u="none" strike="noStrike" kern="1200" cap="none" spc="0" normalizeH="0" baseline="0" noProof="0" dirty="0">
                <a:ln>
                  <a:noFill/>
                </a:ln>
                <a:solidFill>
                  <a:prstClr val="black"/>
                </a:solidFill>
                <a:effectLst/>
                <a:uLnTx/>
                <a:uFillTx/>
                <a:latin typeface="Calibri" panose="020F0502020204030204"/>
                <a:ea typeface="+mn-ea"/>
                <a:cs typeface="Calibri"/>
              </a:rPr>
              <a:t>Vær opmærksom på, at ikke-afholdt ferie udover fire ferieuger (altså den 5. ferieuge) automatisk udbetales ved ferieårets afslutning. Dette kan påvirke dit budget, hvis ferien ikke skal vikardækkes. </a:t>
            </a:r>
          </a:p>
          <a:p>
            <a:pPr marL="0" marR="0" lvl="0" indent="0" algn="l" defTabSz="514325" rtl="0" eaLnBrk="1" fontAlgn="auto" latinLnBrk="0" hangingPunct="1">
              <a:lnSpc>
                <a:spcPct val="100000"/>
              </a:lnSpc>
              <a:spcBef>
                <a:spcPts val="0"/>
              </a:spcBef>
              <a:spcAft>
                <a:spcPts val="0"/>
              </a:spcAft>
              <a:buClrTx/>
              <a:buSzTx/>
              <a:buFontTx/>
              <a:buNone/>
              <a:tabLst/>
              <a:defRPr/>
            </a:pPr>
            <a:endParaRPr kumimoji="0" lang="da-DK" sz="400" b="0" i="0"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l" defTabSz="514325" rtl="0" eaLnBrk="1" fontAlgn="auto" latinLnBrk="0" hangingPunct="1">
              <a:lnSpc>
                <a:spcPct val="100000"/>
              </a:lnSpc>
              <a:spcBef>
                <a:spcPts val="0"/>
              </a:spcBef>
              <a:spcAft>
                <a:spcPts val="0"/>
              </a:spcAft>
              <a:buClrTx/>
              <a:buSzTx/>
              <a:buFontTx/>
              <a:buNone/>
              <a:tabLst/>
              <a:defRPr/>
            </a:pPr>
            <a:r>
              <a:rPr kumimoji="0" lang="da-DK" sz="1100" b="0" i="0" u="none" strike="noStrike" kern="1200" cap="none" spc="0" normalizeH="0" baseline="0" noProof="0" dirty="0">
                <a:ln>
                  <a:noFill/>
                </a:ln>
                <a:solidFill>
                  <a:prstClr val="black"/>
                </a:solidFill>
                <a:effectLst/>
                <a:uLnTx/>
                <a:uFillTx/>
                <a:latin typeface="Calibri" panose="020F0502020204030204"/>
                <a:ea typeface="+mn-ea"/>
                <a:cs typeface="Calibri"/>
              </a:rPr>
              <a:t>Du kan ikke kræve, at en medarbejder holder ferie, hvis vedkommende ikke har optjent tilstrækkelig ferie til dette. Denne regel kan dog fraviges i tilfælde af, at din arbejdsplads har lukket helt ned  i en eller flere ferieperioder. Der kan ligeledes indgås en konkret aftale om afholdelse af ferie på forskud.</a:t>
            </a:r>
          </a:p>
          <a:p>
            <a:pPr marL="0" marR="0" lvl="0" indent="0" algn="l" defTabSz="514325" rtl="0" eaLnBrk="1" fontAlgn="auto" latinLnBrk="0" hangingPunct="1">
              <a:lnSpc>
                <a:spcPct val="100000"/>
              </a:lnSpc>
              <a:spcBef>
                <a:spcPts val="0"/>
              </a:spcBef>
              <a:spcAft>
                <a:spcPts val="0"/>
              </a:spcAft>
              <a:buClrTx/>
              <a:buSzTx/>
              <a:buFontTx/>
              <a:buNone/>
              <a:tabLst/>
              <a:defRPr/>
            </a:pPr>
            <a:endParaRPr kumimoji="0" lang="da-DK" sz="400" b="0" i="0"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l" defTabSz="514325" rtl="0" eaLnBrk="1" fontAlgn="auto" latinLnBrk="0" hangingPunct="1">
              <a:lnSpc>
                <a:spcPct val="100000"/>
              </a:lnSpc>
              <a:spcBef>
                <a:spcPts val="0"/>
              </a:spcBef>
              <a:spcAft>
                <a:spcPts val="0"/>
              </a:spcAft>
              <a:buClrTx/>
              <a:buSzTx/>
              <a:buFontTx/>
              <a:buNone/>
              <a:tabLst/>
              <a:defRPr/>
            </a:pPr>
            <a:r>
              <a:rPr kumimoji="0" lang="da-DK" sz="1100" b="0" i="0" u="none" strike="noStrike" kern="1200" cap="none" spc="0" normalizeH="0" baseline="0" noProof="0" dirty="0">
                <a:ln>
                  <a:noFill/>
                </a:ln>
                <a:solidFill>
                  <a:prstClr val="black"/>
                </a:solidFill>
                <a:effectLst/>
                <a:uLnTx/>
                <a:uFillTx/>
                <a:latin typeface="Calibri" panose="020F0502020204030204"/>
                <a:ea typeface="+mn-ea"/>
                <a:cs typeface="Calibri"/>
              </a:rPr>
              <a:t>En ansat, som bliver syg under ferien, har mod lægelig dokumentation ret til erstatningsferie efter i alt 5 sygedage under ferie i samme ferieår. Medarbejderen skal sygemelde sig på den første sygedag, da sygedagene først tæller, når du har fået sygemeldingen. </a:t>
            </a:r>
          </a:p>
          <a:p>
            <a:pPr marL="0" marR="0" lvl="0" indent="0" algn="l" defTabSz="514325" rtl="0" eaLnBrk="1" fontAlgn="auto" latinLnBrk="0" hangingPunct="1">
              <a:lnSpc>
                <a:spcPct val="100000"/>
              </a:lnSpc>
              <a:spcBef>
                <a:spcPts val="0"/>
              </a:spcBef>
              <a:spcAft>
                <a:spcPts val="0"/>
              </a:spcAft>
              <a:buClrTx/>
              <a:buSzTx/>
              <a:buFontTx/>
              <a:buNone/>
              <a:tabLst/>
              <a:defRPr/>
            </a:pPr>
            <a:endParaRPr kumimoji="0" lang="da-DK" sz="400" b="0" i="0"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l" defTabSz="514325" rtl="0" eaLnBrk="1" fontAlgn="auto" latinLnBrk="0" hangingPunct="1">
              <a:lnSpc>
                <a:spcPct val="100000"/>
              </a:lnSpc>
              <a:spcBef>
                <a:spcPts val="0"/>
              </a:spcBef>
              <a:spcAft>
                <a:spcPts val="0"/>
              </a:spcAft>
              <a:buClrTx/>
              <a:buSzTx/>
              <a:buFontTx/>
              <a:buNone/>
              <a:tabLst/>
              <a:defRPr/>
            </a:pPr>
            <a:r>
              <a:rPr kumimoji="0" lang="da-DK" sz="1100" b="0" i="0" u="none" strike="noStrike" kern="1200" cap="none" spc="0" normalizeH="0" baseline="0" noProof="0" dirty="0">
                <a:ln>
                  <a:noFill/>
                </a:ln>
                <a:solidFill>
                  <a:prstClr val="black"/>
                </a:solidFill>
                <a:effectLst/>
                <a:uLnTx/>
                <a:uFillTx/>
                <a:latin typeface="Calibri" panose="020F0502020204030204"/>
                <a:ea typeface="+mn-ea"/>
                <a:cs typeface="Calibri"/>
              </a:rPr>
              <a:t>Inddrag medarbejdernes ønsker i planlægning af ferien. Hvis du ikke kan imødekomme medarbejdernes ønsker, fastlægges placeringen med et varsel på tre måneder for hovedferien og en måned for den øvrige ferie. Ferie, som er blevet fastsat, kan som udgangspunkt ikke ændres, medmindre andet aftales med medarbejderen. Ændringer kan helt undtagelsesvist foretages ensidigt af arbejdsgiveren, hvis det er nødvendigt og begrundet i væsentlige, upåregnelige og driftsmæssige hensyn.</a:t>
            </a:r>
          </a:p>
          <a:p>
            <a:pPr marL="0" marR="0" lvl="0" indent="0" algn="l" defTabSz="514325" rtl="0" eaLnBrk="1" fontAlgn="auto" latinLnBrk="0" hangingPunct="1">
              <a:lnSpc>
                <a:spcPct val="100000"/>
              </a:lnSpc>
              <a:spcBef>
                <a:spcPts val="0"/>
              </a:spcBef>
              <a:spcAft>
                <a:spcPts val="0"/>
              </a:spcAft>
              <a:buClrTx/>
              <a:buSzTx/>
              <a:buFontTx/>
              <a:buNone/>
              <a:tabLst/>
              <a:defRPr/>
            </a:pPr>
            <a:endParaRPr kumimoji="0" lang="da-DK" sz="400" b="0" i="0"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l" defTabSz="514325" rtl="0" eaLnBrk="1" fontAlgn="auto" latinLnBrk="0" hangingPunct="1">
              <a:lnSpc>
                <a:spcPct val="100000"/>
              </a:lnSpc>
              <a:spcBef>
                <a:spcPts val="0"/>
              </a:spcBef>
              <a:spcAft>
                <a:spcPts val="0"/>
              </a:spcAft>
              <a:buClrTx/>
              <a:buSzTx/>
              <a:buFontTx/>
              <a:buNone/>
              <a:tabLst/>
              <a:defRPr/>
            </a:pPr>
            <a:r>
              <a:rPr kumimoji="0" lang="da-DK" sz="1100" b="0" i="0" u="none" strike="noStrike" kern="1200" cap="none" spc="0" normalizeH="0" baseline="0" noProof="0" dirty="0">
                <a:ln>
                  <a:noFill/>
                </a:ln>
                <a:solidFill>
                  <a:prstClr val="black"/>
                </a:solidFill>
                <a:effectLst/>
                <a:uLnTx/>
                <a:uFillTx/>
                <a:latin typeface="Calibri" panose="020F0502020204030204"/>
                <a:ea typeface="+mn-ea"/>
                <a:cs typeface="Calibri"/>
              </a:rPr>
              <a:t>Fratræder en medarbejder jobbet, skal ikke afholdt ferie udbetales. I visse tilfælde kan ferie afholdes i opsigelsesperioden. Få altid hjælp i HR.</a:t>
            </a:r>
          </a:p>
        </p:txBody>
      </p:sp>
    </p:spTree>
    <p:extLst>
      <p:ext uri="{BB962C8B-B14F-4D97-AF65-F5344CB8AC3E}">
        <p14:creationId xmlns:p14="http://schemas.microsoft.com/office/powerpoint/2010/main" val="18949951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25F5E8-B0A0-26C7-EEE2-B08864C952E9}"/>
              </a:ext>
            </a:extLst>
          </p:cNvPr>
          <p:cNvSpPr>
            <a:spLocks noGrp="1"/>
          </p:cNvSpPr>
          <p:nvPr>
            <p:ph type="title"/>
          </p:nvPr>
        </p:nvSpPr>
        <p:spPr>
          <a:xfrm rot="16200000">
            <a:off x="-3221998" y="3204000"/>
            <a:ext cx="6876000" cy="432000"/>
          </a:xfrm>
          <a:solidFill>
            <a:srgbClr val="E79385"/>
          </a:solidFill>
        </p:spPr>
        <p:txBody>
          <a:bodyPr>
            <a:normAutofit fontScale="90000"/>
          </a:bodyPr>
          <a:lstStyle/>
          <a:p>
            <a:r>
              <a:rPr lang="da-DK" sz="2700" dirty="0">
                <a:latin typeface="+mn-lt"/>
              </a:rPr>
              <a:t>6. ferieuge</a:t>
            </a:r>
          </a:p>
        </p:txBody>
      </p:sp>
      <p:sp>
        <p:nvSpPr>
          <p:cNvPr id="7" name="Rektangel: øverste hjørner afrundet 6">
            <a:extLst>
              <a:ext uri="{FF2B5EF4-FFF2-40B4-BE49-F238E27FC236}">
                <a16:creationId xmlns:a16="http://schemas.microsoft.com/office/drawing/2014/main" id="{55D254A1-E25F-0D2C-9548-4F2C3F5B4E8E}"/>
              </a:ext>
            </a:extLst>
          </p:cNvPr>
          <p:cNvSpPr/>
          <p:nvPr/>
        </p:nvSpPr>
        <p:spPr>
          <a:xfrm>
            <a:off x="468000" y="5213814"/>
            <a:ext cx="4284000" cy="1584000"/>
          </a:xfrm>
          <a:prstGeom prst="round2SameRect">
            <a:avLst>
              <a:gd name="adj1" fmla="val 0"/>
              <a:gd name="adj2" fmla="val 14399"/>
            </a:avLst>
          </a:prstGeom>
          <a:solidFill>
            <a:schemeClr val="bg1">
              <a:alpha val="40000"/>
            </a:scheme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96437" indent="-96437" defTabSz="514325">
              <a:buFont typeface="Arial" panose="020B0604020202020204" pitchFamily="34" charset="0"/>
              <a:buChar char="•"/>
            </a:pPr>
            <a:r>
              <a:rPr lang="da-DK" sz="1100" dirty="0">
                <a:solidFill>
                  <a:prstClr val="black"/>
                </a:solidFill>
                <a:latin typeface="Calibri" panose="020F0502020204030204"/>
                <a:ea typeface="Calibri"/>
                <a:cs typeface="Calibri"/>
              </a:rPr>
              <a:t>Orientere dig i gældende aftaler om 6. ferieuger. Der kan gælde forskellige regler for forskellige medarbejdergrupper.</a:t>
            </a:r>
          </a:p>
        </p:txBody>
      </p:sp>
      <p:sp>
        <p:nvSpPr>
          <p:cNvPr id="14" name="Rektangel: øverste hjørner afrundet 13">
            <a:extLst>
              <a:ext uri="{FF2B5EF4-FFF2-40B4-BE49-F238E27FC236}">
                <a16:creationId xmlns:a16="http://schemas.microsoft.com/office/drawing/2014/main" id="{4949F8EC-4E60-A369-6AAB-4C590B5775EF}"/>
              </a:ext>
            </a:extLst>
          </p:cNvPr>
          <p:cNvSpPr/>
          <p:nvPr/>
        </p:nvSpPr>
        <p:spPr>
          <a:xfrm>
            <a:off x="4822660" y="5220000"/>
            <a:ext cx="4284000" cy="1584000"/>
          </a:xfrm>
          <a:prstGeom prst="round2SameRect">
            <a:avLst>
              <a:gd name="adj1" fmla="val 0"/>
              <a:gd name="adj2" fmla="val 14399"/>
            </a:avLst>
          </a:prstGeom>
          <a:solidFill>
            <a:schemeClr val="bg1">
              <a:alpha val="40000"/>
            </a:scheme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96437" indent="-96437" defTabSz="514325">
              <a:buFont typeface="Arial" panose="020B0604020202020204" pitchFamily="34" charset="0"/>
              <a:buChar char="•"/>
            </a:pPr>
            <a:r>
              <a:rPr lang="da-DK" sz="1100" dirty="0">
                <a:solidFill>
                  <a:prstClr val="black"/>
                </a:solidFill>
                <a:latin typeface="Calibri" panose="020F0502020204030204"/>
              </a:rPr>
              <a:t>Du vil kunne få hjælp hos HR.</a:t>
            </a:r>
          </a:p>
          <a:p>
            <a:pPr marL="96437" indent="-96437" defTabSz="514325">
              <a:buFont typeface="Arial,Sans-Serif"/>
              <a:buChar char="•"/>
            </a:pPr>
            <a:r>
              <a:rPr lang="da-DK" sz="1100" dirty="0">
                <a:solidFill>
                  <a:prstClr val="black"/>
                </a:solidFill>
                <a:latin typeface="Calibri" panose="020F0502020204030204"/>
                <a:cs typeface="Calibri"/>
              </a:rPr>
              <a:t>Du kan spørge en lederkollega eller din nærmeste leder. </a:t>
            </a:r>
          </a:p>
        </p:txBody>
      </p:sp>
      <p:sp>
        <p:nvSpPr>
          <p:cNvPr id="10" name="Rektangel: øverste hjørner afrundet 9">
            <a:extLst>
              <a:ext uri="{FF2B5EF4-FFF2-40B4-BE49-F238E27FC236}">
                <a16:creationId xmlns:a16="http://schemas.microsoft.com/office/drawing/2014/main" id="{F4491812-5144-075C-FECC-D07F291A41D1}"/>
              </a:ext>
            </a:extLst>
          </p:cNvPr>
          <p:cNvSpPr/>
          <p:nvPr/>
        </p:nvSpPr>
        <p:spPr>
          <a:xfrm>
            <a:off x="468000" y="1238809"/>
            <a:ext cx="4284000" cy="3600000"/>
          </a:xfrm>
          <a:prstGeom prst="round2SameRect">
            <a:avLst>
              <a:gd name="adj1" fmla="val 0"/>
              <a:gd name="adj2" fmla="val 14399"/>
            </a:avLst>
          </a:prstGeom>
          <a:solidFill>
            <a:schemeClr val="bg1"/>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514325"/>
            <a:r>
              <a:rPr lang="da-DK" sz="1100" dirty="0">
                <a:solidFill>
                  <a:prstClr val="black"/>
                </a:solidFill>
                <a:latin typeface="Calibri" panose="020F0502020204030204"/>
                <a:cs typeface="Calibri"/>
              </a:rPr>
              <a:t>Medarbejdere har ret til en 6. ferieuge. Den 6. ferieuge optjenes i løbet af et kalenderår, dvs. fra 1. januar til 31. december, og kan </a:t>
            </a:r>
            <a:r>
              <a:rPr lang="da-DK" sz="1100" dirty="0">
                <a:solidFill>
                  <a:prstClr val="black"/>
                </a:solidFill>
                <a:latin typeface="Calibri" panose="020F0502020204030204"/>
              </a:rPr>
              <a:t>afholdes i ferieafholdelsesperioden fra 1. maj det efterfølgende år til 30. april året efter.</a:t>
            </a:r>
            <a:r>
              <a:rPr lang="da-DK" sz="1100" dirty="0">
                <a:solidFill>
                  <a:prstClr val="black"/>
                </a:solidFill>
                <a:latin typeface="Calibri" panose="020F0502020204030204"/>
                <a:cs typeface="Calibri"/>
              </a:rPr>
              <a:t> </a:t>
            </a:r>
          </a:p>
          <a:p>
            <a:pPr defTabSz="514325"/>
            <a:endParaRPr lang="da-DK" sz="800" dirty="0">
              <a:solidFill>
                <a:prstClr val="black"/>
              </a:solidFill>
              <a:latin typeface="Calibri" panose="020F0502020204030204"/>
              <a:cs typeface="Calibri"/>
            </a:endParaRPr>
          </a:p>
          <a:p>
            <a:pPr defTabSz="514325"/>
            <a:r>
              <a:rPr lang="da-DK" sz="1100" dirty="0">
                <a:solidFill>
                  <a:prstClr val="black"/>
                </a:solidFill>
                <a:latin typeface="Calibri" panose="020F0502020204030204"/>
                <a:cs typeface="Calibri"/>
              </a:rPr>
              <a:t>Medarbejderen har, som udgangspunkt, ret til at bestemme, om den 6. ferieuge skal afholdes eller udbetales. Ved udbetaling skal medarbejderen give dig besked inden d. 1. oktober i ferieafholdelsesperioden. Udbetaling sker typisk den 1. maj for forudlønnede og den 1. juni for bagudlønnede i det efterfølgende år. </a:t>
            </a:r>
          </a:p>
          <a:p>
            <a:pPr defTabSz="514325"/>
            <a:endParaRPr lang="da-DK" sz="800" dirty="0">
              <a:solidFill>
                <a:prstClr val="black"/>
              </a:solidFill>
              <a:latin typeface="Calibri" panose="020F0502020204030204"/>
              <a:cs typeface="Calibri"/>
            </a:endParaRPr>
          </a:p>
          <a:p>
            <a:pPr defTabSz="514325"/>
            <a:r>
              <a:rPr lang="da-DK" sz="1100" dirty="0">
                <a:solidFill>
                  <a:prstClr val="black"/>
                </a:solidFill>
                <a:latin typeface="Calibri" panose="020F0502020204030204"/>
                <a:cs typeface="Calibri"/>
              </a:rPr>
              <a:t>Ønskes den 6. ferieuge derimod afholdt, skal den ansatte så tidligt som muligt give dig besked om tidspunktet for afholdelse af den 6. ferieuge. Det er kun i tilfælde af, at arbejdets udførelse hindrer det, at du kan nægte en medarbejder at afholde hele eller dele af den 6. ferieuge.</a:t>
            </a:r>
          </a:p>
          <a:p>
            <a:pPr defTabSz="514325"/>
            <a:endParaRPr lang="da-DK" sz="800" dirty="0">
              <a:solidFill>
                <a:prstClr val="black"/>
              </a:solidFill>
              <a:latin typeface="Calibri" panose="020F0502020204030204"/>
              <a:cs typeface="Calibri"/>
            </a:endParaRPr>
          </a:p>
          <a:p>
            <a:pPr defTabSz="514325"/>
            <a:r>
              <a:rPr lang="da-DK" sz="1100" dirty="0">
                <a:solidFill>
                  <a:prstClr val="black"/>
                </a:solidFill>
                <a:latin typeface="Calibri" panose="020F0502020204030204"/>
                <a:cs typeface="Calibri"/>
              </a:rPr>
              <a:t>Hvis en medarbejder ønsker at overføre den 6. ferieuge, skal det aftales med dig. Dette kan ske frem til d. 30. september efter ferieafholdelsesperiodens ophør. Det er en god idé at aftale vilkår for afvikling i forbindelse med evt. overførsel af ferie.</a:t>
            </a:r>
          </a:p>
          <a:p>
            <a:pPr defTabSz="685800">
              <a:defRPr/>
            </a:pPr>
            <a:endParaRPr lang="da-DK" sz="1100" dirty="0">
              <a:solidFill>
                <a:prstClr val="black"/>
              </a:solidFill>
              <a:latin typeface="Calibri" panose="020F0502020204030204"/>
              <a:cs typeface="Calibri"/>
            </a:endParaRPr>
          </a:p>
          <a:p>
            <a:pPr defTabSz="685800">
              <a:defRPr/>
            </a:pPr>
            <a:endParaRPr lang="da-DK" sz="1100" dirty="0">
              <a:solidFill>
                <a:prstClr val="black"/>
              </a:solidFill>
              <a:latin typeface="Calibri" panose="020F0502020204030204"/>
              <a:cs typeface="Calibri"/>
            </a:endParaRPr>
          </a:p>
        </p:txBody>
      </p:sp>
      <p:sp>
        <p:nvSpPr>
          <p:cNvPr id="17" name="Rektangel: øverste hjørner afrundet 16">
            <a:extLst>
              <a:ext uri="{FF2B5EF4-FFF2-40B4-BE49-F238E27FC236}">
                <a16:creationId xmlns:a16="http://schemas.microsoft.com/office/drawing/2014/main" id="{5E6C727D-8CB6-B895-3430-1D59A87DA36E}"/>
              </a:ext>
            </a:extLst>
          </p:cNvPr>
          <p:cNvSpPr/>
          <p:nvPr/>
        </p:nvSpPr>
        <p:spPr>
          <a:xfrm>
            <a:off x="4822660" y="1224000"/>
            <a:ext cx="4284000" cy="3600000"/>
          </a:xfrm>
          <a:prstGeom prst="round2SameRect">
            <a:avLst>
              <a:gd name="adj1" fmla="val 0"/>
              <a:gd name="adj2" fmla="val 14399"/>
            </a:avLst>
          </a:prstGeom>
          <a:solidFill>
            <a:schemeClr val="bg1"/>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514325"/>
            <a:r>
              <a:rPr lang="da-DK" sz="1100" dirty="0">
                <a:solidFill>
                  <a:prstClr val="black"/>
                </a:solidFill>
                <a:latin typeface="Calibri" panose="020F0502020204030204"/>
                <a:cs typeface="Calibri"/>
              </a:rPr>
              <a:t>Den 6. ferieuge udgør 37 timer for en fuldtidsansat</a:t>
            </a:r>
            <a:endParaRPr lang="da-DK" sz="1100" strike="sngStrike" dirty="0">
              <a:solidFill>
                <a:prstClr val="black"/>
              </a:solidFill>
              <a:latin typeface="Calibri" panose="020F0502020204030204"/>
              <a:cs typeface="Calibri"/>
            </a:endParaRPr>
          </a:p>
          <a:p>
            <a:pPr defTabSz="514325"/>
            <a:endParaRPr lang="da-DK" sz="800" dirty="0">
              <a:solidFill>
                <a:prstClr val="black"/>
              </a:solidFill>
              <a:latin typeface="Calibri" panose="020F0502020204030204"/>
              <a:cs typeface="Calibri"/>
            </a:endParaRPr>
          </a:p>
          <a:p>
            <a:pPr defTabSz="514325"/>
            <a:r>
              <a:rPr lang="da-DK" sz="1100" dirty="0">
                <a:solidFill>
                  <a:prstClr val="black"/>
                </a:solidFill>
                <a:latin typeface="Calibri" panose="020F0502020204030204"/>
                <a:cs typeface="Calibri"/>
              </a:rPr>
              <a:t>Fratræder</a:t>
            </a:r>
            <a:r>
              <a:rPr lang="da-DK" sz="1100" b="1" dirty="0">
                <a:solidFill>
                  <a:prstClr val="black"/>
                </a:solidFill>
                <a:latin typeface="Calibri" panose="020F0502020204030204"/>
                <a:cs typeface="Calibri"/>
              </a:rPr>
              <a:t> </a:t>
            </a:r>
            <a:r>
              <a:rPr lang="da-DK" sz="1100" dirty="0">
                <a:solidFill>
                  <a:prstClr val="black"/>
                </a:solidFill>
                <a:latin typeface="Calibri" panose="020F0502020204030204"/>
                <a:cs typeface="Calibri"/>
              </a:rPr>
              <a:t>en medarbejder jobbet, udbetales ikke afholdte dage vedr. den 6. ferieuge med den sidste løn. Medarbejdere kan ikke pålægges at afholde den 6. ferieuge i en opsigelsesperiode.</a:t>
            </a:r>
          </a:p>
          <a:p>
            <a:pPr defTabSz="514325"/>
            <a:endParaRPr lang="da-DK" sz="800" dirty="0">
              <a:solidFill>
                <a:prstClr val="black"/>
              </a:solidFill>
              <a:latin typeface="Calibri" panose="020F0502020204030204"/>
              <a:cs typeface="Calibri"/>
            </a:endParaRPr>
          </a:p>
          <a:p>
            <a:pPr defTabSz="514325"/>
            <a:r>
              <a:rPr lang="da-DK" sz="1100" dirty="0">
                <a:solidFill>
                  <a:prstClr val="black"/>
                </a:solidFill>
                <a:latin typeface="Calibri" panose="020F0502020204030204"/>
                <a:cs typeface="Calibri"/>
              </a:rPr>
              <a:t>Timelønnede kan ikke overføre den 6. ferieuge til det næste ferieår.</a:t>
            </a:r>
          </a:p>
          <a:p>
            <a:pPr defTabSz="514325"/>
            <a:endParaRPr lang="da-DK" sz="1100" dirty="0">
              <a:solidFill>
                <a:prstClr val="black"/>
              </a:solidFill>
              <a:latin typeface="Calibri" panose="020F0502020204030204"/>
              <a:cs typeface="Calibri"/>
            </a:endParaRPr>
          </a:p>
          <a:p>
            <a:pPr defTabSz="514325"/>
            <a:r>
              <a:rPr lang="da-DK" sz="1100" dirty="0">
                <a:solidFill>
                  <a:prstClr val="black"/>
                </a:solidFill>
                <a:latin typeface="Calibri" panose="020F0502020204030204"/>
                <a:cs typeface="Calibri"/>
              </a:rPr>
              <a:t>En ansat, der er </a:t>
            </a:r>
            <a:r>
              <a:rPr lang="da-DK" sz="1100" i="1" dirty="0">
                <a:solidFill>
                  <a:prstClr val="black"/>
                </a:solidFill>
                <a:latin typeface="Calibri" panose="020F0502020204030204"/>
                <a:cs typeface="Calibri"/>
              </a:rPr>
              <a:t>syg eller sygemeldt</a:t>
            </a:r>
            <a:r>
              <a:rPr lang="da-DK" sz="1100" dirty="0">
                <a:solidFill>
                  <a:prstClr val="black"/>
                </a:solidFill>
                <a:latin typeface="Calibri" panose="020F0502020204030204"/>
                <a:cs typeface="Calibri"/>
              </a:rPr>
              <a:t>, når den 6. ferieuge begynder, har ret til at få den suspenderet. Særligt for 6. ferieuge gælder, at lederen kan vælge at give erstatningsferie på baggrund af et hensyn til sygdommens varighed og karakter, om sygdommen er til hinder for en rimelig udnyttelse af ferien, eller om sygdommen skyldes tilskadekomst under tjeneste før feriens påbegyndelse.</a:t>
            </a:r>
          </a:p>
          <a:p>
            <a:pPr defTabSz="685800">
              <a:defRPr/>
            </a:pPr>
            <a:endParaRPr lang="da-DK" sz="1100" dirty="0">
              <a:solidFill>
                <a:prstClr val="black"/>
              </a:solidFill>
              <a:latin typeface="Calibri" panose="020F0502020204030204"/>
              <a:cs typeface="Calibri"/>
            </a:endParaRPr>
          </a:p>
        </p:txBody>
      </p:sp>
      <p:pic>
        <p:nvPicPr>
          <p:cNvPr id="6" name="Grafik 5">
            <a:hlinkClick r:id="rId3" action="ppaction://hlinksldjump"/>
            <a:extLst>
              <a:ext uri="{FF2B5EF4-FFF2-40B4-BE49-F238E27FC236}">
                <a16:creationId xmlns:a16="http://schemas.microsoft.com/office/drawing/2014/main" id="{6DAF9EFC-F782-0C57-A655-4002AAD6CC7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9172" y="6540272"/>
            <a:ext cx="198663" cy="198663"/>
          </a:xfrm>
          <a:prstGeom prst="rect">
            <a:avLst/>
          </a:prstGeom>
        </p:spPr>
      </p:pic>
      <p:sp>
        <p:nvSpPr>
          <p:cNvPr id="12" name="Rektangel: afrundede hjørner 11">
            <a:extLst>
              <a:ext uri="{FF2B5EF4-FFF2-40B4-BE49-F238E27FC236}">
                <a16:creationId xmlns:a16="http://schemas.microsoft.com/office/drawing/2014/main" id="{620B530B-94DE-BB7C-BE8A-B96B1588D97E}"/>
              </a:ext>
            </a:extLst>
          </p:cNvPr>
          <p:cNvSpPr/>
          <p:nvPr/>
        </p:nvSpPr>
        <p:spPr>
          <a:xfrm>
            <a:off x="326885" y="63541"/>
            <a:ext cx="8784000" cy="792000"/>
          </a:xfrm>
          <a:prstGeom prst="roundRect">
            <a:avLst/>
          </a:prstGeom>
          <a:solidFill>
            <a:srgbClr val="E79385">
              <a:alpha val="7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defTabSz="685800"/>
            <a:endParaRPr lang="da-DK" sz="1350" dirty="0">
              <a:solidFill>
                <a:prstClr val="black"/>
              </a:solidFill>
              <a:latin typeface="Calibri" panose="020F0502020204030204"/>
            </a:endParaRPr>
          </a:p>
        </p:txBody>
      </p:sp>
      <p:sp>
        <p:nvSpPr>
          <p:cNvPr id="16" name="Tekstfelt 15">
            <a:extLst>
              <a:ext uri="{FF2B5EF4-FFF2-40B4-BE49-F238E27FC236}">
                <a16:creationId xmlns:a16="http://schemas.microsoft.com/office/drawing/2014/main" id="{4AD18A35-A600-B9D2-BFE1-A7B183438891}"/>
              </a:ext>
            </a:extLst>
          </p:cNvPr>
          <p:cNvSpPr txBox="1"/>
          <p:nvPr/>
        </p:nvSpPr>
        <p:spPr>
          <a:xfrm>
            <a:off x="679727" y="311800"/>
            <a:ext cx="987148" cy="276999"/>
          </a:xfrm>
          <a:prstGeom prst="rect">
            <a:avLst/>
          </a:prstGeom>
          <a:noFill/>
        </p:spPr>
        <p:txBody>
          <a:bodyPr wrap="square" lIns="68580" tIns="34290" rIns="68580" bIns="34290" rtlCol="0" anchor="t">
            <a:spAutoFit/>
          </a:bodyPr>
          <a:lstStyle/>
          <a:p>
            <a:pPr defTabSz="685800"/>
            <a:r>
              <a:rPr lang="da-DK" sz="1350" dirty="0">
                <a:solidFill>
                  <a:prstClr val="black"/>
                </a:solidFill>
                <a:latin typeface="Calibri" panose="020F0502020204030204"/>
                <a:ea typeface="Yu Gothic Light"/>
              </a:rPr>
              <a:t>Situationer:</a:t>
            </a:r>
            <a:r>
              <a:rPr lang="da-DK" sz="1350" b="1" dirty="0">
                <a:solidFill>
                  <a:prstClr val="black"/>
                </a:solidFill>
                <a:latin typeface="Calibri" panose="020F0502020204030204"/>
                <a:ea typeface="Yu Gothic Light"/>
              </a:rPr>
              <a:t> </a:t>
            </a:r>
            <a:endParaRPr lang="da-DK" sz="1350" b="1" dirty="0">
              <a:solidFill>
                <a:prstClr val="black"/>
              </a:solidFill>
              <a:latin typeface="Calibri" panose="020F0502020204030204"/>
              <a:ea typeface="Yu Gothic Light" panose="020B0300000000000000" pitchFamily="34" charset="-128"/>
            </a:endParaRPr>
          </a:p>
        </p:txBody>
      </p:sp>
      <p:sp>
        <p:nvSpPr>
          <p:cNvPr id="20" name="Tekstfelt 19">
            <a:extLst>
              <a:ext uri="{FF2B5EF4-FFF2-40B4-BE49-F238E27FC236}">
                <a16:creationId xmlns:a16="http://schemas.microsoft.com/office/drawing/2014/main" id="{2CBDB8F5-2AD5-6749-101F-9D2B9F811192}"/>
              </a:ext>
            </a:extLst>
          </p:cNvPr>
          <p:cNvSpPr txBox="1"/>
          <p:nvPr/>
        </p:nvSpPr>
        <p:spPr>
          <a:xfrm>
            <a:off x="1800000" y="161785"/>
            <a:ext cx="6731141" cy="600164"/>
          </a:xfrm>
          <a:prstGeom prst="rect">
            <a:avLst/>
          </a:prstGeom>
          <a:noFill/>
        </p:spPr>
        <p:txBody>
          <a:bodyPr wrap="square">
            <a:spAutoFit/>
          </a:bodyPr>
          <a:lstStyle/>
          <a:p>
            <a:pPr defTabSz="514325"/>
            <a:r>
              <a:rPr lang="da-DK" sz="1100" dirty="0">
                <a:solidFill>
                  <a:prstClr val="black"/>
                </a:solidFill>
                <a:latin typeface="Calibri" panose="020F0502020204030204"/>
              </a:rPr>
              <a:t>En medarbejder kommer ind og spørger, om hun kan afholde den 6. ferieuge</a:t>
            </a:r>
          </a:p>
          <a:p>
            <a:pPr defTabSz="514325"/>
            <a:r>
              <a:rPr lang="da-DK" sz="1100" dirty="0">
                <a:solidFill>
                  <a:prstClr val="black"/>
                </a:solidFill>
                <a:latin typeface="Calibri" panose="020F0502020204030204"/>
              </a:rPr>
              <a:t>Mange medarbejdere vil holde den 6. ferieuge på samme tidspunkt, hvilket giver problemer ift. vagtplanen </a:t>
            </a:r>
          </a:p>
          <a:p>
            <a:pPr defTabSz="514325"/>
            <a:r>
              <a:rPr lang="da-DK" sz="1100" dirty="0">
                <a:solidFill>
                  <a:prstClr val="black"/>
                </a:solidFill>
                <a:latin typeface="Calibri" panose="020F0502020204030204"/>
              </a:rPr>
              <a:t>En medarbejder melder sig syg i sin ferie</a:t>
            </a:r>
          </a:p>
        </p:txBody>
      </p:sp>
      <p:sp>
        <p:nvSpPr>
          <p:cNvPr id="28" name="Rektangel: øverste hjørner afrundet 27">
            <a:extLst>
              <a:ext uri="{FF2B5EF4-FFF2-40B4-BE49-F238E27FC236}">
                <a16:creationId xmlns:a16="http://schemas.microsoft.com/office/drawing/2014/main" id="{A1ECE332-AF41-CB21-42DC-E2F8A19B4630}"/>
              </a:ext>
            </a:extLst>
          </p:cNvPr>
          <p:cNvSpPr/>
          <p:nvPr/>
        </p:nvSpPr>
        <p:spPr>
          <a:xfrm>
            <a:off x="468000" y="936000"/>
            <a:ext cx="4284000" cy="288000"/>
          </a:xfrm>
          <a:prstGeom prst="round2SameRect">
            <a:avLst/>
          </a:prstGeom>
          <a:solidFill>
            <a:srgbClr val="E79385">
              <a:alpha val="40000"/>
            </a:srgb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Fakta </a:t>
            </a:r>
          </a:p>
        </p:txBody>
      </p:sp>
      <p:sp>
        <p:nvSpPr>
          <p:cNvPr id="29" name="Rektangel: øverste hjørner afrundet 28">
            <a:extLst>
              <a:ext uri="{FF2B5EF4-FFF2-40B4-BE49-F238E27FC236}">
                <a16:creationId xmlns:a16="http://schemas.microsoft.com/office/drawing/2014/main" id="{2F6B8250-C3BA-F315-E29E-E152BF7CDC22}"/>
              </a:ext>
            </a:extLst>
          </p:cNvPr>
          <p:cNvSpPr/>
          <p:nvPr/>
        </p:nvSpPr>
        <p:spPr>
          <a:xfrm>
            <a:off x="4824000" y="936000"/>
            <a:ext cx="4284000" cy="288000"/>
          </a:xfrm>
          <a:prstGeom prst="round2SameRect">
            <a:avLst/>
          </a:prstGeom>
          <a:solidFill>
            <a:srgbClr val="E79385">
              <a:alpha val="40000"/>
            </a:srgb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Særlige forhold</a:t>
            </a:r>
          </a:p>
        </p:txBody>
      </p:sp>
      <p:sp>
        <p:nvSpPr>
          <p:cNvPr id="30" name="Rektangel: øverste hjørner afrundet 29">
            <a:extLst>
              <a:ext uri="{FF2B5EF4-FFF2-40B4-BE49-F238E27FC236}">
                <a16:creationId xmlns:a16="http://schemas.microsoft.com/office/drawing/2014/main" id="{0C88C856-D44F-355E-AD73-2F096225163C}"/>
              </a:ext>
            </a:extLst>
          </p:cNvPr>
          <p:cNvSpPr/>
          <p:nvPr/>
        </p:nvSpPr>
        <p:spPr>
          <a:xfrm>
            <a:off x="468000" y="4932000"/>
            <a:ext cx="4284000" cy="288000"/>
          </a:xfrm>
          <a:prstGeom prst="round2SameRect">
            <a:avLst/>
          </a:prstGeom>
          <a:solidFill>
            <a:srgbClr val="E79385">
              <a:alpha val="40000"/>
            </a:srgb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Husk, at du skal...</a:t>
            </a:r>
          </a:p>
        </p:txBody>
      </p:sp>
      <p:pic>
        <p:nvPicPr>
          <p:cNvPr id="31" name="Grafik 30" descr="Postit-noter kontur">
            <a:extLst>
              <a:ext uri="{FF2B5EF4-FFF2-40B4-BE49-F238E27FC236}">
                <a16:creationId xmlns:a16="http://schemas.microsoft.com/office/drawing/2014/main" id="{6B877378-B7A6-3F5D-9C50-96DA72330B2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44680" y="4917015"/>
            <a:ext cx="338241" cy="324000"/>
          </a:xfrm>
          <a:prstGeom prst="rect">
            <a:avLst/>
          </a:prstGeom>
        </p:spPr>
      </p:pic>
      <p:pic>
        <p:nvPicPr>
          <p:cNvPr id="32" name="Grafik 31" descr="Spørgsmål kontur">
            <a:extLst>
              <a:ext uri="{FF2B5EF4-FFF2-40B4-BE49-F238E27FC236}">
                <a16:creationId xmlns:a16="http://schemas.microsoft.com/office/drawing/2014/main" id="{BC9FD920-8684-6757-BE12-9CC91755B53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640000" y="4926456"/>
            <a:ext cx="324000" cy="324000"/>
          </a:xfrm>
          <a:prstGeom prst="rect">
            <a:avLst/>
          </a:prstGeom>
        </p:spPr>
      </p:pic>
      <p:sp>
        <p:nvSpPr>
          <p:cNvPr id="33" name="Rektangel: øverste hjørner afrundet 32">
            <a:extLst>
              <a:ext uri="{FF2B5EF4-FFF2-40B4-BE49-F238E27FC236}">
                <a16:creationId xmlns:a16="http://schemas.microsoft.com/office/drawing/2014/main" id="{DD50ED95-FC02-4239-9EF7-8DD2204FBA9F}"/>
              </a:ext>
            </a:extLst>
          </p:cNvPr>
          <p:cNvSpPr/>
          <p:nvPr/>
        </p:nvSpPr>
        <p:spPr>
          <a:xfrm>
            <a:off x="4822660" y="4932000"/>
            <a:ext cx="4284000" cy="288000"/>
          </a:xfrm>
          <a:prstGeom prst="round2SameRect">
            <a:avLst/>
          </a:prstGeom>
          <a:solidFill>
            <a:srgbClr val="E79385">
              <a:alpha val="40000"/>
            </a:srgb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Hvem kan hjælpe mig?</a:t>
            </a:r>
          </a:p>
        </p:txBody>
      </p:sp>
    </p:spTree>
    <p:extLst>
      <p:ext uri="{BB962C8B-B14F-4D97-AF65-F5344CB8AC3E}">
        <p14:creationId xmlns:p14="http://schemas.microsoft.com/office/powerpoint/2010/main" val="42073041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25F5E8-B0A0-26C7-EEE2-B08864C952E9}"/>
              </a:ext>
            </a:extLst>
          </p:cNvPr>
          <p:cNvSpPr>
            <a:spLocks noGrp="1"/>
          </p:cNvSpPr>
          <p:nvPr>
            <p:ph type="title"/>
          </p:nvPr>
        </p:nvSpPr>
        <p:spPr>
          <a:xfrm rot="16200000">
            <a:off x="-3209218" y="3212999"/>
            <a:ext cx="6858002" cy="432000"/>
          </a:xfrm>
          <a:solidFill>
            <a:srgbClr val="E79385"/>
          </a:solidFill>
        </p:spPr>
        <p:txBody>
          <a:bodyPr vert="horz" lIns="68580" tIns="34290" rIns="68580" bIns="34290" rtlCol="0" anchor="ctr">
            <a:normAutofit fontScale="90000"/>
          </a:bodyPr>
          <a:lstStyle/>
          <a:p>
            <a:r>
              <a:rPr lang="da-DK" sz="2700">
                <a:latin typeface="+mn-lt"/>
              </a:rPr>
              <a:t>Sygdom</a:t>
            </a:r>
          </a:p>
        </p:txBody>
      </p:sp>
      <p:sp>
        <p:nvSpPr>
          <p:cNvPr id="7" name="Rektangel: øverste hjørner afrundet 6">
            <a:extLst>
              <a:ext uri="{FF2B5EF4-FFF2-40B4-BE49-F238E27FC236}">
                <a16:creationId xmlns:a16="http://schemas.microsoft.com/office/drawing/2014/main" id="{55D254A1-E25F-0D2C-9548-4F2C3F5B4E8E}"/>
              </a:ext>
            </a:extLst>
          </p:cNvPr>
          <p:cNvSpPr/>
          <p:nvPr/>
        </p:nvSpPr>
        <p:spPr>
          <a:xfrm>
            <a:off x="468000" y="5220000"/>
            <a:ext cx="4284000" cy="1584000"/>
          </a:xfrm>
          <a:prstGeom prst="round2SameRect">
            <a:avLst>
              <a:gd name="adj1" fmla="val 0"/>
              <a:gd name="adj2" fmla="val 14399"/>
            </a:avLst>
          </a:prstGeom>
          <a:solidFill>
            <a:schemeClr val="bg1">
              <a:alpha val="40000"/>
            </a:scheme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96437" indent="-96437" defTabSz="514325">
              <a:buFont typeface="Arial" panose="020B0604020202020204" pitchFamily="34" charset="0"/>
              <a:buChar char="•"/>
            </a:pPr>
            <a:r>
              <a:rPr lang="da-DK" sz="1100" dirty="0">
                <a:solidFill>
                  <a:prstClr val="black"/>
                </a:solidFill>
                <a:latin typeface="Calibri" panose="020F0502020204030204"/>
                <a:cs typeface="Calibri"/>
              </a:rPr>
              <a:t>Undersøge, hvem i din organisation, der ansøger medarbejderens bopælskommune om refusionen senest fem uger efter første sygedag.</a:t>
            </a:r>
          </a:p>
          <a:p>
            <a:pPr marL="96437" indent="-96437" defTabSz="514325">
              <a:buFont typeface="Arial" panose="020B0604020202020204" pitchFamily="34" charset="0"/>
              <a:buChar char="•"/>
            </a:pPr>
            <a:r>
              <a:rPr lang="da-DK" sz="1100" dirty="0">
                <a:solidFill>
                  <a:prstClr val="black"/>
                </a:solidFill>
                <a:latin typeface="Calibri" panose="020F0502020204030204"/>
                <a:cs typeface="Calibri"/>
              </a:rPr>
              <a:t>Overholde tidsfrister for sygefraværssamtaler. </a:t>
            </a:r>
          </a:p>
          <a:p>
            <a:pPr marL="96437" indent="-96437" defTabSz="514325">
              <a:buFont typeface="Arial" panose="020B0604020202020204" pitchFamily="34" charset="0"/>
              <a:buChar char="•"/>
            </a:pPr>
            <a:r>
              <a:rPr lang="da-DK" sz="1100" dirty="0">
                <a:solidFill>
                  <a:prstClr val="black"/>
                </a:solidFill>
                <a:latin typeface="Calibri" panose="020F0502020204030204"/>
                <a:cs typeface="Calibri"/>
              </a:rPr>
              <a:t>Skrive referat og lægge det i personalesagen.</a:t>
            </a:r>
          </a:p>
          <a:p>
            <a:pPr marL="96437" indent="-96437" defTabSz="514325">
              <a:buFont typeface="Arial" panose="020B0604020202020204" pitchFamily="34" charset="0"/>
              <a:buChar char="•"/>
            </a:pPr>
            <a:r>
              <a:rPr lang="da-DK" sz="1100" dirty="0">
                <a:solidFill>
                  <a:prstClr val="black"/>
                </a:solidFill>
                <a:latin typeface="Calibri" panose="020F0502020204030204"/>
                <a:cs typeface="Calibri"/>
              </a:rPr>
              <a:t>Registrere sygdom i lønsystemet.</a:t>
            </a:r>
            <a:endParaRPr lang="da-DK" sz="1100" dirty="0">
              <a:solidFill>
                <a:prstClr val="black"/>
              </a:solidFill>
              <a:latin typeface="Calibri" panose="020F0502020204030204"/>
            </a:endParaRPr>
          </a:p>
        </p:txBody>
      </p:sp>
      <p:sp>
        <p:nvSpPr>
          <p:cNvPr id="14" name="Rektangel: øverste hjørner afrundet 13">
            <a:extLst>
              <a:ext uri="{FF2B5EF4-FFF2-40B4-BE49-F238E27FC236}">
                <a16:creationId xmlns:a16="http://schemas.microsoft.com/office/drawing/2014/main" id="{4949F8EC-4E60-A369-6AAB-4C590B5775EF}"/>
              </a:ext>
            </a:extLst>
          </p:cNvPr>
          <p:cNvSpPr/>
          <p:nvPr/>
        </p:nvSpPr>
        <p:spPr>
          <a:xfrm>
            <a:off x="4822660" y="5220000"/>
            <a:ext cx="4284000" cy="1584000"/>
          </a:xfrm>
          <a:prstGeom prst="round2SameRect">
            <a:avLst>
              <a:gd name="adj1" fmla="val 0"/>
              <a:gd name="adj2" fmla="val 14399"/>
            </a:avLst>
          </a:prstGeom>
          <a:solidFill>
            <a:schemeClr val="bg1">
              <a:alpha val="40000"/>
            </a:scheme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96437" indent="-96437" defTabSz="514325">
              <a:buFont typeface="Arial" panose="020B0604020202020204" pitchFamily="34" charset="0"/>
              <a:buChar char="•"/>
            </a:pPr>
            <a:r>
              <a:rPr lang="da-DK" sz="1100" dirty="0">
                <a:solidFill>
                  <a:prstClr val="black"/>
                </a:solidFill>
                <a:latin typeface="Calibri" panose="020F0502020204030204"/>
              </a:rPr>
              <a:t>Du skal først og fremmest søge hjælp hos HR.</a:t>
            </a:r>
          </a:p>
          <a:p>
            <a:pPr marL="96437" indent="-96437" defTabSz="514325">
              <a:buFont typeface="Arial,Sans-Serif" panose="020B0604020202020204" pitchFamily="34" charset="0"/>
              <a:buChar char="•"/>
            </a:pPr>
            <a:r>
              <a:rPr lang="da-DK" sz="1100" dirty="0">
                <a:solidFill>
                  <a:prstClr val="black"/>
                </a:solidFill>
                <a:latin typeface="Calibri" panose="020F0502020204030204"/>
                <a:cs typeface="Calibri"/>
              </a:rPr>
              <a:t>Du kan spørge en lederkollega eller din nærmeste leder.</a:t>
            </a:r>
            <a:endParaRPr lang="en-US" sz="1100" dirty="0">
              <a:solidFill>
                <a:prstClr val="black"/>
              </a:solidFill>
              <a:latin typeface="Calibri" panose="020F0502020204030204"/>
              <a:cs typeface="Calibri"/>
            </a:endParaRPr>
          </a:p>
          <a:p>
            <a:pPr defTabSz="685800"/>
            <a:endParaRPr lang="da-DK" sz="1100" dirty="0">
              <a:solidFill>
                <a:prstClr val="black"/>
              </a:solidFill>
              <a:latin typeface="Calibri" panose="020F0502020204030204"/>
              <a:cs typeface="Calibri"/>
            </a:endParaRPr>
          </a:p>
        </p:txBody>
      </p:sp>
      <p:sp>
        <p:nvSpPr>
          <p:cNvPr id="10" name="Rektangel: øverste hjørner afrundet 9">
            <a:extLst>
              <a:ext uri="{FF2B5EF4-FFF2-40B4-BE49-F238E27FC236}">
                <a16:creationId xmlns:a16="http://schemas.microsoft.com/office/drawing/2014/main" id="{F4491812-5144-075C-FECC-D07F291A41D1}"/>
              </a:ext>
            </a:extLst>
          </p:cNvPr>
          <p:cNvSpPr/>
          <p:nvPr/>
        </p:nvSpPr>
        <p:spPr>
          <a:xfrm>
            <a:off x="468000" y="1237880"/>
            <a:ext cx="4284000" cy="3600000"/>
          </a:xfrm>
          <a:prstGeom prst="round2SameRect">
            <a:avLst>
              <a:gd name="adj1" fmla="val 0"/>
              <a:gd name="adj2" fmla="val 14399"/>
            </a:avLst>
          </a:prstGeom>
          <a:solidFill>
            <a:schemeClr val="bg1"/>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514325"/>
            <a:r>
              <a:rPr lang="da-DK" sz="1100" dirty="0">
                <a:solidFill>
                  <a:prstClr val="black"/>
                </a:solidFill>
                <a:latin typeface="Calibri" panose="020F0502020204030204"/>
                <a:cs typeface="Calibri"/>
              </a:rPr>
              <a:t>Sygemeldingen</a:t>
            </a:r>
          </a:p>
          <a:p>
            <a:pPr marL="96437" indent="-96437" defTabSz="514325">
              <a:buFont typeface="Arial" panose="020B0604020202020204" pitchFamily="34" charset="0"/>
              <a:buChar char="•"/>
            </a:pPr>
            <a:r>
              <a:rPr lang="da-DK" sz="1100" dirty="0">
                <a:solidFill>
                  <a:prstClr val="black"/>
                </a:solidFill>
                <a:latin typeface="Calibri" panose="020F0502020204030204"/>
                <a:cs typeface="Calibri"/>
              </a:rPr>
              <a:t>Der vil typisk være lokale regler for, hvornår og hvordan medarbejderen skal meddele om fravær pga. sygdom.</a:t>
            </a:r>
          </a:p>
          <a:p>
            <a:pPr marL="96437" indent="-96437" defTabSz="514325">
              <a:buFont typeface="Arial" panose="020B0604020202020204" pitchFamily="34" charset="0"/>
              <a:buChar char="•"/>
            </a:pPr>
            <a:r>
              <a:rPr lang="da-DK" sz="1100" dirty="0">
                <a:solidFill>
                  <a:prstClr val="black"/>
                </a:solidFill>
                <a:latin typeface="Calibri" panose="020F0502020204030204"/>
                <a:cs typeface="Calibri"/>
              </a:rPr>
              <a:t>Du har ikke krav på at få at vide, hvad medarbejderen fejler, men de fleste medarbejdere ønsker en åben dialog</a:t>
            </a:r>
          </a:p>
          <a:p>
            <a:pPr marL="96437" indent="-96437" defTabSz="514325">
              <a:buFont typeface="Arial" panose="020B0604020202020204" pitchFamily="34" charset="0"/>
              <a:buChar char="•"/>
            </a:pPr>
            <a:r>
              <a:rPr lang="da-DK" sz="1100" dirty="0">
                <a:solidFill>
                  <a:prstClr val="black"/>
                </a:solidFill>
                <a:latin typeface="Calibri" panose="020F0502020204030204"/>
                <a:cs typeface="Calibri"/>
              </a:rPr>
              <a:t>Fastansatte eller tidsbegrænset ansatte med overenskomst har ret til løn under sygdom. Der kan indhentes refusion i den syges hjemkommune efter 30 dages sygdom. I tilfælde af at sygdomsforløbet er relateret til en §56 ordning, gives der refusion fra 1. sygedag. Se mere om §56 ordningen under området ‘Ansættelse på særlige vilkår m.m.’</a:t>
            </a:r>
          </a:p>
          <a:p>
            <a:pPr defTabSz="514325"/>
            <a:endParaRPr lang="da-DK" sz="1100" dirty="0">
              <a:solidFill>
                <a:prstClr val="black"/>
              </a:solidFill>
              <a:latin typeface="Calibri" panose="020F0502020204030204"/>
              <a:cs typeface="Calibri"/>
            </a:endParaRPr>
          </a:p>
          <a:p>
            <a:pPr defTabSz="514325"/>
            <a:r>
              <a:rPr lang="da-DK" sz="1100" dirty="0">
                <a:solidFill>
                  <a:prstClr val="black"/>
                </a:solidFill>
                <a:latin typeface="Calibri" panose="020F0502020204030204"/>
                <a:cs typeface="Calibri"/>
              </a:rPr>
              <a:t>Sygefraværssamtaler</a:t>
            </a:r>
          </a:p>
          <a:p>
            <a:pPr marL="96437" indent="-96437" defTabSz="514325">
              <a:buFont typeface="Arial" panose="020B0604020202020204" pitchFamily="34" charset="0"/>
              <a:buChar char="•"/>
            </a:pPr>
            <a:r>
              <a:rPr lang="da-DK" sz="1100" dirty="0">
                <a:solidFill>
                  <a:prstClr val="black"/>
                </a:solidFill>
                <a:latin typeface="Calibri" panose="020F0502020204030204"/>
                <a:cs typeface="Calibri"/>
              </a:rPr>
              <a:t>Sygefraværssamtale skal afholdes senest 4 uger efter første sygefraværsdag, men i mange organisationer er der fastlagt lokale retningslinjer. Du skal derfor undersøge, hvilke krav og  retningslinjer der er i din organisation ift. sygefraværssamtaler. Husk at lægge referat i personalesagen. </a:t>
            </a:r>
            <a:endParaRPr lang="da-DK" sz="1100" strike="sngStrike" dirty="0">
              <a:solidFill>
                <a:prstClr val="black"/>
              </a:solidFill>
              <a:latin typeface="Calibri" panose="020F0502020204030204"/>
              <a:cs typeface="Calibri"/>
            </a:endParaRPr>
          </a:p>
          <a:p>
            <a:pPr defTabSz="685800"/>
            <a:endParaRPr lang="da-DK" sz="1100" dirty="0">
              <a:solidFill>
                <a:prstClr val="black"/>
              </a:solidFill>
              <a:latin typeface="Calibri" panose="020F0502020204030204"/>
              <a:cs typeface="Calibri"/>
            </a:endParaRPr>
          </a:p>
        </p:txBody>
      </p:sp>
      <p:sp>
        <p:nvSpPr>
          <p:cNvPr id="17" name="Rektangel: øverste hjørner afrundet 16">
            <a:extLst>
              <a:ext uri="{FF2B5EF4-FFF2-40B4-BE49-F238E27FC236}">
                <a16:creationId xmlns:a16="http://schemas.microsoft.com/office/drawing/2014/main" id="{5E6C727D-8CB6-B895-3430-1D59A87DA36E}"/>
              </a:ext>
            </a:extLst>
          </p:cNvPr>
          <p:cNvSpPr/>
          <p:nvPr/>
        </p:nvSpPr>
        <p:spPr>
          <a:xfrm>
            <a:off x="4822660" y="1235395"/>
            <a:ext cx="4284000" cy="3600000"/>
          </a:xfrm>
          <a:prstGeom prst="round2SameRect">
            <a:avLst>
              <a:gd name="adj1" fmla="val 0"/>
              <a:gd name="adj2" fmla="val 14399"/>
            </a:avLst>
          </a:prstGeom>
          <a:solidFill>
            <a:schemeClr val="bg1"/>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514325"/>
            <a:r>
              <a:rPr lang="da-DK" sz="1100" dirty="0">
                <a:solidFill>
                  <a:prstClr val="black"/>
                </a:solidFill>
                <a:latin typeface="Calibri" panose="020F0502020204030204"/>
                <a:cs typeface="Calibri"/>
              </a:rPr>
              <a:t>Der vil typisk være udarbejdet politikker og retningslinjer for sygefravær i din organisation. Læs dem og følg dem. Der kan være faste procedurer bl.a. for nogle af de nedenstående forhold:</a:t>
            </a:r>
          </a:p>
          <a:p>
            <a:pPr defTabSz="514325"/>
            <a:endParaRPr lang="da-DK" sz="1100" dirty="0">
              <a:solidFill>
                <a:prstClr val="black"/>
              </a:solidFill>
              <a:latin typeface="Calibri" panose="020F0502020204030204"/>
              <a:cs typeface="Calibri"/>
            </a:endParaRPr>
          </a:p>
          <a:p>
            <a:pPr marL="96437" indent="-96437" defTabSz="514325">
              <a:buFont typeface="Arial" panose="020B0604020202020204" pitchFamily="34" charset="0"/>
              <a:buChar char="•"/>
            </a:pPr>
            <a:r>
              <a:rPr lang="da-DK" sz="1100" dirty="0">
                <a:solidFill>
                  <a:prstClr val="black"/>
                </a:solidFill>
                <a:latin typeface="Calibri" panose="020F0502020204030204"/>
                <a:cs typeface="Calibri"/>
              </a:rPr>
              <a:t>Du kan bede om en lægeerklæring, hvis du har brug for dokumentation ved sygdom. Det kan ske fra den første sygedag. Arbejdsgiveren afholder udgiften. </a:t>
            </a:r>
          </a:p>
          <a:p>
            <a:pPr marL="96437" indent="-96437" defTabSz="514325">
              <a:buFont typeface="Arial" panose="020B0604020202020204" pitchFamily="34" charset="0"/>
              <a:buChar char="•"/>
            </a:pPr>
            <a:r>
              <a:rPr lang="da-DK" sz="1100" dirty="0">
                <a:solidFill>
                  <a:prstClr val="black"/>
                </a:solidFill>
                <a:latin typeface="Calibri" panose="020F0502020204030204"/>
                <a:cs typeface="Calibri"/>
              </a:rPr>
              <a:t>Du kan bede om en varighedserklæring, hvor lægen skriver, hvor lang tid sygdommen forventes at vare. Arbejdsgiver afholder udgiften. </a:t>
            </a:r>
          </a:p>
          <a:p>
            <a:pPr marL="96437" indent="-96437" defTabSz="514325">
              <a:buFont typeface="Arial" panose="020B0604020202020204" pitchFamily="34" charset="0"/>
              <a:buChar char="•"/>
            </a:pPr>
            <a:r>
              <a:rPr lang="da-DK" sz="1100" dirty="0">
                <a:solidFill>
                  <a:prstClr val="black"/>
                </a:solidFill>
                <a:latin typeface="Calibri" panose="020F0502020204030204"/>
                <a:cs typeface="Calibri"/>
              </a:rPr>
              <a:t>Du kan bede om en mulighedserklæring, som skal medvirke til, at medarbejderen kan vende tilbage til arbejdet. Den består af to dele. En del udfyldes i fællesskab mellem arbejdsgiveren og medarbejderen på baggrund af en personlig samtale. Den anden del udfyldes efterfølgende af medarbejderens læge. Arbejdsgiver afholder udgiften. </a:t>
            </a:r>
          </a:p>
          <a:p>
            <a:pPr defTabSz="514325"/>
            <a:endParaRPr lang="da-DK" sz="1100" dirty="0">
              <a:solidFill>
                <a:prstClr val="black"/>
              </a:solidFill>
              <a:latin typeface="Calibri" panose="020F0502020204030204"/>
              <a:cs typeface="Calibri"/>
            </a:endParaRPr>
          </a:p>
          <a:p>
            <a:pPr defTabSz="514325"/>
            <a:r>
              <a:rPr lang="da-DK" sz="1100" dirty="0">
                <a:solidFill>
                  <a:prstClr val="black"/>
                </a:solidFill>
                <a:latin typeface="Calibri" panose="020F0502020204030204"/>
                <a:cs typeface="Calibri"/>
              </a:rPr>
              <a:t>Se endvidere særlige forhold om sygdom i forbindelse med afholdelse af ferie under afsnittene ‘Ferie’ og ‘Den 6. ferieuge’.</a:t>
            </a:r>
          </a:p>
        </p:txBody>
      </p:sp>
      <p:pic>
        <p:nvPicPr>
          <p:cNvPr id="6" name="Grafik 5">
            <a:hlinkClick r:id="rId3" action="ppaction://hlinksldjump"/>
            <a:extLst>
              <a:ext uri="{FF2B5EF4-FFF2-40B4-BE49-F238E27FC236}">
                <a16:creationId xmlns:a16="http://schemas.microsoft.com/office/drawing/2014/main" id="{E71A6DE5-D7D2-4834-853B-3CBC28BF63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9172" y="6540272"/>
            <a:ext cx="198663" cy="198663"/>
          </a:xfrm>
          <a:prstGeom prst="rect">
            <a:avLst/>
          </a:prstGeom>
        </p:spPr>
      </p:pic>
      <p:sp>
        <p:nvSpPr>
          <p:cNvPr id="12" name="Rektangel: afrundede hjørner 11">
            <a:extLst>
              <a:ext uri="{FF2B5EF4-FFF2-40B4-BE49-F238E27FC236}">
                <a16:creationId xmlns:a16="http://schemas.microsoft.com/office/drawing/2014/main" id="{141D7F2E-15EB-7A7F-52AF-9C9FFA19A595}"/>
              </a:ext>
            </a:extLst>
          </p:cNvPr>
          <p:cNvSpPr/>
          <p:nvPr/>
        </p:nvSpPr>
        <p:spPr>
          <a:xfrm>
            <a:off x="326885" y="63541"/>
            <a:ext cx="8784000" cy="792000"/>
          </a:xfrm>
          <a:prstGeom prst="roundRect">
            <a:avLst/>
          </a:prstGeom>
          <a:solidFill>
            <a:srgbClr val="E79385">
              <a:alpha val="7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defTabSz="685800"/>
            <a:endParaRPr lang="da-DK" sz="1350" dirty="0">
              <a:solidFill>
                <a:prstClr val="black"/>
              </a:solidFill>
              <a:latin typeface="Calibri" panose="020F0502020204030204"/>
            </a:endParaRPr>
          </a:p>
        </p:txBody>
      </p:sp>
      <p:sp>
        <p:nvSpPr>
          <p:cNvPr id="18" name="Tekstfelt 17">
            <a:extLst>
              <a:ext uri="{FF2B5EF4-FFF2-40B4-BE49-F238E27FC236}">
                <a16:creationId xmlns:a16="http://schemas.microsoft.com/office/drawing/2014/main" id="{B23D4CB2-C800-5934-03E6-12E84C2778B8}"/>
              </a:ext>
            </a:extLst>
          </p:cNvPr>
          <p:cNvSpPr txBox="1"/>
          <p:nvPr/>
        </p:nvSpPr>
        <p:spPr>
          <a:xfrm>
            <a:off x="679727" y="311800"/>
            <a:ext cx="987148" cy="276999"/>
          </a:xfrm>
          <a:prstGeom prst="rect">
            <a:avLst/>
          </a:prstGeom>
          <a:noFill/>
        </p:spPr>
        <p:txBody>
          <a:bodyPr wrap="square" lIns="68580" tIns="34290" rIns="68580" bIns="34290" rtlCol="0" anchor="t">
            <a:spAutoFit/>
          </a:bodyPr>
          <a:lstStyle/>
          <a:p>
            <a:pPr defTabSz="685800"/>
            <a:r>
              <a:rPr lang="da-DK" sz="1350" dirty="0">
                <a:solidFill>
                  <a:prstClr val="black"/>
                </a:solidFill>
                <a:latin typeface="Calibri" panose="020F0502020204030204"/>
                <a:ea typeface="Yu Gothic Light"/>
              </a:rPr>
              <a:t>Situationer:</a:t>
            </a:r>
            <a:r>
              <a:rPr lang="da-DK" sz="1350" b="1" dirty="0">
                <a:solidFill>
                  <a:prstClr val="black"/>
                </a:solidFill>
                <a:latin typeface="Calibri" panose="020F0502020204030204"/>
                <a:ea typeface="Yu Gothic Light"/>
              </a:rPr>
              <a:t> </a:t>
            </a:r>
            <a:endParaRPr lang="da-DK" sz="1350" b="1" dirty="0">
              <a:solidFill>
                <a:prstClr val="black"/>
              </a:solidFill>
              <a:latin typeface="Calibri" panose="020F0502020204030204"/>
              <a:ea typeface="Yu Gothic Light" panose="020B0300000000000000" pitchFamily="34" charset="-128"/>
            </a:endParaRPr>
          </a:p>
        </p:txBody>
      </p:sp>
      <p:sp>
        <p:nvSpPr>
          <p:cNvPr id="16" name="Tekstfelt 15">
            <a:extLst>
              <a:ext uri="{FF2B5EF4-FFF2-40B4-BE49-F238E27FC236}">
                <a16:creationId xmlns:a16="http://schemas.microsoft.com/office/drawing/2014/main" id="{5A7E33FC-79C2-E622-F65A-904DC1BD048A}"/>
              </a:ext>
            </a:extLst>
          </p:cNvPr>
          <p:cNvSpPr txBox="1"/>
          <p:nvPr/>
        </p:nvSpPr>
        <p:spPr>
          <a:xfrm>
            <a:off x="1800000" y="159385"/>
            <a:ext cx="6716173" cy="600164"/>
          </a:xfrm>
          <a:prstGeom prst="rect">
            <a:avLst/>
          </a:prstGeom>
          <a:noFill/>
        </p:spPr>
        <p:txBody>
          <a:bodyPr wrap="square" rtlCol="0">
            <a:spAutoFit/>
          </a:bodyPr>
          <a:lstStyle/>
          <a:p>
            <a:pPr defTabSz="514325"/>
            <a:r>
              <a:rPr lang="da-DK" sz="1100" dirty="0">
                <a:solidFill>
                  <a:prstClr val="black"/>
                </a:solidFill>
                <a:latin typeface="Calibri" panose="020F0502020204030204"/>
              </a:rPr>
              <a:t>En medarbejder sygemelder sig</a:t>
            </a:r>
          </a:p>
          <a:p>
            <a:pPr defTabSz="514325"/>
            <a:r>
              <a:rPr lang="da-DK" sz="1100" dirty="0">
                <a:solidFill>
                  <a:prstClr val="black"/>
                </a:solidFill>
                <a:latin typeface="Calibri" panose="020F0502020204030204"/>
              </a:rPr>
              <a:t>En medarbejder sygemelder sig i sin ferie</a:t>
            </a:r>
          </a:p>
          <a:p>
            <a:pPr defTabSz="514325"/>
            <a:r>
              <a:rPr lang="da-DK" sz="1100" dirty="0">
                <a:solidFill>
                  <a:prstClr val="black"/>
                </a:solidFill>
                <a:latin typeface="Calibri" panose="020F0502020204030204"/>
              </a:rPr>
              <a:t>En medarbejder har et langt sygdomsforløb</a:t>
            </a:r>
          </a:p>
        </p:txBody>
      </p:sp>
      <p:sp>
        <p:nvSpPr>
          <p:cNvPr id="28" name="Rektangel: øverste hjørner afrundet 27">
            <a:extLst>
              <a:ext uri="{FF2B5EF4-FFF2-40B4-BE49-F238E27FC236}">
                <a16:creationId xmlns:a16="http://schemas.microsoft.com/office/drawing/2014/main" id="{E2B2735B-072A-B9CF-E606-1FF4C5E28E63}"/>
              </a:ext>
            </a:extLst>
          </p:cNvPr>
          <p:cNvSpPr/>
          <p:nvPr/>
        </p:nvSpPr>
        <p:spPr>
          <a:xfrm>
            <a:off x="468000" y="936000"/>
            <a:ext cx="4284000" cy="288000"/>
          </a:xfrm>
          <a:prstGeom prst="round2SameRect">
            <a:avLst/>
          </a:prstGeom>
          <a:solidFill>
            <a:srgbClr val="E79385">
              <a:alpha val="40000"/>
            </a:srgb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Fakta </a:t>
            </a:r>
          </a:p>
        </p:txBody>
      </p:sp>
      <p:sp>
        <p:nvSpPr>
          <p:cNvPr id="29" name="Rektangel: øverste hjørner afrundet 28">
            <a:extLst>
              <a:ext uri="{FF2B5EF4-FFF2-40B4-BE49-F238E27FC236}">
                <a16:creationId xmlns:a16="http://schemas.microsoft.com/office/drawing/2014/main" id="{8070DE4F-9983-3520-0DEA-FF1F71F35190}"/>
              </a:ext>
            </a:extLst>
          </p:cNvPr>
          <p:cNvSpPr/>
          <p:nvPr/>
        </p:nvSpPr>
        <p:spPr>
          <a:xfrm>
            <a:off x="4824000" y="936000"/>
            <a:ext cx="4284000" cy="288000"/>
          </a:xfrm>
          <a:prstGeom prst="round2SameRect">
            <a:avLst/>
          </a:prstGeom>
          <a:solidFill>
            <a:srgbClr val="E79385">
              <a:alpha val="40000"/>
            </a:srgb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Særlige forhold</a:t>
            </a:r>
          </a:p>
        </p:txBody>
      </p:sp>
      <p:sp>
        <p:nvSpPr>
          <p:cNvPr id="30" name="Rektangel: øverste hjørner afrundet 29">
            <a:extLst>
              <a:ext uri="{FF2B5EF4-FFF2-40B4-BE49-F238E27FC236}">
                <a16:creationId xmlns:a16="http://schemas.microsoft.com/office/drawing/2014/main" id="{5269E3DA-8E68-A416-1A1B-F73E5C1BEE04}"/>
              </a:ext>
            </a:extLst>
          </p:cNvPr>
          <p:cNvSpPr/>
          <p:nvPr/>
        </p:nvSpPr>
        <p:spPr>
          <a:xfrm>
            <a:off x="468000" y="4932000"/>
            <a:ext cx="4284000" cy="288000"/>
          </a:xfrm>
          <a:prstGeom prst="round2SameRect">
            <a:avLst/>
          </a:prstGeom>
          <a:solidFill>
            <a:srgbClr val="E79385">
              <a:alpha val="40000"/>
            </a:srgb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Husk, at du skal...</a:t>
            </a:r>
          </a:p>
        </p:txBody>
      </p:sp>
      <p:pic>
        <p:nvPicPr>
          <p:cNvPr id="31" name="Grafik 30" descr="Postit-noter kontur">
            <a:extLst>
              <a:ext uri="{FF2B5EF4-FFF2-40B4-BE49-F238E27FC236}">
                <a16:creationId xmlns:a16="http://schemas.microsoft.com/office/drawing/2014/main" id="{4BFF6BC2-A5A5-6DB1-910C-24038D7C138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44680" y="4917015"/>
            <a:ext cx="338241" cy="324000"/>
          </a:xfrm>
          <a:prstGeom prst="rect">
            <a:avLst/>
          </a:prstGeom>
        </p:spPr>
      </p:pic>
      <p:pic>
        <p:nvPicPr>
          <p:cNvPr id="32" name="Grafik 31" descr="Spørgsmål kontur">
            <a:extLst>
              <a:ext uri="{FF2B5EF4-FFF2-40B4-BE49-F238E27FC236}">
                <a16:creationId xmlns:a16="http://schemas.microsoft.com/office/drawing/2014/main" id="{C099FC22-E614-CE5C-6CA0-1BE7DE586D3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640000" y="4926456"/>
            <a:ext cx="324000" cy="324000"/>
          </a:xfrm>
          <a:prstGeom prst="rect">
            <a:avLst/>
          </a:prstGeom>
        </p:spPr>
      </p:pic>
      <p:sp>
        <p:nvSpPr>
          <p:cNvPr id="33" name="Rektangel: øverste hjørner afrundet 32">
            <a:extLst>
              <a:ext uri="{FF2B5EF4-FFF2-40B4-BE49-F238E27FC236}">
                <a16:creationId xmlns:a16="http://schemas.microsoft.com/office/drawing/2014/main" id="{6969B214-16A4-8EC5-3663-BE3DEA44D0D5}"/>
              </a:ext>
            </a:extLst>
          </p:cNvPr>
          <p:cNvSpPr/>
          <p:nvPr/>
        </p:nvSpPr>
        <p:spPr>
          <a:xfrm>
            <a:off x="4822660" y="4932000"/>
            <a:ext cx="4284000" cy="288000"/>
          </a:xfrm>
          <a:prstGeom prst="round2SameRect">
            <a:avLst/>
          </a:prstGeom>
          <a:solidFill>
            <a:srgbClr val="E79385">
              <a:alpha val="40000"/>
            </a:srgb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Hvem kan hjælpe mig?</a:t>
            </a:r>
          </a:p>
        </p:txBody>
      </p:sp>
    </p:spTree>
    <p:extLst>
      <p:ext uri="{BB962C8B-B14F-4D97-AF65-F5344CB8AC3E}">
        <p14:creationId xmlns:p14="http://schemas.microsoft.com/office/powerpoint/2010/main" val="41869290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25F5E8-B0A0-26C7-EEE2-B08864C952E9}"/>
              </a:ext>
            </a:extLst>
          </p:cNvPr>
          <p:cNvSpPr>
            <a:spLocks noGrp="1"/>
          </p:cNvSpPr>
          <p:nvPr>
            <p:ph type="title"/>
          </p:nvPr>
        </p:nvSpPr>
        <p:spPr>
          <a:xfrm rot="16200000">
            <a:off x="-3206165" y="3212999"/>
            <a:ext cx="6858002" cy="432000"/>
          </a:xfrm>
          <a:solidFill>
            <a:srgbClr val="E79385"/>
          </a:solidFill>
        </p:spPr>
        <p:txBody>
          <a:bodyPr>
            <a:noAutofit/>
          </a:bodyPr>
          <a:lstStyle/>
          <a:p>
            <a:r>
              <a:rPr lang="da-DK" sz="2325">
                <a:latin typeface="+mn-lt"/>
              </a:rPr>
              <a:t>Ansættelse på særlige vilkår m.m.</a:t>
            </a:r>
          </a:p>
        </p:txBody>
      </p:sp>
      <p:sp>
        <p:nvSpPr>
          <p:cNvPr id="7" name="Rektangel: øverste hjørner afrundet 6">
            <a:extLst>
              <a:ext uri="{FF2B5EF4-FFF2-40B4-BE49-F238E27FC236}">
                <a16:creationId xmlns:a16="http://schemas.microsoft.com/office/drawing/2014/main" id="{55D254A1-E25F-0D2C-9548-4F2C3F5B4E8E}"/>
              </a:ext>
            </a:extLst>
          </p:cNvPr>
          <p:cNvSpPr/>
          <p:nvPr/>
        </p:nvSpPr>
        <p:spPr>
          <a:xfrm>
            <a:off x="468000" y="5234985"/>
            <a:ext cx="4284000" cy="1584000"/>
          </a:xfrm>
          <a:prstGeom prst="round2SameRect">
            <a:avLst>
              <a:gd name="adj1" fmla="val 0"/>
              <a:gd name="adj2" fmla="val 14399"/>
            </a:avLst>
          </a:prstGeom>
          <a:solidFill>
            <a:schemeClr val="bg1">
              <a:alpha val="40000"/>
            </a:scheme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pPr>
            <a:r>
              <a:rPr lang="da-DK" sz="1100" dirty="0">
                <a:solidFill>
                  <a:prstClr val="black"/>
                </a:solidFill>
                <a:latin typeface="Calibri" panose="020F0502020204030204"/>
                <a:cs typeface="Calibri"/>
              </a:rPr>
              <a:t>Være særlig opmærksom, hvis en person søger med fortin for handicappede.</a:t>
            </a:r>
          </a:p>
        </p:txBody>
      </p:sp>
      <p:sp>
        <p:nvSpPr>
          <p:cNvPr id="14" name="Rektangel: øverste hjørner afrundet 13">
            <a:extLst>
              <a:ext uri="{FF2B5EF4-FFF2-40B4-BE49-F238E27FC236}">
                <a16:creationId xmlns:a16="http://schemas.microsoft.com/office/drawing/2014/main" id="{4949F8EC-4E60-A369-6AAB-4C590B5775EF}"/>
              </a:ext>
            </a:extLst>
          </p:cNvPr>
          <p:cNvSpPr/>
          <p:nvPr/>
        </p:nvSpPr>
        <p:spPr>
          <a:xfrm>
            <a:off x="4822660" y="5220000"/>
            <a:ext cx="4284000" cy="1584000"/>
          </a:xfrm>
          <a:prstGeom prst="round2SameRect">
            <a:avLst>
              <a:gd name="adj1" fmla="val 0"/>
              <a:gd name="adj2" fmla="val 14399"/>
            </a:avLst>
          </a:prstGeom>
          <a:solidFill>
            <a:schemeClr val="bg1">
              <a:alpha val="40000"/>
            </a:scheme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pPr>
            <a:r>
              <a:rPr lang="da-DK" sz="1100" dirty="0">
                <a:solidFill>
                  <a:prstClr val="black"/>
                </a:solidFill>
                <a:latin typeface="Calibri" panose="020F0502020204030204"/>
                <a:cs typeface="Calibri"/>
              </a:rPr>
              <a:t>Tag altid kontakt til HR, hvis du vil ansætte en medarbejder på særlige vilkår eller som har særlige behov.</a:t>
            </a:r>
          </a:p>
          <a:p>
            <a:pPr marL="128582" indent="-128582" defTabSz="685800">
              <a:buFont typeface="Arial" panose="020B0604020202020204" pitchFamily="34" charset="0"/>
              <a:buChar char="•"/>
            </a:pPr>
            <a:endParaRPr lang="da-DK" sz="1100" dirty="0">
              <a:solidFill>
                <a:prstClr val="black"/>
              </a:solidFill>
              <a:latin typeface="Calibri" panose="020F0502020204030204"/>
              <a:cs typeface="Calibri"/>
            </a:endParaRPr>
          </a:p>
        </p:txBody>
      </p:sp>
      <p:sp>
        <p:nvSpPr>
          <p:cNvPr id="10" name="Rektangel: øverste hjørner afrundet 9">
            <a:extLst>
              <a:ext uri="{FF2B5EF4-FFF2-40B4-BE49-F238E27FC236}">
                <a16:creationId xmlns:a16="http://schemas.microsoft.com/office/drawing/2014/main" id="{F4491812-5144-075C-FECC-D07F291A41D1}"/>
              </a:ext>
            </a:extLst>
          </p:cNvPr>
          <p:cNvSpPr/>
          <p:nvPr/>
        </p:nvSpPr>
        <p:spPr>
          <a:xfrm>
            <a:off x="468000" y="1224000"/>
            <a:ext cx="4284000" cy="3600000"/>
          </a:xfrm>
          <a:prstGeom prst="round2SameRect">
            <a:avLst>
              <a:gd name="adj1" fmla="val 0"/>
              <a:gd name="adj2" fmla="val 14399"/>
            </a:avLst>
          </a:prstGeom>
          <a:solidFill>
            <a:schemeClr val="bg1"/>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r>
              <a:rPr lang="da-DK" sz="1100" dirty="0">
                <a:solidFill>
                  <a:prstClr val="black"/>
                </a:solidFill>
                <a:latin typeface="Calibri" panose="020F0502020204030204"/>
                <a:cs typeface="Calibri"/>
              </a:rPr>
              <a:t>Beskæftigelse på særlige vilkår kommer i spil, når der søges muligheder for at bevare eksisterende medarbejdere i beskæftigelse ved forringet arbejdsevne, samt når det forsøges at øge beskæftigelsen for personer, der har vanskeligt ved en tilknytning til arbejdsmarkedet. Ansættelse på særlige vilkår kan være, løntilskudsjob, virksomhedspraktik eller fleksjob. </a:t>
            </a:r>
          </a:p>
          <a:p>
            <a:pPr defTabSz="685800"/>
            <a:r>
              <a:rPr lang="da-DK" sz="1100" dirty="0">
                <a:solidFill>
                  <a:prstClr val="black"/>
                </a:solidFill>
                <a:latin typeface="Calibri" panose="020F0502020204030204"/>
                <a:cs typeface="Calibri"/>
              </a:rPr>
              <a:t>	</a:t>
            </a:r>
          </a:p>
          <a:p>
            <a:pPr defTabSz="685800"/>
            <a:r>
              <a:rPr lang="da-DK" sz="1100" dirty="0">
                <a:solidFill>
                  <a:prstClr val="black"/>
                </a:solidFill>
                <a:latin typeface="Calibri" panose="020F0502020204030204"/>
                <a:cs typeface="Calibri"/>
              </a:rPr>
              <a:t>Der kan være forskellige veje til, at en medarbejder ansættes på særlige vilkår, herunder:		</a:t>
            </a:r>
          </a:p>
          <a:p>
            <a:pPr marL="128582" indent="-128582" defTabSz="685800">
              <a:buFont typeface="Arial" panose="020B0604020202020204" pitchFamily="34" charset="0"/>
              <a:buChar char="•"/>
            </a:pPr>
            <a:r>
              <a:rPr lang="da-DK" sz="1100" dirty="0">
                <a:solidFill>
                  <a:prstClr val="black"/>
                </a:solidFill>
                <a:latin typeface="Calibri" panose="020F0502020204030204"/>
                <a:cs typeface="Calibri"/>
              </a:rPr>
              <a:t>Jobcentret, der retter henvendelse direkte til arbejdspladsen</a:t>
            </a:r>
          </a:p>
          <a:p>
            <a:pPr marL="128582" indent="-128582" defTabSz="685800">
              <a:buFont typeface="Arial" panose="020B0604020202020204" pitchFamily="34" charset="0"/>
              <a:buChar char="•"/>
            </a:pPr>
            <a:r>
              <a:rPr lang="da-DK" sz="1100" dirty="0">
                <a:solidFill>
                  <a:prstClr val="black"/>
                </a:solidFill>
                <a:latin typeface="Calibri" panose="020F0502020204030204"/>
                <a:cs typeface="Calibri"/>
              </a:rPr>
              <a:t>Arbejdspladsen, der selv tager kontakt til jobcentret for at fastholde en ansat</a:t>
            </a:r>
          </a:p>
          <a:p>
            <a:pPr marL="128582" indent="-128582" defTabSz="685800">
              <a:buFont typeface="Arial" panose="020B0604020202020204" pitchFamily="34" charset="0"/>
              <a:buChar char="•"/>
            </a:pPr>
            <a:r>
              <a:rPr lang="da-DK" sz="1100" dirty="0">
                <a:solidFill>
                  <a:prstClr val="black"/>
                </a:solidFill>
                <a:latin typeface="Calibri" panose="020F0502020204030204"/>
                <a:cs typeface="Calibri"/>
              </a:rPr>
              <a:t>Ledige, der selv tager kontakt til en arbejdsplads, jf. vedkommendes fastlagte jobplan</a:t>
            </a:r>
          </a:p>
          <a:p>
            <a:pPr defTabSz="685800"/>
            <a:endParaRPr lang="da-DK" sz="1100" dirty="0">
              <a:solidFill>
                <a:prstClr val="black"/>
              </a:solidFill>
              <a:latin typeface="Calibri" panose="020F0502020204030204"/>
              <a:cs typeface="Calibri"/>
            </a:endParaRPr>
          </a:p>
          <a:p>
            <a:pPr defTabSz="685800"/>
            <a:endParaRPr lang="da-DK" sz="1100" dirty="0">
              <a:solidFill>
                <a:prstClr val="black"/>
              </a:solidFill>
              <a:latin typeface="Calibri" panose="020F0502020204030204"/>
              <a:cs typeface="Calibri"/>
            </a:endParaRPr>
          </a:p>
        </p:txBody>
      </p:sp>
      <p:sp>
        <p:nvSpPr>
          <p:cNvPr id="17" name="Rektangel: øverste hjørner afrundet 16">
            <a:extLst>
              <a:ext uri="{FF2B5EF4-FFF2-40B4-BE49-F238E27FC236}">
                <a16:creationId xmlns:a16="http://schemas.microsoft.com/office/drawing/2014/main" id="{5E6C727D-8CB6-B895-3430-1D59A87DA36E}"/>
              </a:ext>
            </a:extLst>
          </p:cNvPr>
          <p:cNvSpPr/>
          <p:nvPr/>
        </p:nvSpPr>
        <p:spPr>
          <a:xfrm>
            <a:off x="4822660" y="1243417"/>
            <a:ext cx="4284000" cy="3600000"/>
          </a:xfrm>
          <a:prstGeom prst="round2SameRect">
            <a:avLst>
              <a:gd name="adj1" fmla="val 0"/>
              <a:gd name="adj2" fmla="val 14399"/>
            </a:avLst>
          </a:prstGeom>
          <a:solidFill>
            <a:schemeClr val="bg1"/>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r>
              <a:rPr lang="da-DK" sz="1100" dirty="0">
                <a:solidFill>
                  <a:prstClr val="black"/>
                </a:solidFill>
                <a:latin typeface="Calibri" panose="020F0502020204030204"/>
                <a:cs typeface="Calibri"/>
              </a:rPr>
              <a:t>Du skal være opmærksom på, at der oftest vil være udarbejdet retningslinjer i det øverste organ i MED-strukturen. I forhold til dit eget ledelsesområde skal du være opmærksom på, at:</a:t>
            </a:r>
          </a:p>
          <a:p>
            <a:pPr defTabSz="685800"/>
            <a:endParaRPr lang="da-DK" sz="1100" dirty="0">
              <a:solidFill>
                <a:prstClr val="black"/>
              </a:solidFill>
              <a:latin typeface="Calibri" panose="020F0502020204030204"/>
              <a:cs typeface="Calibri"/>
            </a:endParaRPr>
          </a:p>
          <a:p>
            <a:pPr marL="128582" indent="-128582" defTabSz="685800">
              <a:buFont typeface="Arial" panose="020B0604020202020204" pitchFamily="34" charset="0"/>
              <a:buChar char="•"/>
            </a:pPr>
            <a:r>
              <a:rPr lang="da-DK" sz="1100" dirty="0">
                <a:solidFill>
                  <a:prstClr val="black"/>
                </a:solidFill>
                <a:latin typeface="Calibri" panose="020F0502020204030204"/>
                <a:cs typeface="Calibri"/>
              </a:rPr>
              <a:t>Forud for ansættelse i løntilskudsjob skal det have været drøftet mellem arbejdsgiveren og en repræsentant for de ansatte. </a:t>
            </a:r>
          </a:p>
          <a:p>
            <a:pPr marL="128582" indent="-128582" defTabSz="685800">
              <a:buFont typeface="Arial" panose="020B0604020202020204" pitchFamily="34" charset="0"/>
              <a:buChar char="•"/>
            </a:pPr>
            <a:r>
              <a:rPr lang="da-DK" sz="1100" dirty="0">
                <a:solidFill>
                  <a:prstClr val="black"/>
                </a:solidFill>
                <a:latin typeface="Calibri" panose="020F0502020204030204"/>
                <a:cs typeface="Calibri"/>
              </a:rPr>
              <a:t>Inden der etableres virksomhedspraktik i mere end 13 uger, skal den forudgående ansøgning samt etablering af praktikken drøftes mellem arbejdsgiveren og repræsentanter for de ansatte.</a:t>
            </a:r>
          </a:p>
          <a:p>
            <a:pPr marL="128582" indent="-128582" defTabSz="685800">
              <a:buFont typeface="Arial" panose="020B0604020202020204" pitchFamily="34" charset="0"/>
              <a:buChar char="•"/>
            </a:pPr>
            <a:endParaRPr lang="da-DK" sz="11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		</a:t>
            </a:r>
          </a:p>
          <a:p>
            <a:pPr defTabSz="685800"/>
            <a:endParaRPr lang="da-DK" sz="1100" dirty="0">
              <a:solidFill>
                <a:prstClr val="black"/>
              </a:solidFill>
              <a:latin typeface="Calibri" panose="020F0502020204030204"/>
              <a:cs typeface="Calibri"/>
            </a:endParaRPr>
          </a:p>
        </p:txBody>
      </p:sp>
      <p:pic>
        <p:nvPicPr>
          <p:cNvPr id="3" name="Grafik 2">
            <a:hlinkClick r:id="rId3" action="ppaction://hlinksldjump"/>
            <a:extLst>
              <a:ext uri="{FF2B5EF4-FFF2-40B4-BE49-F238E27FC236}">
                <a16:creationId xmlns:a16="http://schemas.microsoft.com/office/drawing/2014/main" id="{49EDE5B6-4C8D-AA13-6375-22EDDA74D52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9172" y="6540272"/>
            <a:ext cx="198663" cy="198663"/>
          </a:xfrm>
          <a:prstGeom prst="rect">
            <a:avLst/>
          </a:prstGeom>
        </p:spPr>
      </p:pic>
      <p:sp>
        <p:nvSpPr>
          <p:cNvPr id="12" name="Rektangel: afrundede hjørner 11">
            <a:extLst>
              <a:ext uri="{FF2B5EF4-FFF2-40B4-BE49-F238E27FC236}">
                <a16:creationId xmlns:a16="http://schemas.microsoft.com/office/drawing/2014/main" id="{C0103CEC-FD17-1A8A-FFAF-9176DCA311D2}"/>
              </a:ext>
            </a:extLst>
          </p:cNvPr>
          <p:cNvSpPr/>
          <p:nvPr/>
        </p:nvSpPr>
        <p:spPr>
          <a:xfrm>
            <a:off x="326885" y="63541"/>
            <a:ext cx="8784000" cy="792000"/>
          </a:xfrm>
          <a:prstGeom prst="roundRect">
            <a:avLst/>
          </a:prstGeom>
          <a:solidFill>
            <a:srgbClr val="E79385">
              <a:alpha val="7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defTabSz="685800"/>
            <a:endParaRPr lang="da-DK" sz="1350" dirty="0">
              <a:solidFill>
                <a:prstClr val="black"/>
              </a:solidFill>
              <a:latin typeface="Calibri" panose="020F0502020204030204"/>
            </a:endParaRPr>
          </a:p>
        </p:txBody>
      </p:sp>
      <p:sp>
        <p:nvSpPr>
          <p:cNvPr id="18" name="Tekstfelt 17">
            <a:extLst>
              <a:ext uri="{FF2B5EF4-FFF2-40B4-BE49-F238E27FC236}">
                <a16:creationId xmlns:a16="http://schemas.microsoft.com/office/drawing/2014/main" id="{2796BF71-EDC2-166F-44F1-502BA062BFB0}"/>
              </a:ext>
            </a:extLst>
          </p:cNvPr>
          <p:cNvSpPr txBox="1"/>
          <p:nvPr/>
        </p:nvSpPr>
        <p:spPr>
          <a:xfrm>
            <a:off x="679727" y="311800"/>
            <a:ext cx="987148" cy="276999"/>
          </a:xfrm>
          <a:prstGeom prst="rect">
            <a:avLst/>
          </a:prstGeom>
          <a:noFill/>
        </p:spPr>
        <p:txBody>
          <a:bodyPr wrap="square" lIns="68580" tIns="34290" rIns="68580" bIns="34290" rtlCol="0" anchor="t">
            <a:spAutoFit/>
          </a:bodyPr>
          <a:lstStyle/>
          <a:p>
            <a:pPr defTabSz="685800"/>
            <a:r>
              <a:rPr lang="da-DK" sz="1350" dirty="0">
                <a:solidFill>
                  <a:prstClr val="black"/>
                </a:solidFill>
                <a:latin typeface="Calibri" panose="020F0502020204030204"/>
                <a:ea typeface="Yu Gothic Light"/>
              </a:rPr>
              <a:t>Situationer:</a:t>
            </a:r>
            <a:r>
              <a:rPr lang="da-DK" sz="1350" b="1" dirty="0">
                <a:solidFill>
                  <a:prstClr val="black"/>
                </a:solidFill>
                <a:latin typeface="Calibri" panose="020F0502020204030204"/>
                <a:ea typeface="Yu Gothic Light"/>
              </a:rPr>
              <a:t> </a:t>
            </a:r>
            <a:endParaRPr lang="da-DK" sz="1350" b="1" dirty="0">
              <a:solidFill>
                <a:prstClr val="black"/>
              </a:solidFill>
              <a:latin typeface="Calibri" panose="020F0502020204030204"/>
              <a:ea typeface="Yu Gothic Light" panose="020B0300000000000000" pitchFamily="34" charset="-128"/>
            </a:endParaRPr>
          </a:p>
        </p:txBody>
      </p:sp>
      <p:sp>
        <p:nvSpPr>
          <p:cNvPr id="16" name="Tekstfelt 15">
            <a:extLst>
              <a:ext uri="{FF2B5EF4-FFF2-40B4-BE49-F238E27FC236}">
                <a16:creationId xmlns:a16="http://schemas.microsoft.com/office/drawing/2014/main" id="{4F7C7064-B14D-E851-406F-2F58354CB276}"/>
              </a:ext>
            </a:extLst>
          </p:cNvPr>
          <p:cNvSpPr txBox="1"/>
          <p:nvPr/>
        </p:nvSpPr>
        <p:spPr>
          <a:xfrm>
            <a:off x="1800000" y="152213"/>
            <a:ext cx="6659023" cy="600164"/>
          </a:xfrm>
          <a:prstGeom prst="rect">
            <a:avLst/>
          </a:prstGeom>
          <a:noFill/>
        </p:spPr>
        <p:txBody>
          <a:bodyPr wrap="square" rtlCol="0">
            <a:spAutoFit/>
          </a:bodyPr>
          <a:lstStyle/>
          <a:p>
            <a:pPr defTabSz="685800"/>
            <a:r>
              <a:rPr lang="da-DK" sz="1100" dirty="0">
                <a:solidFill>
                  <a:prstClr val="black"/>
                </a:solidFill>
                <a:latin typeface="Calibri" panose="020F0502020204030204"/>
              </a:rPr>
              <a:t>Jobcentret kontakter dig for at høre, om du vil indgå en aftale om et løntilskudsjob</a:t>
            </a:r>
          </a:p>
          <a:p>
            <a:pPr defTabSz="685800"/>
            <a:r>
              <a:rPr lang="da-DK" sz="1100" dirty="0">
                <a:solidFill>
                  <a:prstClr val="black"/>
                </a:solidFill>
                <a:latin typeface="Calibri" panose="020F0502020204030204"/>
              </a:rPr>
              <a:t>Du bliver kontaktet af en person, som vil høre, om du vil have vedkommende i virksomhedspraktik</a:t>
            </a:r>
          </a:p>
          <a:p>
            <a:pPr defTabSz="685800"/>
            <a:r>
              <a:rPr lang="da-DK" sz="1100" dirty="0">
                <a:solidFill>
                  <a:prstClr val="black"/>
                </a:solidFill>
                <a:latin typeface="Calibri" panose="020F0502020204030204"/>
              </a:rPr>
              <a:t>En medarbejder ønsker at komme i fleksjob på sin nuværende arbejdsplads</a:t>
            </a:r>
          </a:p>
        </p:txBody>
      </p:sp>
      <p:sp>
        <p:nvSpPr>
          <p:cNvPr id="28" name="Rektangel: øverste hjørner afrundet 27">
            <a:extLst>
              <a:ext uri="{FF2B5EF4-FFF2-40B4-BE49-F238E27FC236}">
                <a16:creationId xmlns:a16="http://schemas.microsoft.com/office/drawing/2014/main" id="{838CEB1D-EB2D-7125-04E0-FF228A2C8C1B}"/>
              </a:ext>
            </a:extLst>
          </p:cNvPr>
          <p:cNvSpPr/>
          <p:nvPr/>
        </p:nvSpPr>
        <p:spPr>
          <a:xfrm>
            <a:off x="468000" y="936000"/>
            <a:ext cx="4284000" cy="288000"/>
          </a:xfrm>
          <a:prstGeom prst="round2SameRect">
            <a:avLst/>
          </a:prstGeom>
          <a:solidFill>
            <a:srgbClr val="E79385">
              <a:alpha val="40000"/>
            </a:srgb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Fakta </a:t>
            </a:r>
          </a:p>
        </p:txBody>
      </p:sp>
      <p:sp>
        <p:nvSpPr>
          <p:cNvPr id="29" name="Rektangel: øverste hjørner afrundet 28">
            <a:extLst>
              <a:ext uri="{FF2B5EF4-FFF2-40B4-BE49-F238E27FC236}">
                <a16:creationId xmlns:a16="http://schemas.microsoft.com/office/drawing/2014/main" id="{8BBDDE0A-66AD-F9B9-9368-DF2930C81C43}"/>
              </a:ext>
            </a:extLst>
          </p:cNvPr>
          <p:cNvSpPr/>
          <p:nvPr/>
        </p:nvSpPr>
        <p:spPr>
          <a:xfrm>
            <a:off x="4824000" y="936000"/>
            <a:ext cx="4284000" cy="288000"/>
          </a:xfrm>
          <a:prstGeom prst="round2SameRect">
            <a:avLst/>
          </a:prstGeom>
          <a:solidFill>
            <a:srgbClr val="E79385">
              <a:alpha val="40000"/>
            </a:srgb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Særlige forhold</a:t>
            </a:r>
          </a:p>
        </p:txBody>
      </p:sp>
      <p:sp>
        <p:nvSpPr>
          <p:cNvPr id="30" name="Rektangel: øverste hjørner afrundet 29">
            <a:extLst>
              <a:ext uri="{FF2B5EF4-FFF2-40B4-BE49-F238E27FC236}">
                <a16:creationId xmlns:a16="http://schemas.microsoft.com/office/drawing/2014/main" id="{CB0B35E1-93A9-DBCB-477B-3D3F4D92B0B9}"/>
              </a:ext>
            </a:extLst>
          </p:cNvPr>
          <p:cNvSpPr/>
          <p:nvPr/>
        </p:nvSpPr>
        <p:spPr>
          <a:xfrm>
            <a:off x="468000" y="4932000"/>
            <a:ext cx="4284000" cy="288000"/>
          </a:xfrm>
          <a:prstGeom prst="round2SameRect">
            <a:avLst/>
          </a:prstGeom>
          <a:solidFill>
            <a:srgbClr val="E79385">
              <a:alpha val="40000"/>
            </a:srgb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Husk, at du skal...</a:t>
            </a:r>
          </a:p>
        </p:txBody>
      </p:sp>
      <p:pic>
        <p:nvPicPr>
          <p:cNvPr id="31" name="Grafik 30" descr="Postit-noter kontur">
            <a:extLst>
              <a:ext uri="{FF2B5EF4-FFF2-40B4-BE49-F238E27FC236}">
                <a16:creationId xmlns:a16="http://schemas.microsoft.com/office/drawing/2014/main" id="{1020B57A-2C2E-DC2B-DA74-FE4A09D28FF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44680" y="4917015"/>
            <a:ext cx="338241" cy="324000"/>
          </a:xfrm>
          <a:prstGeom prst="rect">
            <a:avLst/>
          </a:prstGeom>
        </p:spPr>
      </p:pic>
      <p:pic>
        <p:nvPicPr>
          <p:cNvPr id="32" name="Grafik 31" descr="Spørgsmål kontur">
            <a:extLst>
              <a:ext uri="{FF2B5EF4-FFF2-40B4-BE49-F238E27FC236}">
                <a16:creationId xmlns:a16="http://schemas.microsoft.com/office/drawing/2014/main" id="{31ACB6CE-BB58-0866-1E47-18664BA521D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640000" y="4926456"/>
            <a:ext cx="324000" cy="324000"/>
          </a:xfrm>
          <a:prstGeom prst="rect">
            <a:avLst/>
          </a:prstGeom>
        </p:spPr>
      </p:pic>
      <p:sp>
        <p:nvSpPr>
          <p:cNvPr id="33" name="Rektangel: øverste hjørner afrundet 32">
            <a:extLst>
              <a:ext uri="{FF2B5EF4-FFF2-40B4-BE49-F238E27FC236}">
                <a16:creationId xmlns:a16="http://schemas.microsoft.com/office/drawing/2014/main" id="{2A0E6075-9AF4-7CD8-DB30-5599C3F688BA}"/>
              </a:ext>
            </a:extLst>
          </p:cNvPr>
          <p:cNvSpPr/>
          <p:nvPr/>
        </p:nvSpPr>
        <p:spPr>
          <a:xfrm>
            <a:off x="4822660" y="4932000"/>
            <a:ext cx="4284000" cy="288000"/>
          </a:xfrm>
          <a:prstGeom prst="round2SameRect">
            <a:avLst/>
          </a:prstGeom>
          <a:solidFill>
            <a:srgbClr val="E79385">
              <a:alpha val="40000"/>
            </a:srgb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Hvem kan hjælpe mig?</a:t>
            </a:r>
          </a:p>
        </p:txBody>
      </p:sp>
    </p:spTree>
    <p:extLst>
      <p:ext uri="{BB962C8B-B14F-4D97-AF65-F5344CB8AC3E}">
        <p14:creationId xmlns:p14="http://schemas.microsoft.com/office/powerpoint/2010/main" val="3605108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25F5E8-B0A0-26C7-EEE2-B08864C952E9}"/>
              </a:ext>
            </a:extLst>
          </p:cNvPr>
          <p:cNvSpPr>
            <a:spLocks noGrp="1"/>
          </p:cNvSpPr>
          <p:nvPr>
            <p:ph type="title"/>
          </p:nvPr>
        </p:nvSpPr>
        <p:spPr>
          <a:xfrm rot="16200000">
            <a:off x="-3215986" y="3215985"/>
            <a:ext cx="6863975" cy="432000"/>
          </a:xfrm>
          <a:solidFill>
            <a:srgbClr val="E79385"/>
          </a:solidFill>
        </p:spPr>
        <p:txBody>
          <a:bodyPr>
            <a:normAutofit fontScale="90000"/>
          </a:bodyPr>
          <a:lstStyle/>
          <a:p>
            <a:r>
              <a:rPr lang="da-DK" sz="2700">
                <a:latin typeface="+mn-lt"/>
              </a:rPr>
              <a:t>Barsel </a:t>
            </a:r>
          </a:p>
        </p:txBody>
      </p:sp>
      <p:sp>
        <p:nvSpPr>
          <p:cNvPr id="7" name="Rektangel: øverste hjørner afrundet 6">
            <a:extLst>
              <a:ext uri="{FF2B5EF4-FFF2-40B4-BE49-F238E27FC236}">
                <a16:creationId xmlns:a16="http://schemas.microsoft.com/office/drawing/2014/main" id="{55D254A1-E25F-0D2C-9548-4F2C3F5B4E8E}"/>
              </a:ext>
            </a:extLst>
          </p:cNvPr>
          <p:cNvSpPr/>
          <p:nvPr/>
        </p:nvSpPr>
        <p:spPr>
          <a:xfrm>
            <a:off x="468000" y="5220000"/>
            <a:ext cx="4284000" cy="1584000"/>
          </a:xfrm>
          <a:prstGeom prst="round2SameRect">
            <a:avLst>
              <a:gd name="adj1" fmla="val 0"/>
              <a:gd name="adj2" fmla="val 14399"/>
            </a:avLst>
          </a:prstGeom>
          <a:solidFill>
            <a:schemeClr val="bg1">
              <a:alpha val="40000"/>
            </a:scheme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Registrere barsler i lønsystemet.</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Være opmærksom på de særlige forhold for personer på barsel.</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Aftale med medarbejderen, hvordan og hvornår udmelding om graviditet sker til det øvrige personale.</a:t>
            </a:r>
          </a:p>
          <a:p>
            <a:pPr marL="128582" indent="-128582" defTabSz="685800">
              <a:buFont typeface="Arial" panose="020B0604020202020204" pitchFamily="34" charset="0"/>
              <a:buChar char="•"/>
              <a:defRPr/>
            </a:pPr>
            <a:endParaRPr lang="da-DK" sz="1100" dirty="0">
              <a:solidFill>
                <a:prstClr val="black"/>
              </a:solidFill>
              <a:latin typeface="Calibri" panose="020F0502020204030204"/>
              <a:cs typeface="Calibri"/>
            </a:endParaRPr>
          </a:p>
          <a:p>
            <a:pPr marL="128582" indent="-128582" defTabSz="685800">
              <a:buFont typeface="Arial" panose="020B0604020202020204" pitchFamily="34" charset="0"/>
              <a:buChar char="•"/>
              <a:defRPr/>
            </a:pPr>
            <a:endParaRPr lang="da-DK" sz="1100" dirty="0">
              <a:solidFill>
                <a:prstClr val="black"/>
              </a:solidFill>
              <a:latin typeface="Calibri" panose="020F0502020204030204"/>
              <a:cs typeface="Calibri"/>
            </a:endParaRPr>
          </a:p>
        </p:txBody>
      </p:sp>
      <p:sp>
        <p:nvSpPr>
          <p:cNvPr id="14" name="Rektangel: øverste hjørner afrundet 13">
            <a:extLst>
              <a:ext uri="{FF2B5EF4-FFF2-40B4-BE49-F238E27FC236}">
                <a16:creationId xmlns:a16="http://schemas.microsoft.com/office/drawing/2014/main" id="{4949F8EC-4E60-A369-6AAB-4C590B5775EF}"/>
              </a:ext>
            </a:extLst>
          </p:cNvPr>
          <p:cNvSpPr/>
          <p:nvPr/>
        </p:nvSpPr>
        <p:spPr>
          <a:xfrm>
            <a:off x="4822660" y="5220000"/>
            <a:ext cx="4284000" cy="1584000"/>
          </a:xfrm>
          <a:prstGeom prst="round2SameRect">
            <a:avLst>
              <a:gd name="adj1" fmla="val 0"/>
              <a:gd name="adj2" fmla="val 14399"/>
            </a:avLst>
          </a:prstGeom>
          <a:solidFill>
            <a:schemeClr val="bg1">
              <a:alpha val="40000"/>
            </a:scheme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Det er forholdsvis sjældent, at ledere arbejder med barsel. Derfor er det altid en god idé at kontakte HR og Lønningskontoret for at få hjælp.</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Få mere viden i HR, om særlige lokale forhold.</a:t>
            </a:r>
            <a:r>
              <a:rPr lang="da-DK" sz="1100" dirty="0">
                <a:solidFill>
                  <a:srgbClr val="000000"/>
                </a:solidFill>
                <a:latin typeface="Calibri" panose="020F0502020204030204"/>
              </a:rPr>
              <a:t> ​</a:t>
            </a:r>
            <a:endParaRPr lang="da-DK" sz="1100" dirty="0">
              <a:solidFill>
                <a:prstClr val="black"/>
              </a:solidFill>
              <a:latin typeface="Calibri" panose="020F0502020204030204"/>
              <a:cs typeface="Calibri"/>
            </a:endParaRPr>
          </a:p>
          <a:p>
            <a:pPr marL="128582" indent="-128582" defTabSz="685800">
              <a:buFont typeface="Arial,Sans-Serif" panose="020B0604020202020204" pitchFamily="34" charset="0"/>
              <a:buChar char="•"/>
              <a:defRPr/>
            </a:pPr>
            <a:r>
              <a:rPr lang="da-DK" sz="1100" dirty="0">
                <a:solidFill>
                  <a:prstClr val="black"/>
                </a:solidFill>
                <a:latin typeface="Calibri" panose="020F0502020204030204"/>
                <a:cs typeface="Calibri"/>
              </a:rPr>
              <a:t>Du kan spørge en lederkollega eller din nærmeste leder. </a:t>
            </a:r>
            <a:endParaRPr lang="en-US" sz="11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 </a:t>
            </a:r>
          </a:p>
          <a:p>
            <a:pPr marL="342900" lvl="1" defTabSz="685800">
              <a:defRPr/>
            </a:pPr>
            <a:endParaRPr lang="da-DK" sz="1100" dirty="0">
              <a:solidFill>
                <a:prstClr val="white"/>
              </a:solidFill>
              <a:latin typeface="Calibri" panose="020F0502020204030204"/>
            </a:endParaRPr>
          </a:p>
          <a:p>
            <a:pPr marL="128582" indent="-128582" defTabSz="685800">
              <a:buFont typeface="Arial" panose="020B0604020202020204" pitchFamily="34" charset="0"/>
              <a:buChar char="•"/>
              <a:defRPr/>
            </a:pPr>
            <a:endParaRPr lang="da-DK" sz="1100" dirty="0">
              <a:solidFill>
                <a:prstClr val="black"/>
              </a:solidFill>
              <a:latin typeface="Calibri" panose="020F0502020204030204"/>
              <a:cs typeface="Calibri"/>
            </a:endParaRPr>
          </a:p>
          <a:p>
            <a:pPr marL="128582" indent="-128582" defTabSz="685800">
              <a:buFont typeface="Arial" panose="020B0604020202020204" pitchFamily="34" charset="0"/>
              <a:buChar char="•"/>
              <a:defRPr/>
            </a:pPr>
            <a:endParaRPr lang="da-DK" sz="1100" dirty="0">
              <a:solidFill>
                <a:prstClr val="black"/>
              </a:solidFill>
              <a:latin typeface="Calibri" panose="020F0502020204030204"/>
              <a:cs typeface="Calibri"/>
            </a:endParaRPr>
          </a:p>
        </p:txBody>
      </p:sp>
      <p:sp>
        <p:nvSpPr>
          <p:cNvPr id="10" name="Rektangel: øverste hjørner afrundet 9">
            <a:extLst>
              <a:ext uri="{FF2B5EF4-FFF2-40B4-BE49-F238E27FC236}">
                <a16:creationId xmlns:a16="http://schemas.microsoft.com/office/drawing/2014/main" id="{F4491812-5144-075C-FECC-D07F291A41D1}"/>
              </a:ext>
            </a:extLst>
          </p:cNvPr>
          <p:cNvSpPr/>
          <p:nvPr/>
        </p:nvSpPr>
        <p:spPr>
          <a:xfrm>
            <a:off x="468000" y="1221302"/>
            <a:ext cx="4284000" cy="3600000"/>
          </a:xfrm>
          <a:prstGeom prst="round2SameRect">
            <a:avLst>
              <a:gd name="adj1" fmla="val 0"/>
              <a:gd name="adj2" fmla="val 14399"/>
            </a:avLst>
          </a:prstGeom>
          <a:solidFill>
            <a:schemeClr val="bg1"/>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defRPr/>
            </a:pPr>
            <a:r>
              <a:rPr lang="da-DK" sz="1100" dirty="0">
                <a:solidFill>
                  <a:prstClr val="black"/>
                </a:solidFill>
                <a:latin typeface="Calibri" panose="020F0502020204030204"/>
                <a:cs typeface="Calibri"/>
              </a:rPr>
              <a:t>Der er i overenskomsterne aftalt de nærmere vilkår for barsel og du bør orientere dig om hvilke forhold der gælder for de enkelte medarbejdergrupper, som er ansat i dit ledelsesområde. </a:t>
            </a:r>
          </a:p>
          <a:p>
            <a:pPr defTabSz="685800">
              <a:defRPr/>
            </a:pPr>
            <a:endParaRPr lang="da-DK" sz="11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Der er aftalt en række tidsfrister for varsling af barselsorlov mv. og du kan med fordel søge vejledning i HR afdelingen, så du ikke begår fejl og kan vejlede dine medarbejdere om de gældende regler.</a:t>
            </a:r>
            <a:r>
              <a:rPr lang="da-DK" sz="1100" i="1" dirty="0">
                <a:solidFill>
                  <a:prstClr val="black"/>
                </a:solidFill>
                <a:latin typeface="Calibri" panose="020F0502020204030204"/>
                <a:cs typeface="Calibri"/>
              </a:rPr>
              <a:t> </a:t>
            </a:r>
            <a:r>
              <a:rPr lang="da-DK" sz="1100" dirty="0">
                <a:solidFill>
                  <a:prstClr val="black"/>
                </a:solidFill>
                <a:latin typeface="Calibri" panose="020F0502020204030204"/>
                <a:cs typeface="Calibri"/>
              </a:rPr>
              <a:t>Senest 3 måneder før forventet fødsel, skal du have besked om, at medarbejderen er gravid og ønsker barselsorlov før fødslen. </a:t>
            </a:r>
          </a:p>
          <a:p>
            <a:pPr defTabSz="685800">
              <a:defRPr/>
            </a:pPr>
            <a:endParaRPr lang="da-DK" sz="11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Barselsperiode:</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Et antal uger før termin (4 - 8 uger til moren afhængigt af overenskomst)</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Et antal uger til øremærket barsel hver forældre</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Barsel, som kan overdrages til den anden forælder</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Øremærket barsel til begge forældre, som skal afholdes, inden barnet fylder 1 år.</a:t>
            </a:r>
          </a:p>
          <a:p>
            <a:pPr defTabSz="685800">
              <a:defRPr/>
            </a:pPr>
            <a:endParaRPr lang="da-DK" sz="11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Der gælder særlige regler for flerbørnsforældre, LGBT+ familier, soloforældre samt adoptanter. </a:t>
            </a:r>
          </a:p>
        </p:txBody>
      </p:sp>
      <p:sp>
        <p:nvSpPr>
          <p:cNvPr id="17" name="Rektangel: øverste hjørner afrundet 16">
            <a:extLst>
              <a:ext uri="{FF2B5EF4-FFF2-40B4-BE49-F238E27FC236}">
                <a16:creationId xmlns:a16="http://schemas.microsoft.com/office/drawing/2014/main" id="{5E6C727D-8CB6-B895-3430-1D59A87DA36E}"/>
              </a:ext>
            </a:extLst>
          </p:cNvPr>
          <p:cNvSpPr/>
          <p:nvPr/>
        </p:nvSpPr>
        <p:spPr>
          <a:xfrm>
            <a:off x="4822660" y="1224000"/>
            <a:ext cx="4284000" cy="3600000"/>
          </a:xfrm>
          <a:prstGeom prst="round2SameRect">
            <a:avLst>
              <a:gd name="adj1" fmla="val 0"/>
              <a:gd name="adj2" fmla="val 14399"/>
            </a:avLst>
          </a:prstGeom>
          <a:solidFill>
            <a:schemeClr val="bg1"/>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defRPr/>
            </a:pPr>
            <a:r>
              <a:rPr lang="da-DK" sz="1100" dirty="0">
                <a:solidFill>
                  <a:prstClr val="black"/>
                </a:solidFill>
                <a:latin typeface="Calibri" panose="020F0502020204030204"/>
                <a:cs typeface="Calibri"/>
              </a:rPr>
              <a:t>Du skal være opmærksom på, at der er nogle særlige forhold, som gælder for personer, der er på barsels-, fædre- eller forældreorlov. De har:</a:t>
            </a:r>
          </a:p>
          <a:p>
            <a:pPr defTabSz="685800">
              <a:defRPr/>
            </a:pPr>
            <a:endParaRPr lang="da-DK" sz="1100" dirty="0">
              <a:solidFill>
                <a:prstClr val="black"/>
              </a:solidFill>
              <a:latin typeface="Calibri" panose="020F0502020204030204"/>
              <a:cs typeface="Calibri"/>
            </a:endParaRP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Ret til at vende tilbage til samme arbejde og arbejdsvilkår </a:t>
            </a:r>
          </a:p>
          <a:p>
            <a:pPr marL="128582" indent="-128582" defTabSz="685800">
              <a:buFont typeface="Arial"/>
              <a:buChar char="•"/>
              <a:defRPr/>
            </a:pPr>
            <a:r>
              <a:rPr lang="da-DK" sz="1100" dirty="0">
                <a:solidFill>
                  <a:prstClr val="black"/>
                </a:solidFill>
                <a:latin typeface="Calibri" panose="020F0502020204030204"/>
                <a:cs typeface="Calibri"/>
              </a:rPr>
              <a:t>Ret til at anmode om ændrede arbejdsvilkår </a:t>
            </a:r>
          </a:p>
          <a:p>
            <a:pPr marL="128582" indent="-128582" defTabSz="685800">
              <a:buFont typeface="Arial"/>
              <a:buChar char="•"/>
              <a:defRPr/>
            </a:pPr>
            <a:r>
              <a:rPr lang="da-DK" sz="1100" dirty="0">
                <a:solidFill>
                  <a:prstClr val="black"/>
                </a:solidFill>
                <a:latin typeface="Calibri" panose="020F0502020204030204"/>
                <a:cs typeface="Calibri"/>
              </a:rPr>
              <a:t>Beskyttelse mod afskedigelse på grund af graviditet og barsel, med skærpede bevisbyrderegler for arbejdsgivere</a:t>
            </a:r>
          </a:p>
          <a:p>
            <a:pPr defTabSz="685800">
              <a:defRPr/>
            </a:pPr>
            <a:r>
              <a:rPr lang="da-DK" sz="1100" dirty="0">
                <a:solidFill>
                  <a:prstClr val="black"/>
                </a:solidFill>
                <a:latin typeface="Calibri" panose="020F0502020204030204"/>
                <a:cs typeface="Calibri"/>
              </a:rPr>
              <a:t>	</a:t>
            </a:r>
          </a:p>
          <a:p>
            <a:pPr defTabSz="685800">
              <a:defRPr/>
            </a:pPr>
            <a:r>
              <a:rPr lang="da-DK" sz="1100" dirty="0">
                <a:solidFill>
                  <a:prstClr val="black"/>
                </a:solidFill>
                <a:latin typeface="Calibri" panose="020F0502020204030204"/>
                <a:cs typeface="Calibri"/>
              </a:rPr>
              <a:t>Barsler har betydning for dit budget.</a:t>
            </a:r>
          </a:p>
          <a:p>
            <a:pPr defTabSz="685800">
              <a:defRPr/>
            </a:pPr>
            <a:endParaRPr lang="da-DK" sz="11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Du skal kontakte HR og økonomiafdelingen og afklare hvordan du kompenseres når medarbejdere er på barsel, da der kan være vidt forskellige lokale aftaler for kompensering og eventuelle dækning for dele af udgifterne. </a:t>
            </a:r>
            <a:endParaRPr lang="da-DK" sz="1100" dirty="0">
              <a:solidFill>
                <a:prstClr val="white"/>
              </a:solidFill>
              <a:latin typeface="Calibri" panose="020F0502020204030204"/>
            </a:endParaRPr>
          </a:p>
          <a:p>
            <a:pPr defTabSz="685800">
              <a:defRPr/>
            </a:pPr>
            <a:endParaRPr lang="da-DK" sz="1100" dirty="0">
              <a:solidFill>
                <a:prstClr val="black"/>
              </a:solidFill>
              <a:latin typeface="Calibri" panose="020F0502020204030204"/>
              <a:cs typeface="Calibri"/>
            </a:endParaRPr>
          </a:p>
          <a:p>
            <a:pPr defTabSz="685800">
              <a:defRPr/>
            </a:pPr>
            <a:endParaRPr lang="da-DK" sz="1100" dirty="0">
              <a:solidFill>
                <a:prstClr val="black"/>
              </a:solidFill>
              <a:latin typeface="Calibri" panose="020F0502020204030204"/>
              <a:cs typeface="Calibri"/>
            </a:endParaRPr>
          </a:p>
        </p:txBody>
      </p:sp>
      <p:pic>
        <p:nvPicPr>
          <p:cNvPr id="3" name="Grafik 2">
            <a:hlinkClick r:id="rId3" action="ppaction://hlinksldjump"/>
            <a:extLst>
              <a:ext uri="{FF2B5EF4-FFF2-40B4-BE49-F238E27FC236}">
                <a16:creationId xmlns:a16="http://schemas.microsoft.com/office/drawing/2014/main" id="{36A9B5F4-8137-B3F1-951E-30F43F2D3D9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9172" y="6540272"/>
            <a:ext cx="198663" cy="198663"/>
          </a:xfrm>
          <a:prstGeom prst="rect">
            <a:avLst/>
          </a:prstGeom>
        </p:spPr>
      </p:pic>
      <p:sp>
        <p:nvSpPr>
          <p:cNvPr id="18" name="Rektangel: afrundede hjørner 17">
            <a:extLst>
              <a:ext uri="{FF2B5EF4-FFF2-40B4-BE49-F238E27FC236}">
                <a16:creationId xmlns:a16="http://schemas.microsoft.com/office/drawing/2014/main" id="{4EA7040C-F588-4FAB-8024-529E31642A31}"/>
              </a:ext>
            </a:extLst>
          </p:cNvPr>
          <p:cNvSpPr/>
          <p:nvPr/>
        </p:nvSpPr>
        <p:spPr>
          <a:xfrm>
            <a:off x="326885" y="63541"/>
            <a:ext cx="8784000" cy="792000"/>
          </a:xfrm>
          <a:prstGeom prst="roundRect">
            <a:avLst/>
          </a:prstGeom>
          <a:solidFill>
            <a:srgbClr val="E79385">
              <a:alpha val="7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defTabSz="685800"/>
            <a:endParaRPr lang="da-DK" sz="1350" dirty="0">
              <a:solidFill>
                <a:prstClr val="black"/>
              </a:solidFill>
              <a:latin typeface="Calibri" panose="020F0502020204030204"/>
            </a:endParaRPr>
          </a:p>
        </p:txBody>
      </p:sp>
      <p:sp>
        <p:nvSpPr>
          <p:cNvPr id="19" name="Tekstfelt 18">
            <a:extLst>
              <a:ext uri="{FF2B5EF4-FFF2-40B4-BE49-F238E27FC236}">
                <a16:creationId xmlns:a16="http://schemas.microsoft.com/office/drawing/2014/main" id="{7E7A4F6B-6221-5115-E81B-C2006317F3B1}"/>
              </a:ext>
            </a:extLst>
          </p:cNvPr>
          <p:cNvSpPr txBox="1"/>
          <p:nvPr/>
        </p:nvSpPr>
        <p:spPr>
          <a:xfrm>
            <a:off x="679727" y="311800"/>
            <a:ext cx="987148" cy="276999"/>
          </a:xfrm>
          <a:prstGeom prst="rect">
            <a:avLst/>
          </a:prstGeom>
          <a:noFill/>
        </p:spPr>
        <p:txBody>
          <a:bodyPr wrap="square" lIns="68580" tIns="34290" rIns="68580" bIns="34290" rtlCol="0" anchor="t">
            <a:spAutoFit/>
          </a:bodyPr>
          <a:lstStyle/>
          <a:p>
            <a:pPr defTabSz="685800"/>
            <a:r>
              <a:rPr lang="da-DK" sz="1350" dirty="0">
                <a:solidFill>
                  <a:prstClr val="black"/>
                </a:solidFill>
                <a:latin typeface="Calibri" panose="020F0502020204030204"/>
                <a:ea typeface="Yu Gothic Light"/>
              </a:rPr>
              <a:t>Situationer:</a:t>
            </a:r>
            <a:r>
              <a:rPr lang="da-DK" sz="1350" b="1" dirty="0">
                <a:solidFill>
                  <a:prstClr val="black"/>
                </a:solidFill>
                <a:latin typeface="Calibri" panose="020F0502020204030204"/>
                <a:ea typeface="Yu Gothic Light"/>
              </a:rPr>
              <a:t> </a:t>
            </a:r>
            <a:endParaRPr lang="da-DK" sz="1350" b="1" dirty="0">
              <a:solidFill>
                <a:prstClr val="black"/>
              </a:solidFill>
              <a:latin typeface="Calibri" panose="020F0502020204030204"/>
              <a:ea typeface="Yu Gothic Light" panose="020B0300000000000000" pitchFamily="34" charset="-128"/>
            </a:endParaRPr>
          </a:p>
        </p:txBody>
      </p:sp>
      <p:sp>
        <p:nvSpPr>
          <p:cNvPr id="16" name="Tekstfelt 15">
            <a:extLst>
              <a:ext uri="{FF2B5EF4-FFF2-40B4-BE49-F238E27FC236}">
                <a16:creationId xmlns:a16="http://schemas.microsoft.com/office/drawing/2014/main" id="{14302E30-A571-B8E9-6CE1-C8D583A4ED54}"/>
              </a:ext>
            </a:extLst>
          </p:cNvPr>
          <p:cNvSpPr txBox="1"/>
          <p:nvPr/>
        </p:nvSpPr>
        <p:spPr>
          <a:xfrm>
            <a:off x="1800000" y="174310"/>
            <a:ext cx="5244319" cy="577081"/>
          </a:xfrm>
          <a:prstGeom prst="rect">
            <a:avLst/>
          </a:prstGeom>
          <a:noFill/>
        </p:spPr>
        <p:txBody>
          <a:bodyPr wrap="square" lIns="67500" tIns="34290" rIns="68580" bIns="34290" rtlCol="0" anchor="t">
            <a:spAutoFit/>
          </a:bodyPr>
          <a:lstStyle/>
          <a:p>
            <a:pPr defTabSz="685800">
              <a:defRPr/>
            </a:pPr>
            <a:r>
              <a:rPr lang="da-DK" sz="1100" dirty="0">
                <a:solidFill>
                  <a:prstClr val="black"/>
                </a:solidFill>
                <a:latin typeface="Calibri" panose="020F0502020204030204"/>
              </a:rPr>
              <a:t>En medarbejder kommer ind til dig og fortæller, at hun er gravid</a:t>
            </a:r>
            <a:endParaRPr lang="da-DK" sz="1100" dirty="0">
              <a:solidFill>
                <a:prstClr val="black"/>
              </a:solidFill>
              <a:latin typeface="Calibri" panose="020F0502020204030204"/>
              <a:cs typeface="Calibri" panose="020F0502020204030204"/>
            </a:endParaRPr>
          </a:p>
          <a:p>
            <a:pPr defTabSz="685800">
              <a:defRPr/>
            </a:pPr>
            <a:r>
              <a:rPr lang="da-DK" sz="1100" dirty="0">
                <a:solidFill>
                  <a:prstClr val="black"/>
                </a:solidFill>
                <a:latin typeface="Calibri" panose="020F0502020204030204"/>
              </a:rPr>
              <a:t>En medarbejder kommer og fortæller, at han skal være far</a:t>
            </a:r>
            <a:endParaRPr lang="da-DK" sz="1100" dirty="0">
              <a:solidFill>
                <a:prstClr val="black"/>
              </a:solidFill>
              <a:latin typeface="Calibri" panose="020F0502020204030204"/>
              <a:cs typeface="Calibri" panose="020F0502020204030204"/>
            </a:endParaRPr>
          </a:p>
          <a:p>
            <a:pPr defTabSz="685800">
              <a:defRPr/>
            </a:pPr>
            <a:r>
              <a:rPr lang="da-DK" sz="1100" dirty="0">
                <a:solidFill>
                  <a:prstClr val="black"/>
                </a:solidFill>
                <a:latin typeface="Calibri" panose="020F0502020204030204"/>
              </a:rPr>
              <a:t>En soloforælder kommer og beder om barsel</a:t>
            </a:r>
            <a:endParaRPr lang="da-DK" sz="1100" dirty="0">
              <a:solidFill>
                <a:prstClr val="black"/>
              </a:solidFill>
              <a:latin typeface="Calibri" panose="020F0502020204030204"/>
              <a:cs typeface="Calibri"/>
            </a:endParaRPr>
          </a:p>
        </p:txBody>
      </p:sp>
      <p:sp>
        <p:nvSpPr>
          <p:cNvPr id="22" name="Rektangel: øverste hjørner afrundet 21">
            <a:extLst>
              <a:ext uri="{FF2B5EF4-FFF2-40B4-BE49-F238E27FC236}">
                <a16:creationId xmlns:a16="http://schemas.microsoft.com/office/drawing/2014/main" id="{F56CC2EC-1161-31F5-4E2C-A2886E92D283}"/>
              </a:ext>
            </a:extLst>
          </p:cNvPr>
          <p:cNvSpPr/>
          <p:nvPr/>
        </p:nvSpPr>
        <p:spPr>
          <a:xfrm>
            <a:off x="468000" y="936000"/>
            <a:ext cx="4284000" cy="288000"/>
          </a:xfrm>
          <a:prstGeom prst="round2SameRect">
            <a:avLst/>
          </a:prstGeom>
          <a:solidFill>
            <a:srgbClr val="E79385">
              <a:alpha val="40000"/>
            </a:srgb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Fakta </a:t>
            </a:r>
          </a:p>
        </p:txBody>
      </p:sp>
      <p:sp>
        <p:nvSpPr>
          <p:cNvPr id="23" name="Rektangel: øverste hjørner afrundet 22">
            <a:extLst>
              <a:ext uri="{FF2B5EF4-FFF2-40B4-BE49-F238E27FC236}">
                <a16:creationId xmlns:a16="http://schemas.microsoft.com/office/drawing/2014/main" id="{4824A71D-F88B-6746-22FB-B92D362B9D7B}"/>
              </a:ext>
            </a:extLst>
          </p:cNvPr>
          <p:cNvSpPr/>
          <p:nvPr/>
        </p:nvSpPr>
        <p:spPr>
          <a:xfrm>
            <a:off x="4824000" y="936000"/>
            <a:ext cx="4284000" cy="288000"/>
          </a:xfrm>
          <a:prstGeom prst="round2SameRect">
            <a:avLst/>
          </a:prstGeom>
          <a:solidFill>
            <a:srgbClr val="E79385">
              <a:alpha val="40000"/>
            </a:srgb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Særlige forhold</a:t>
            </a:r>
          </a:p>
        </p:txBody>
      </p:sp>
      <p:sp>
        <p:nvSpPr>
          <p:cNvPr id="25" name="Rektangel: øverste hjørner afrundet 24">
            <a:extLst>
              <a:ext uri="{FF2B5EF4-FFF2-40B4-BE49-F238E27FC236}">
                <a16:creationId xmlns:a16="http://schemas.microsoft.com/office/drawing/2014/main" id="{C2A0C9B1-F63E-CF07-4633-DDFE1D6E06F6}"/>
              </a:ext>
            </a:extLst>
          </p:cNvPr>
          <p:cNvSpPr/>
          <p:nvPr/>
        </p:nvSpPr>
        <p:spPr>
          <a:xfrm>
            <a:off x="468000" y="4932000"/>
            <a:ext cx="4284000" cy="288000"/>
          </a:xfrm>
          <a:prstGeom prst="round2SameRect">
            <a:avLst/>
          </a:prstGeom>
          <a:solidFill>
            <a:srgbClr val="E79385">
              <a:alpha val="40000"/>
            </a:srgb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Husk, at du skal...</a:t>
            </a:r>
          </a:p>
        </p:txBody>
      </p:sp>
      <p:pic>
        <p:nvPicPr>
          <p:cNvPr id="26" name="Grafik 25" descr="Postit-noter kontur">
            <a:extLst>
              <a:ext uri="{FF2B5EF4-FFF2-40B4-BE49-F238E27FC236}">
                <a16:creationId xmlns:a16="http://schemas.microsoft.com/office/drawing/2014/main" id="{CF051E7B-E215-2CE7-E5B8-38D798D72D9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44680" y="4917015"/>
            <a:ext cx="338241" cy="324000"/>
          </a:xfrm>
          <a:prstGeom prst="rect">
            <a:avLst/>
          </a:prstGeom>
        </p:spPr>
      </p:pic>
      <p:pic>
        <p:nvPicPr>
          <p:cNvPr id="27" name="Grafik 26" descr="Spørgsmål kontur">
            <a:extLst>
              <a:ext uri="{FF2B5EF4-FFF2-40B4-BE49-F238E27FC236}">
                <a16:creationId xmlns:a16="http://schemas.microsoft.com/office/drawing/2014/main" id="{1366AB8F-6DA1-BDF5-E9BA-F5594C94427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640000" y="4926456"/>
            <a:ext cx="324000" cy="324000"/>
          </a:xfrm>
          <a:prstGeom prst="rect">
            <a:avLst/>
          </a:prstGeom>
        </p:spPr>
      </p:pic>
      <p:sp>
        <p:nvSpPr>
          <p:cNvPr id="28" name="Rektangel: øverste hjørner afrundet 27">
            <a:extLst>
              <a:ext uri="{FF2B5EF4-FFF2-40B4-BE49-F238E27FC236}">
                <a16:creationId xmlns:a16="http://schemas.microsoft.com/office/drawing/2014/main" id="{3520EA80-9ADF-32C5-F2FE-303724596BBC}"/>
              </a:ext>
            </a:extLst>
          </p:cNvPr>
          <p:cNvSpPr/>
          <p:nvPr/>
        </p:nvSpPr>
        <p:spPr>
          <a:xfrm>
            <a:off x="4822660" y="4932000"/>
            <a:ext cx="4284000" cy="288000"/>
          </a:xfrm>
          <a:prstGeom prst="round2SameRect">
            <a:avLst/>
          </a:prstGeom>
          <a:solidFill>
            <a:srgbClr val="E79385">
              <a:alpha val="40000"/>
            </a:srgb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Hvem kan hjælpe mig?</a:t>
            </a:r>
          </a:p>
        </p:txBody>
      </p:sp>
    </p:spTree>
    <p:extLst>
      <p:ext uri="{BB962C8B-B14F-4D97-AF65-F5344CB8AC3E}">
        <p14:creationId xmlns:p14="http://schemas.microsoft.com/office/powerpoint/2010/main" val="11842085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ktangel: øverste hjørner afrundet 13">
            <a:extLst>
              <a:ext uri="{FF2B5EF4-FFF2-40B4-BE49-F238E27FC236}">
                <a16:creationId xmlns:a16="http://schemas.microsoft.com/office/drawing/2014/main" id="{4949F8EC-4E60-A369-6AAB-4C590B5775EF}"/>
              </a:ext>
            </a:extLst>
          </p:cNvPr>
          <p:cNvSpPr/>
          <p:nvPr/>
        </p:nvSpPr>
        <p:spPr>
          <a:xfrm>
            <a:off x="4822660" y="5779154"/>
            <a:ext cx="4284000" cy="1044000"/>
          </a:xfrm>
          <a:prstGeom prst="round2SameRect">
            <a:avLst>
              <a:gd name="adj1" fmla="val 0"/>
              <a:gd name="adj2" fmla="val 14399"/>
            </a:avLst>
          </a:prstGeom>
          <a:solidFill>
            <a:schemeClr val="bg1">
              <a:alpha val="40000"/>
            </a:scheme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96437" indent="-96437" defTabSz="514325">
              <a:buFont typeface="Arial" panose="020B0604020202020204" pitchFamily="34" charset="0"/>
              <a:buChar char="•"/>
            </a:pPr>
            <a:r>
              <a:rPr lang="da-DK" sz="1100" kern="100" dirty="0">
                <a:solidFill>
                  <a:prstClr val="black"/>
                </a:solidFill>
                <a:latin typeface="Calibri" panose="020F0502020204030204"/>
                <a:ea typeface="Calibri" panose="020F0502020204030204" pitchFamily="34" charset="0"/>
                <a:cs typeface="Times New Roman"/>
              </a:rPr>
              <a:t>Du skal kontakte HR, inden du starter et forløb med en samtale, der kan føre til en påtale eller en skriftlig advarsel. </a:t>
            </a:r>
            <a:endParaRPr lang="da-DK" sz="1100" dirty="0">
              <a:solidFill>
                <a:prstClr val="black"/>
              </a:solidFill>
              <a:latin typeface="Calibri" panose="020F0502020204030204"/>
              <a:cs typeface="Calibri"/>
            </a:endParaRPr>
          </a:p>
          <a:p>
            <a:pPr marL="96437" indent="-96437" defTabSz="514325">
              <a:buFont typeface="Arial" panose="020B0604020202020204" pitchFamily="34" charset="0"/>
              <a:buChar char="•"/>
            </a:pPr>
            <a:r>
              <a:rPr lang="da-DK" sz="1100" dirty="0">
                <a:solidFill>
                  <a:prstClr val="black"/>
                </a:solidFill>
                <a:latin typeface="Calibri" panose="020F0502020204030204"/>
                <a:cs typeface="Calibri"/>
              </a:rPr>
              <a:t>Du vil typisk kunne finde lokale retningslinjer for håndtering af personalesager i din organisation.</a:t>
            </a:r>
          </a:p>
        </p:txBody>
      </p:sp>
      <p:sp>
        <p:nvSpPr>
          <p:cNvPr id="2" name="Titel 1">
            <a:extLst>
              <a:ext uri="{FF2B5EF4-FFF2-40B4-BE49-F238E27FC236}">
                <a16:creationId xmlns:a16="http://schemas.microsoft.com/office/drawing/2014/main" id="{6725F5E8-B0A0-26C7-EEE2-B08864C952E9}"/>
              </a:ext>
            </a:extLst>
          </p:cNvPr>
          <p:cNvSpPr>
            <a:spLocks noGrp="1"/>
          </p:cNvSpPr>
          <p:nvPr>
            <p:ph type="title"/>
          </p:nvPr>
        </p:nvSpPr>
        <p:spPr>
          <a:xfrm rot="16200000">
            <a:off x="-3220519" y="3215985"/>
            <a:ext cx="6863975" cy="432000"/>
          </a:xfrm>
          <a:solidFill>
            <a:srgbClr val="E79385"/>
          </a:solidFill>
        </p:spPr>
        <p:txBody>
          <a:bodyPr>
            <a:normAutofit fontScale="90000"/>
          </a:bodyPr>
          <a:lstStyle/>
          <a:p>
            <a:r>
              <a:rPr lang="da-DK" sz="2700">
                <a:latin typeface="+mn-lt"/>
              </a:rPr>
              <a:t>Personalesager</a:t>
            </a:r>
          </a:p>
        </p:txBody>
      </p:sp>
      <p:sp>
        <p:nvSpPr>
          <p:cNvPr id="7" name="Rektangel: øverste hjørner afrundet 6">
            <a:extLst>
              <a:ext uri="{FF2B5EF4-FFF2-40B4-BE49-F238E27FC236}">
                <a16:creationId xmlns:a16="http://schemas.microsoft.com/office/drawing/2014/main" id="{55D254A1-E25F-0D2C-9548-4F2C3F5B4E8E}"/>
              </a:ext>
            </a:extLst>
          </p:cNvPr>
          <p:cNvSpPr/>
          <p:nvPr/>
        </p:nvSpPr>
        <p:spPr>
          <a:xfrm>
            <a:off x="468000" y="5779153"/>
            <a:ext cx="4284000" cy="1044000"/>
          </a:xfrm>
          <a:prstGeom prst="round2SameRect">
            <a:avLst>
              <a:gd name="adj1" fmla="val 0"/>
              <a:gd name="adj2" fmla="val 14399"/>
            </a:avLst>
          </a:prstGeom>
          <a:solidFill>
            <a:schemeClr val="bg1">
              <a:alpha val="40000"/>
            </a:scheme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96437" indent="-96437" defTabSz="514325">
              <a:buFont typeface="Arial" panose="020B0604020202020204" pitchFamily="34" charset="0"/>
              <a:buChar char="•"/>
            </a:pPr>
            <a:r>
              <a:rPr lang="da-DK" sz="1100" dirty="0">
                <a:solidFill>
                  <a:prstClr val="black"/>
                </a:solidFill>
                <a:latin typeface="Calibri" panose="020F0502020204030204"/>
                <a:cs typeface="Calibri"/>
              </a:rPr>
              <a:t>Tage i betragtning, hvilken type medarbejder du kører en personalesag på. Der er særlige regler bl.a. for  tjenestemænd, handicappede, personer på barsel og personer, som udfører tillidshverv. Kontakt altid HR i disse sager.</a:t>
            </a:r>
          </a:p>
          <a:p>
            <a:pPr marL="96437" indent="-96437" defTabSz="514325">
              <a:buFont typeface="Arial" panose="020B0604020202020204" pitchFamily="34" charset="0"/>
              <a:buChar char="•"/>
            </a:pPr>
            <a:r>
              <a:rPr lang="da-DK" sz="1100" dirty="0">
                <a:solidFill>
                  <a:prstClr val="black"/>
                </a:solidFill>
                <a:latin typeface="Calibri" panose="020F0502020204030204"/>
                <a:cs typeface="Calibri"/>
              </a:rPr>
              <a:t>Overholde din tavshedspligt som leder i disse sager.</a:t>
            </a:r>
          </a:p>
          <a:p>
            <a:pPr defTabSz="685800"/>
            <a:endParaRPr lang="da-DK" sz="825" dirty="0">
              <a:solidFill>
                <a:prstClr val="black"/>
              </a:solidFill>
              <a:latin typeface="Calibri" panose="020F0502020204030204"/>
              <a:cs typeface="Calibri"/>
            </a:endParaRPr>
          </a:p>
          <a:p>
            <a:pPr marL="128582" indent="-128582" defTabSz="685800">
              <a:buFont typeface="Arial" panose="020B0604020202020204" pitchFamily="34" charset="0"/>
              <a:buChar char="•"/>
            </a:pPr>
            <a:endParaRPr lang="da-DK" sz="825" dirty="0">
              <a:solidFill>
                <a:prstClr val="black"/>
              </a:solidFill>
              <a:latin typeface="Calibri" panose="020F0502020204030204"/>
              <a:cs typeface="Calibri"/>
            </a:endParaRPr>
          </a:p>
        </p:txBody>
      </p:sp>
      <p:sp>
        <p:nvSpPr>
          <p:cNvPr id="10" name="Rektangel: øverste hjørner afrundet 9">
            <a:extLst>
              <a:ext uri="{FF2B5EF4-FFF2-40B4-BE49-F238E27FC236}">
                <a16:creationId xmlns:a16="http://schemas.microsoft.com/office/drawing/2014/main" id="{F4491812-5144-075C-FECC-D07F291A41D1}"/>
              </a:ext>
            </a:extLst>
          </p:cNvPr>
          <p:cNvSpPr/>
          <p:nvPr/>
        </p:nvSpPr>
        <p:spPr>
          <a:xfrm>
            <a:off x="468000" y="1224000"/>
            <a:ext cx="4284000" cy="4212000"/>
          </a:xfrm>
          <a:prstGeom prst="round2SameRect">
            <a:avLst>
              <a:gd name="adj1" fmla="val 0"/>
              <a:gd name="adj2" fmla="val 14399"/>
            </a:avLst>
          </a:prstGeom>
          <a:solidFill>
            <a:schemeClr val="bg1"/>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514325"/>
            <a:r>
              <a:rPr lang="da-DK" sz="1100" dirty="0">
                <a:solidFill>
                  <a:prstClr val="black"/>
                </a:solidFill>
                <a:latin typeface="Calibri" panose="020F0502020204030204"/>
                <a:cs typeface="Calibri"/>
              </a:rPr>
              <a:t>Som leder har du ansvar for at gennemføre forskellige typer samtaler med medarbejdere, når der opstår uhensigtsmæssigheder i forbindelse med arbejdet eller samarbejdet. </a:t>
            </a:r>
          </a:p>
          <a:p>
            <a:pPr defTabSz="514325"/>
            <a:endParaRPr lang="da-DK" sz="800" dirty="0">
              <a:solidFill>
                <a:prstClr val="black"/>
              </a:solidFill>
              <a:latin typeface="Calibri" panose="020F0502020204030204"/>
              <a:cs typeface="Calibri"/>
            </a:endParaRPr>
          </a:p>
          <a:p>
            <a:pPr defTabSz="514325"/>
            <a:r>
              <a:rPr lang="da-DK" sz="1100" dirty="0">
                <a:solidFill>
                  <a:prstClr val="black"/>
                </a:solidFill>
                <a:latin typeface="Calibri" panose="020F0502020204030204"/>
                <a:cs typeface="Calibri"/>
              </a:rPr>
              <a:t>Det er altid vigtigt, at du har en god dialog i din personalegruppe om arbejdet og samarbejdet, så uhensigtsmæssigheder løbende kan reguleres. I nogle tilfælde er dette ikke tilstrækkeligt, og så kan følgende tiltag bringes i anvendelse.</a:t>
            </a:r>
          </a:p>
          <a:p>
            <a:pPr defTabSz="514325"/>
            <a:endParaRPr lang="da-DK" sz="800" dirty="0">
              <a:solidFill>
                <a:prstClr val="black"/>
              </a:solidFill>
              <a:latin typeface="Calibri" panose="020F0502020204030204"/>
              <a:cs typeface="Calibri"/>
            </a:endParaRPr>
          </a:p>
          <a:p>
            <a:pPr defTabSz="514325"/>
            <a:r>
              <a:rPr lang="da-DK" sz="1100" dirty="0">
                <a:solidFill>
                  <a:prstClr val="black"/>
                </a:solidFill>
                <a:latin typeface="Calibri" panose="020F0502020204030204"/>
                <a:cs typeface="Calibri"/>
              </a:rPr>
              <a:t>De fleste samtaler mellem dig og dine medarbejdere vil have karakter af sparring eller vejledning.  </a:t>
            </a:r>
          </a:p>
          <a:p>
            <a:pPr defTabSz="514325"/>
            <a:endParaRPr lang="da-DK" sz="800" dirty="0">
              <a:solidFill>
                <a:prstClr val="black"/>
              </a:solidFill>
              <a:latin typeface="Calibri" panose="020F0502020204030204"/>
              <a:cs typeface="Calibri"/>
            </a:endParaRPr>
          </a:p>
          <a:p>
            <a:pPr defTabSz="514325"/>
            <a:r>
              <a:rPr lang="da-DK" sz="1100" dirty="0">
                <a:solidFill>
                  <a:prstClr val="black"/>
                </a:solidFill>
                <a:latin typeface="Calibri" panose="020F0502020204030204"/>
                <a:cs typeface="Calibri"/>
              </a:rPr>
              <a:t>Andre typer af samtaler kan have en alvorlig karakter. Det gælder samtaler, der resulterer i en påtale eller i det endnu mere alvorlige tilfælde, en skriftlig advarsel. I disse sager skal du oplyse medarbejderen om, at vedkommende har ret til at medbringe en bisidder til samtalen. </a:t>
            </a:r>
            <a:endParaRPr lang="da-DK" sz="1100" strike="sngStrike" dirty="0">
              <a:solidFill>
                <a:prstClr val="black"/>
              </a:solidFill>
              <a:latin typeface="Calibri" panose="020F0502020204030204"/>
              <a:cs typeface="Calibri"/>
            </a:endParaRPr>
          </a:p>
          <a:p>
            <a:pPr defTabSz="685800"/>
            <a:r>
              <a:rPr lang="da-DK" sz="825" kern="100" dirty="0">
                <a:solidFill>
                  <a:prstClr val="black"/>
                </a:solidFill>
                <a:latin typeface="Calibri" panose="020F0502020204030204"/>
                <a:ea typeface="Calibri" panose="020F0502020204030204" pitchFamily="34" charset="0"/>
                <a:cs typeface="Times New Roman"/>
              </a:rPr>
              <a:t> </a:t>
            </a:r>
          </a:p>
          <a:p>
            <a:pPr defTabSz="685800"/>
            <a:endParaRPr lang="da-DK" sz="825" b="1" kern="100" dirty="0">
              <a:solidFill>
                <a:prstClr val="black"/>
              </a:solidFill>
              <a:latin typeface="Calibri" panose="020F0502020204030204"/>
              <a:ea typeface="Calibri" panose="020F0502020204030204" pitchFamily="34" charset="0"/>
              <a:cs typeface="Times New Roman"/>
            </a:endParaRPr>
          </a:p>
          <a:p>
            <a:pPr defTabSz="685800"/>
            <a:endParaRPr lang="da-DK" sz="825" b="1" dirty="0">
              <a:solidFill>
                <a:prstClr val="black"/>
              </a:solidFill>
              <a:latin typeface="Calibri" panose="020F0502020204030204"/>
              <a:cs typeface="Calibri"/>
            </a:endParaRPr>
          </a:p>
        </p:txBody>
      </p:sp>
      <p:sp>
        <p:nvSpPr>
          <p:cNvPr id="17" name="Rektangel: øverste hjørner afrundet 16">
            <a:extLst>
              <a:ext uri="{FF2B5EF4-FFF2-40B4-BE49-F238E27FC236}">
                <a16:creationId xmlns:a16="http://schemas.microsoft.com/office/drawing/2014/main" id="{5E6C727D-8CB6-B895-3430-1D59A87DA36E}"/>
              </a:ext>
            </a:extLst>
          </p:cNvPr>
          <p:cNvSpPr/>
          <p:nvPr/>
        </p:nvSpPr>
        <p:spPr>
          <a:xfrm>
            <a:off x="4822660" y="1224000"/>
            <a:ext cx="4284000" cy="4212000"/>
          </a:xfrm>
          <a:prstGeom prst="round2SameRect">
            <a:avLst>
              <a:gd name="adj1" fmla="val 0"/>
              <a:gd name="adj2" fmla="val 14399"/>
            </a:avLst>
          </a:prstGeom>
          <a:solidFill>
            <a:schemeClr val="bg1"/>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514325"/>
            <a:r>
              <a:rPr lang="da-DK" sz="1100" dirty="0">
                <a:solidFill>
                  <a:prstClr val="black"/>
                </a:solidFill>
                <a:latin typeface="Calibri" panose="020F0502020204030204"/>
                <a:cs typeface="Calibri"/>
              </a:rPr>
              <a:t>I tilfælde af at en advarsel ikke har medført den eller de ønskede forbedringer, kan en</a:t>
            </a:r>
            <a:r>
              <a:rPr lang="da-DK" sz="1100" u="sng" dirty="0">
                <a:solidFill>
                  <a:prstClr val="black"/>
                </a:solidFill>
                <a:latin typeface="Calibri" panose="020F0502020204030204"/>
                <a:cs typeface="Calibri"/>
              </a:rPr>
              <a:t> </a:t>
            </a:r>
            <a:r>
              <a:rPr lang="da-DK" sz="1100" dirty="0">
                <a:solidFill>
                  <a:prstClr val="black"/>
                </a:solidFill>
                <a:latin typeface="Calibri" panose="020F0502020204030204"/>
                <a:cs typeface="Calibri"/>
              </a:rPr>
              <a:t>påtænkt</a:t>
            </a:r>
            <a:r>
              <a:rPr lang="da-DK" sz="1100" u="sng" dirty="0">
                <a:solidFill>
                  <a:prstClr val="black"/>
                </a:solidFill>
                <a:latin typeface="Calibri" panose="020F0502020204030204"/>
                <a:cs typeface="Calibri"/>
              </a:rPr>
              <a:t> </a:t>
            </a:r>
            <a:r>
              <a:rPr lang="da-DK" sz="1100" dirty="0">
                <a:solidFill>
                  <a:prstClr val="black"/>
                </a:solidFill>
                <a:latin typeface="Calibri" panose="020F0502020204030204"/>
                <a:cs typeface="Calibri"/>
              </a:rPr>
              <a:t>afsked/bortvisning sættes i gang. HR skal altid kontaktes og vil have en nøglerolle i det videre forløb.</a:t>
            </a:r>
          </a:p>
          <a:p>
            <a:pPr defTabSz="514325"/>
            <a:endParaRPr lang="da-DK" sz="800" dirty="0">
              <a:solidFill>
                <a:prstClr val="black"/>
              </a:solidFill>
              <a:latin typeface="Calibri" panose="020F0502020204030204"/>
              <a:cs typeface="Calibri"/>
            </a:endParaRPr>
          </a:p>
          <a:p>
            <a:pPr defTabSz="514325"/>
            <a:r>
              <a:rPr lang="da-DK" sz="1100" dirty="0">
                <a:solidFill>
                  <a:prstClr val="black"/>
                </a:solidFill>
                <a:latin typeface="Calibri" panose="020F0502020204030204"/>
                <a:cs typeface="Calibri"/>
              </a:rPr>
              <a:t>Partshøring</a:t>
            </a:r>
            <a:r>
              <a:rPr lang="da-DK" sz="1100" b="1" dirty="0">
                <a:solidFill>
                  <a:prstClr val="black"/>
                </a:solidFill>
                <a:latin typeface="Calibri" panose="020F0502020204030204"/>
                <a:cs typeface="Calibri"/>
              </a:rPr>
              <a:t>:</a:t>
            </a:r>
            <a:r>
              <a:rPr lang="da-DK" sz="1100" dirty="0">
                <a:solidFill>
                  <a:prstClr val="black"/>
                </a:solidFill>
                <a:latin typeface="Calibri" panose="020F0502020204030204"/>
                <a:cs typeface="Calibri"/>
              </a:rPr>
              <a:t> Inden der træffes endelig beslutning om afskedigelse af en medarbejder, skal medarbejderen i henhold til forvaltningslovens §19 have lejlighed til at udtale sig om afskedigelsesgrundlaget. Partshøringsfristen fastsættes konkret fra sag til sag - kontakt altid HR.</a:t>
            </a:r>
          </a:p>
          <a:p>
            <a:pPr defTabSz="514325"/>
            <a:endParaRPr lang="da-DK" sz="800" dirty="0">
              <a:solidFill>
                <a:prstClr val="black"/>
              </a:solidFill>
              <a:latin typeface="Calibri" panose="020F0502020204030204"/>
              <a:cs typeface="Calibri"/>
            </a:endParaRPr>
          </a:p>
          <a:p>
            <a:pPr defTabSz="514325"/>
            <a:r>
              <a:rPr lang="da-DK" sz="1100" dirty="0">
                <a:solidFill>
                  <a:prstClr val="black"/>
                </a:solidFill>
                <a:latin typeface="Calibri" panose="020F0502020204030204"/>
                <a:cs typeface="Calibri"/>
              </a:rPr>
              <a:t>Efter der er gennemført partshøring og der er taget stilling til de bemærkninger, der måtte være kommet fra den pågældende medarbejder om afskedigelsesgrundlaget, kan selve afskedigelsen gennemføres. En opsigelse skal altid være skriftlig og angive, med hvilket varsel den pågældende opsiges. Det bør ligeledes angives, hvornår den pågældende skal fratræde. </a:t>
            </a:r>
          </a:p>
          <a:p>
            <a:pPr defTabSz="514325"/>
            <a:endParaRPr lang="da-DK" sz="800" dirty="0">
              <a:solidFill>
                <a:prstClr val="black"/>
              </a:solidFill>
              <a:latin typeface="Calibri" panose="020F0502020204030204"/>
              <a:cs typeface="Calibri"/>
            </a:endParaRPr>
          </a:p>
          <a:p>
            <a:pPr defTabSz="514325"/>
            <a:r>
              <a:rPr lang="da-DK" sz="1100" dirty="0">
                <a:solidFill>
                  <a:prstClr val="black"/>
                </a:solidFill>
                <a:latin typeface="Calibri" panose="020F0502020204030204"/>
                <a:cs typeface="Calibri"/>
              </a:rPr>
              <a:t>Den faglige organisation skal underrettes om afskedigelser - koordiner med HR. Meddelelsen til organisationen </a:t>
            </a:r>
            <a:r>
              <a:rPr lang="da-DK" sz="1100" i="1" dirty="0">
                <a:solidFill>
                  <a:prstClr val="black"/>
                </a:solidFill>
                <a:latin typeface="Calibri" panose="020F0502020204030204"/>
                <a:cs typeface="Calibri"/>
              </a:rPr>
              <a:t>skal afgives samtidig </a:t>
            </a:r>
            <a:r>
              <a:rPr lang="da-DK" sz="1100" dirty="0">
                <a:solidFill>
                  <a:prstClr val="black"/>
                </a:solidFill>
                <a:latin typeface="Calibri" panose="020F0502020204030204"/>
                <a:cs typeface="Calibri"/>
              </a:rPr>
              <a:t>med, at opsigelsen gives til medarbejderen. Hvis dette ikke er muligt, afgives meddelelsen </a:t>
            </a:r>
            <a:r>
              <a:rPr lang="da-DK" sz="1100" i="1" dirty="0">
                <a:solidFill>
                  <a:prstClr val="black"/>
                </a:solidFill>
                <a:latin typeface="Calibri" panose="020F0502020204030204"/>
                <a:cs typeface="Calibri"/>
              </a:rPr>
              <a:t>senest</a:t>
            </a:r>
            <a:r>
              <a:rPr lang="da-DK" sz="1100" dirty="0">
                <a:solidFill>
                  <a:prstClr val="black"/>
                </a:solidFill>
                <a:latin typeface="Calibri" panose="020F0502020204030204"/>
                <a:cs typeface="Calibri"/>
              </a:rPr>
              <a:t> førstkommende arbejdsdag. Ved uenighed om, hvorvidt afskedigelsen er tilstrækkeligt sagligt begrundet, kan den faglige organisation anmode om en forhandling med deltagelse af arbejdsgiver og derefter eventuelt overenskomstens parter.</a:t>
            </a:r>
          </a:p>
          <a:p>
            <a:pPr defTabSz="685800"/>
            <a:endParaRPr lang="da-DK" sz="1100" dirty="0">
              <a:solidFill>
                <a:prstClr val="black"/>
              </a:solidFill>
              <a:latin typeface="Calibri" panose="020F0502020204030204"/>
              <a:cs typeface="Calibri"/>
            </a:endParaRPr>
          </a:p>
          <a:p>
            <a:pPr defTabSz="685800"/>
            <a:endParaRPr lang="da-DK" sz="1100" dirty="0">
              <a:solidFill>
                <a:prstClr val="black"/>
              </a:solidFill>
              <a:latin typeface="Calibri" panose="020F0502020204030204"/>
              <a:cs typeface="Calibri"/>
            </a:endParaRPr>
          </a:p>
          <a:p>
            <a:pPr defTabSz="685800"/>
            <a:endParaRPr lang="da-DK" sz="1100" dirty="0">
              <a:solidFill>
                <a:prstClr val="black"/>
              </a:solidFill>
              <a:latin typeface="Calibri" panose="020F0502020204030204"/>
              <a:cs typeface="Calibri"/>
            </a:endParaRPr>
          </a:p>
        </p:txBody>
      </p:sp>
      <p:pic>
        <p:nvPicPr>
          <p:cNvPr id="6" name="Grafik 5">
            <a:hlinkClick r:id="rId3" action="ppaction://hlinksldjump"/>
            <a:extLst>
              <a:ext uri="{FF2B5EF4-FFF2-40B4-BE49-F238E27FC236}">
                <a16:creationId xmlns:a16="http://schemas.microsoft.com/office/drawing/2014/main" id="{08517B78-0063-8B8F-C25A-8205E56E66F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9172" y="6540272"/>
            <a:ext cx="198663" cy="198663"/>
          </a:xfrm>
          <a:prstGeom prst="rect">
            <a:avLst/>
          </a:prstGeom>
        </p:spPr>
      </p:pic>
      <p:sp>
        <p:nvSpPr>
          <p:cNvPr id="12" name="Rektangel: afrundede hjørner 11">
            <a:extLst>
              <a:ext uri="{FF2B5EF4-FFF2-40B4-BE49-F238E27FC236}">
                <a16:creationId xmlns:a16="http://schemas.microsoft.com/office/drawing/2014/main" id="{7B473B0C-A8C7-D2F5-F8DE-6A7C34E47330}"/>
              </a:ext>
            </a:extLst>
          </p:cNvPr>
          <p:cNvSpPr/>
          <p:nvPr/>
        </p:nvSpPr>
        <p:spPr>
          <a:xfrm>
            <a:off x="326885" y="63541"/>
            <a:ext cx="8784000" cy="792000"/>
          </a:xfrm>
          <a:prstGeom prst="roundRect">
            <a:avLst/>
          </a:prstGeom>
          <a:solidFill>
            <a:srgbClr val="E79385">
              <a:alpha val="7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defTabSz="685800"/>
            <a:endParaRPr lang="da-DK" sz="1350" dirty="0">
              <a:solidFill>
                <a:prstClr val="black"/>
              </a:solidFill>
              <a:latin typeface="Calibri" panose="020F0502020204030204"/>
            </a:endParaRPr>
          </a:p>
        </p:txBody>
      </p:sp>
      <p:sp>
        <p:nvSpPr>
          <p:cNvPr id="18" name="Tekstfelt 17">
            <a:extLst>
              <a:ext uri="{FF2B5EF4-FFF2-40B4-BE49-F238E27FC236}">
                <a16:creationId xmlns:a16="http://schemas.microsoft.com/office/drawing/2014/main" id="{2675995D-92E3-16D2-89C1-E47B52FC6858}"/>
              </a:ext>
            </a:extLst>
          </p:cNvPr>
          <p:cNvSpPr txBox="1"/>
          <p:nvPr/>
        </p:nvSpPr>
        <p:spPr>
          <a:xfrm>
            <a:off x="679727" y="311800"/>
            <a:ext cx="987148" cy="276999"/>
          </a:xfrm>
          <a:prstGeom prst="rect">
            <a:avLst/>
          </a:prstGeom>
          <a:noFill/>
        </p:spPr>
        <p:txBody>
          <a:bodyPr wrap="square" lIns="68580" tIns="34290" rIns="68580" bIns="34290" rtlCol="0" anchor="t">
            <a:spAutoFit/>
          </a:bodyPr>
          <a:lstStyle/>
          <a:p>
            <a:pPr defTabSz="685800"/>
            <a:r>
              <a:rPr lang="da-DK" sz="1350" dirty="0">
                <a:solidFill>
                  <a:prstClr val="black"/>
                </a:solidFill>
                <a:latin typeface="Calibri" panose="020F0502020204030204"/>
                <a:ea typeface="Yu Gothic Light"/>
              </a:rPr>
              <a:t>Situationer:</a:t>
            </a:r>
            <a:r>
              <a:rPr lang="da-DK" sz="1350" b="1" dirty="0">
                <a:solidFill>
                  <a:prstClr val="black"/>
                </a:solidFill>
                <a:latin typeface="Calibri" panose="020F0502020204030204"/>
                <a:ea typeface="Yu Gothic Light"/>
              </a:rPr>
              <a:t> </a:t>
            </a:r>
            <a:endParaRPr lang="da-DK" sz="1350" b="1" dirty="0">
              <a:solidFill>
                <a:prstClr val="black"/>
              </a:solidFill>
              <a:latin typeface="Calibri" panose="020F0502020204030204"/>
              <a:ea typeface="Yu Gothic Light" panose="020B0300000000000000" pitchFamily="34" charset="-128"/>
            </a:endParaRPr>
          </a:p>
        </p:txBody>
      </p:sp>
      <p:sp>
        <p:nvSpPr>
          <p:cNvPr id="16" name="Tekstfelt 15">
            <a:extLst>
              <a:ext uri="{FF2B5EF4-FFF2-40B4-BE49-F238E27FC236}">
                <a16:creationId xmlns:a16="http://schemas.microsoft.com/office/drawing/2014/main" id="{FCBEEBBE-2D2E-5955-EE1F-8AD1AB93C8CC}"/>
              </a:ext>
            </a:extLst>
          </p:cNvPr>
          <p:cNvSpPr txBox="1"/>
          <p:nvPr/>
        </p:nvSpPr>
        <p:spPr>
          <a:xfrm>
            <a:off x="1800000" y="255377"/>
            <a:ext cx="6781955" cy="600164"/>
          </a:xfrm>
          <a:prstGeom prst="rect">
            <a:avLst/>
          </a:prstGeom>
          <a:noFill/>
        </p:spPr>
        <p:txBody>
          <a:bodyPr wrap="square" rtlCol="0">
            <a:spAutoFit/>
          </a:bodyPr>
          <a:lstStyle/>
          <a:p>
            <a:pPr defTabSz="514325"/>
            <a:r>
              <a:rPr lang="da-DK" sz="1100" dirty="0">
                <a:solidFill>
                  <a:prstClr val="black"/>
                </a:solidFill>
                <a:latin typeface="Calibri" panose="020F0502020204030204"/>
              </a:rPr>
              <a:t>En medarbejder udviser over en periode gentagne gange en adfærd, som er uhensigtsmæssig</a:t>
            </a:r>
          </a:p>
          <a:p>
            <a:pPr defTabSz="514325"/>
            <a:r>
              <a:rPr lang="da-DK" sz="1100" dirty="0">
                <a:solidFill>
                  <a:prstClr val="black"/>
                </a:solidFill>
                <a:latin typeface="Calibri" panose="020F0502020204030204"/>
              </a:rPr>
              <a:t>Du vurderer, at en medarbejder er årsag til samarbejdsvanskeligheder</a:t>
            </a:r>
          </a:p>
          <a:p>
            <a:pPr defTabSz="685800"/>
            <a:endParaRPr lang="da-DK" sz="1100" dirty="0">
              <a:solidFill>
                <a:prstClr val="black"/>
              </a:solidFill>
              <a:latin typeface="Calibri" panose="020F0502020204030204"/>
            </a:endParaRPr>
          </a:p>
        </p:txBody>
      </p:sp>
      <p:sp>
        <p:nvSpPr>
          <p:cNvPr id="20" name="Rektangel: øverste hjørner afrundet 19">
            <a:extLst>
              <a:ext uri="{FF2B5EF4-FFF2-40B4-BE49-F238E27FC236}">
                <a16:creationId xmlns:a16="http://schemas.microsoft.com/office/drawing/2014/main" id="{398D3B16-238E-242B-2FA0-1FB34358EE27}"/>
              </a:ext>
            </a:extLst>
          </p:cNvPr>
          <p:cNvSpPr/>
          <p:nvPr/>
        </p:nvSpPr>
        <p:spPr>
          <a:xfrm>
            <a:off x="468000" y="936000"/>
            <a:ext cx="4284000" cy="288000"/>
          </a:xfrm>
          <a:prstGeom prst="round2SameRect">
            <a:avLst/>
          </a:prstGeom>
          <a:solidFill>
            <a:srgbClr val="E79385">
              <a:alpha val="40000"/>
            </a:srgb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Fakta </a:t>
            </a:r>
          </a:p>
        </p:txBody>
      </p:sp>
      <p:sp>
        <p:nvSpPr>
          <p:cNvPr id="22" name="Rektangel: øverste hjørner afrundet 21">
            <a:extLst>
              <a:ext uri="{FF2B5EF4-FFF2-40B4-BE49-F238E27FC236}">
                <a16:creationId xmlns:a16="http://schemas.microsoft.com/office/drawing/2014/main" id="{3FA81977-D857-E4D0-B064-54885929705E}"/>
              </a:ext>
            </a:extLst>
          </p:cNvPr>
          <p:cNvSpPr/>
          <p:nvPr/>
        </p:nvSpPr>
        <p:spPr>
          <a:xfrm>
            <a:off x="4824000" y="936000"/>
            <a:ext cx="4284000" cy="288000"/>
          </a:xfrm>
          <a:prstGeom prst="round2SameRect">
            <a:avLst/>
          </a:prstGeom>
          <a:solidFill>
            <a:srgbClr val="E79385">
              <a:alpha val="40000"/>
            </a:srgb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Særlige forhold</a:t>
            </a:r>
          </a:p>
        </p:txBody>
      </p:sp>
      <p:sp>
        <p:nvSpPr>
          <p:cNvPr id="24" name="Rektangel: øverste hjørner afrundet 23">
            <a:extLst>
              <a:ext uri="{FF2B5EF4-FFF2-40B4-BE49-F238E27FC236}">
                <a16:creationId xmlns:a16="http://schemas.microsoft.com/office/drawing/2014/main" id="{9825AFBB-E9C0-3F85-0D12-15EC61BE8B53}"/>
              </a:ext>
            </a:extLst>
          </p:cNvPr>
          <p:cNvSpPr/>
          <p:nvPr/>
        </p:nvSpPr>
        <p:spPr>
          <a:xfrm>
            <a:off x="468000" y="5499264"/>
            <a:ext cx="4284000" cy="288000"/>
          </a:xfrm>
          <a:prstGeom prst="round2SameRect">
            <a:avLst/>
          </a:prstGeom>
          <a:solidFill>
            <a:srgbClr val="E79385">
              <a:alpha val="40000"/>
            </a:srgb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Husk, at du skal...</a:t>
            </a:r>
          </a:p>
        </p:txBody>
      </p:sp>
      <p:pic>
        <p:nvPicPr>
          <p:cNvPr id="25" name="Grafik 24" descr="Postit-noter kontur">
            <a:extLst>
              <a:ext uri="{FF2B5EF4-FFF2-40B4-BE49-F238E27FC236}">
                <a16:creationId xmlns:a16="http://schemas.microsoft.com/office/drawing/2014/main" id="{3A826514-F6E6-D79C-9584-AD9FCC04616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44680" y="5484279"/>
            <a:ext cx="338241" cy="324000"/>
          </a:xfrm>
          <a:prstGeom prst="rect">
            <a:avLst/>
          </a:prstGeom>
        </p:spPr>
      </p:pic>
      <p:pic>
        <p:nvPicPr>
          <p:cNvPr id="26" name="Grafik 25" descr="Spørgsmål kontur">
            <a:extLst>
              <a:ext uri="{FF2B5EF4-FFF2-40B4-BE49-F238E27FC236}">
                <a16:creationId xmlns:a16="http://schemas.microsoft.com/office/drawing/2014/main" id="{4AB99890-B671-AA2B-7E71-9077A1F1FCE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640000" y="5493720"/>
            <a:ext cx="324000" cy="324000"/>
          </a:xfrm>
          <a:prstGeom prst="rect">
            <a:avLst/>
          </a:prstGeom>
        </p:spPr>
      </p:pic>
      <p:sp>
        <p:nvSpPr>
          <p:cNvPr id="27" name="Rektangel: øverste hjørner afrundet 26">
            <a:extLst>
              <a:ext uri="{FF2B5EF4-FFF2-40B4-BE49-F238E27FC236}">
                <a16:creationId xmlns:a16="http://schemas.microsoft.com/office/drawing/2014/main" id="{A17CBD02-ECA8-E8B9-A55A-7B2854FF227D}"/>
              </a:ext>
            </a:extLst>
          </p:cNvPr>
          <p:cNvSpPr/>
          <p:nvPr/>
        </p:nvSpPr>
        <p:spPr>
          <a:xfrm>
            <a:off x="4822660" y="5499264"/>
            <a:ext cx="4284000" cy="288000"/>
          </a:xfrm>
          <a:prstGeom prst="round2SameRect">
            <a:avLst/>
          </a:prstGeom>
          <a:solidFill>
            <a:srgbClr val="E79385">
              <a:alpha val="40000"/>
            </a:srgbClr>
          </a:solidFill>
          <a:ln>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Hvem kan hjælpe mig?</a:t>
            </a:r>
          </a:p>
        </p:txBody>
      </p:sp>
    </p:spTree>
    <p:extLst>
      <p:ext uri="{BB962C8B-B14F-4D97-AF65-F5344CB8AC3E}">
        <p14:creationId xmlns:p14="http://schemas.microsoft.com/office/powerpoint/2010/main" val="37023388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3F3275-641F-4F84-73A7-BDDEFB7DCE32}"/>
              </a:ext>
            </a:extLst>
          </p:cNvPr>
          <p:cNvSpPr>
            <a:spLocks noGrp="1"/>
          </p:cNvSpPr>
          <p:nvPr>
            <p:ph type="title"/>
          </p:nvPr>
        </p:nvSpPr>
        <p:spPr>
          <a:xfrm rot="16200000">
            <a:off x="-3223083" y="3212999"/>
            <a:ext cx="6858000" cy="432000"/>
          </a:xfrm>
          <a:solidFill>
            <a:srgbClr val="E79385"/>
          </a:solidFill>
        </p:spPr>
        <p:txBody>
          <a:bodyPr>
            <a:normAutofit fontScale="90000"/>
          </a:bodyPr>
          <a:lstStyle/>
          <a:p>
            <a:r>
              <a:rPr lang="da-DK">
                <a:latin typeface="+mn-lt"/>
              </a:rPr>
              <a:t>Personaleadministration</a:t>
            </a:r>
          </a:p>
        </p:txBody>
      </p:sp>
      <p:sp>
        <p:nvSpPr>
          <p:cNvPr id="3" name="Ellipse 2">
            <a:extLst>
              <a:ext uri="{FF2B5EF4-FFF2-40B4-BE49-F238E27FC236}">
                <a16:creationId xmlns:a16="http://schemas.microsoft.com/office/drawing/2014/main" id="{52B5F38B-A716-CB4A-0D65-B77B3889256B}"/>
              </a:ext>
            </a:extLst>
          </p:cNvPr>
          <p:cNvSpPr/>
          <p:nvPr/>
        </p:nvSpPr>
        <p:spPr>
          <a:xfrm>
            <a:off x="3492000" y="1296351"/>
            <a:ext cx="1080000" cy="1080000"/>
          </a:xfrm>
          <a:prstGeom prst="ellipse">
            <a:avLst/>
          </a:prstGeom>
          <a:noFill/>
          <a:ln w="76200">
            <a:solidFill>
              <a:srgbClr val="E79385">
                <a:alpha val="90000"/>
              </a:srgb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endParaRPr lang="da-DK" sz="2100">
              <a:solidFill>
                <a:prstClr val="black"/>
              </a:solidFill>
              <a:latin typeface="Yu Gothic Light" panose="020B0300000000000000" pitchFamily="34" charset="-128"/>
              <a:ea typeface="Yu Gothic Light" panose="020B0300000000000000" pitchFamily="34" charset="-128"/>
            </a:endParaRPr>
          </a:p>
        </p:txBody>
      </p:sp>
      <p:sp>
        <p:nvSpPr>
          <p:cNvPr id="10" name="Ellipse 9">
            <a:extLst>
              <a:ext uri="{FF2B5EF4-FFF2-40B4-BE49-F238E27FC236}">
                <a16:creationId xmlns:a16="http://schemas.microsoft.com/office/drawing/2014/main" id="{A2E2845C-F669-FFED-3E06-C62CCFAD7C16}"/>
              </a:ext>
            </a:extLst>
          </p:cNvPr>
          <p:cNvSpPr/>
          <p:nvPr/>
        </p:nvSpPr>
        <p:spPr>
          <a:xfrm>
            <a:off x="2814196" y="2010578"/>
            <a:ext cx="540000" cy="540000"/>
          </a:xfrm>
          <a:prstGeom prst="ellipse">
            <a:avLst/>
          </a:prstGeom>
          <a:solidFill>
            <a:schemeClr val="bg1"/>
          </a:solidFill>
          <a:ln w="76200">
            <a:solidFill>
              <a:srgbClr val="E79385">
                <a:alpha val="80000"/>
              </a:srgb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endParaRPr lang="da-DK">
              <a:solidFill>
                <a:prstClr val="black"/>
              </a:solidFill>
              <a:latin typeface="Yu Gothic Light" panose="020B0300000000000000" pitchFamily="34" charset="-128"/>
              <a:ea typeface="Yu Gothic Light" panose="020B0300000000000000" pitchFamily="34" charset="-128"/>
            </a:endParaRPr>
          </a:p>
        </p:txBody>
      </p:sp>
      <p:sp>
        <p:nvSpPr>
          <p:cNvPr id="11" name="Ellipse 10">
            <a:extLst>
              <a:ext uri="{FF2B5EF4-FFF2-40B4-BE49-F238E27FC236}">
                <a16:creationId xmlns:a16="http://schemas.microsoft.com/office/drawing/2014/main" id="{F55B8FFC-AAC4-EBC2-B0A8-47044E7000DF}"/>
              </a:ext>
            </a:extLst>
          </p:cNvPr>
          <p:cNvSpPr/>
          <p:nvPr/>
        </p:nvSpPr>
        <p:spPr>
          <a:xfrm>
            <a:off x="2558439" y="960859"/>
            <a:ext cx="810000" cy="810000"/>
          </a:xfrm>
          <a:prstGeom prst="ellipse">
            <a:avLst/>
          </a:prstGeom>
          <a:solidFill>
            <a:schemeClr val="bg1"/>
          </a:solidFill>
          <a:ln w="76200">
            <a:solidFill>
              <a:srgbClr val="E79385">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endParaRPr lang="da-DK">
              <a:solidFill>
                <a:prstClr val="black"/>
              </a:solidFill>
              <a:latin typeface="Yu Gothic Light" panose="020B0300000000000000" pitchFamily="34" charset="-128"/>
              <a:ea typeface="Yu Gothic Light" panose="020B0300000000000000" pitchFamily="34" charset="-128"/>
            </a:endParaRPr>
          </a:p>
        </p:txBody>
      </p:sp>
      <p:sp>
        <p:nvSpPr>
          <p:cNvPr id="12" name="Ellipse 11">
            <a:extLst>
              <a:ext uri="{FF2B5EF4-FFF2-40B4-BE49-F238E27FC236}">
                <a16:creationId xmlns:a16="http://schemas.microsoft.com/office/drawing/2014/main" id="{D14A407B-B384-9C49-2720-61E33460864E}"/>
              </a:ext>
            </a:extLst>
          </p:cNvPr>
          <p:cNvSpPr/>
          <p:nvPr/>
        </p:nvSpPr>
        <p:spPr>
          <a:xfrm>
            <a:off x="1288320" y="1440299"/>
            <a:ext cx="1350000" cy="1350000"/>
          </a:xfrm>
          <a:prstGeom prst="ellipse">
            <a:avLst/>
          </a:prstGeom>
          <a:solidFill>
            <a:schemeClr val="bg1"/>
          </a:solidFill>
          <a:ln w="76200">
            <a:solidFill>
              <a:srgbClr val="E79385"/>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r>
              <a:rPr lang="da-DK" sz="2100">
                <a:solidFill>
                  <a:prstClr val="black"/>
                </a:solidFill>
                <a:latin typeface="Yu Gothic Light" panose="020B0300000000000000" pitchFamily="34" charset="-128"/>
                <a:ea typeface="Yu Gothic Light" panose="020B0300000000000000" pitchFamily="34" charset="-128"/>
              </a:rPr>
              <a:t>Noter</a:t>
            </a:r>
            <a:endParaRPr lang="da-DK">
              <a:solidFill>
                <a:prstClr val="black"/>
              </a:solidFill>
              <a:latin typeface="Yu Gothic Light" panose="020B0300000000000000" pitchFamily="34" charset="-128"/>
              <a:ea typeface="Yu Gothic Light" panose="020B0300000000000000" pitchFamily="34" charset="-128"/>
            </a:endParaRPr>
          </a:p>
        </p:txBody>
      </p:sp>
      <p:sp>
        <p:nvSpPr>
          <p:cNvPr id="13" name="Ellipse 12">
            <a:extLst>
              <a:ext uri="{FF2B5EF4-FFF2-40B4-BE49-F238E27FC236}">
                <a16:creationId xmlns:a16="http://schemas.microsoft.com/office/drawing/2014/main" id="{877FA3BA-F367-9DDE-E9E8-B69DACC9EA08}"/>
              </a:ext>
            </a:extLst>
          </p:cNvPr>
          <p:cNvSpPr/>
          <p:nvPr/>
        </p:nvSpPr>
        <p:spPr>
          <a:xfrm>
            <a:off x="968849" y="1048992"/>
            <a:ext cx="540000" cy="540000"/>
          </a:xfrm>
          <a:prstGeom prst="ellipse">
            <a:avLst/>
          </a:prstGeom>
          <a:solidFill>
            <a:schemeClr val="bg1"/>
          </a:solidFill>
          <a:ln w="76200">
            <a:solidFill>
              <a:srgbClr val="E79385">
                <a:alpha val="70000"/>
              </a:srgb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endParaRPr lang="da-DK">
              <a:solidFill>
                <a:prstClr val="black"/>
              </a:solidFill>
              <a:latin typeface="Yu Gothic Light" panose="020B0300000000000000" pitchFamily="34" charset="-128"/>
              <a:ea typeface="Yu Gothic Light" panose="020B0300000000000000" pitchFamily="34" charset="-128"/>
            </a:endParaRPr>
          </a:p>
        </p:txBody>
      </p:sp>
      <p:cxnSp>
        <p:nvCxnSpPr>
          <p:cNvPr id="15" name="Lige forbindelse 14">
            <a:extLst>
              <a:ext uri="{FF2B5EF4-FFF2-40B4-BE49-F238E27FC236}">
                <a16:creationId xmlns:a16="http://schemas.microsoft.com/office/drawing/2014/main" id="{D2B629B8-6F82-16F5-C254-F888906373F0}"/>
              </a:ext>
            </a:extLst>
          </p:cNvPr>
          <p:cNvCxnSpPr/>
          <p:nvPr/>
        </p:nvCxnSpPr>
        <p:spPr>
          <a:xfrm>
            <a:off x="5044256" y="2066134"/>
            <a:ext cx="0" cy="3687888"/>
          </a:xfrm>
          <a:prstGeom prst="line">
            <a:avLst/>
          </a:prstGeom>
          <a:ln w="38100">
            <a:solidFill>
              <a:srgbClr val="E79385"/>
            </a:solidFill>
            <a:prstDash val="sysDot"/>
          </a:ln>
        </p:spPr>
        <p:style>
          <a:lnRef idx="1">
            <a:schemeClr val="accent1"/>
          </a:lnRef>
          <a:fillRef idx="0">
            <a:schemeClr val="accent1"/>
          </a:fillRef>
          <a:effectRef idx="0">
            <a:schemeClr val="accent1"/>
          </a:effectRef>
          <a:fontRef idx="minor">
            <a:schemeClr val="tx1"/>
          </a:fontRef>
        </p:style>
      </p:cxnSp>
      <p:pic>
        <p:nvPicPr>
          <p:cNvPr id="5" name="Grafik 4">
            <a:hlinkClick r:id="rId2" action="ppaction://hlinksldjump"/>
            <a:extLst>
              <a:ext uri="{FF2B5EF4-FFF2-40B4-BE49-F238E27FC236}">
                <a16:creationId xmlns:a16="http://schemas.microsoft.com/office/drawing/2014/main" id="{758CD77D-C061-9B15-29A4-35D710BD52E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9172" y="6540272"/>
            <a:ext cx="198663" cy="198663"/>
          </a:xfrm>
          <a:prstGeom prst="rect">
            <a:avLst/>
          </a:prstGeom>
        </p:spPr>
      </p:pic>
    </p:spTree>
    <p:extLst>
      <p:ext uri="{BB962C8B-B14F-4D97-AF65-F5344CB8AC3E}">
        <p14:creationId xmlns:p14="http://schemas.microsoft.com/office/powerpoint/2010/main" val="37288823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25F5E8-B0A0-26C7-EEE2-B08864C952E9}"/>
              </a:ext>
            </a:extLst>
          </p:cNvPr>
          <p:cNvSpPr>
            <a:spLocks noGrp="1"/>
          </p:cNvSpPr>
          <p:nvPr>
            <p:ph type="title"/>
          </p:nvPr>
        </p:nvSpPr>
        <p:spPr>
          <a:xfrm rot="16200000">
            <a:off x="-3212999" y="3212999"/>
            <a:ext cx="6858002" cy="432000"/>
          </a:xfrm>
          <a:solidFill>
            <a:srgbClr val="006186"/>
          </a:solidFill>
        </p:spPr>
        <p:txBody>
          <a:bodyPr>
            <a:normAutofit fontScale="90000"/>
          </a:bodyPr>
          <a:lstStyle/>
          <a:p>
            <a:r>
              <a:rPr lang="da-DK" sz="2700">
                <a:solidFill>
                  <a:schemeClr val="bg1"/>
                </a:solidFill>
                <a:latin typeface="+mn-lt"/>
              </a:rPr>
              <a:t>Arbejdsmiljø</a:t>
            </a:r>
          </a:p>
        </p:txBody>
      </p:sp>
      <p:sp>
        <p:nvSpPr>
          <p:cNvPr id="7" name="Rektangel: øverste hjørner afrundet 6">
            <a:extLst>
              <a:ext uri="{FF2B5EF4-FFF2-40B4-BE49-F238E27FC236}">
                <a16:creationId xmlns:a16="http://schemas.microsoft.com/office/drawing/2014/main" id="{55D254A1-E25F-0D2C-9548-4F2C3F5B4E8E}"/>
              </a:ext>
            </a:extLst>
          </p:cNvPr>
          <p:cNvSpPr/>
          <p:nvPr/>
        </p:nvSpPr>
        <p:spPr>
          <a:xfrm>
            <a:off x="467999" y="5220000"/>
            <a:ext cx="4283999" cy="1584000"/>
          </a:xfrm>
          <a:prstGeom prst="round2SameRect">
            <a:avLst>
              <a:gd name="adj1" fmla="val 0"/>
              <a:gd name="adj2" fmla="val 14399"/>
            </a:avLst>
          </a:prstGeom>
          <a:solidFill>
            <a:schemeClr val="bg1">
              <a:alpha val="40000"/>
            </a:schemeClr>
          </a:solidFill>
          <a:ln>
            <a:solidFill>
              <a:srgbClr val="006186">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defRPr/>
            </a:pPr>
            <a:r>
              <a:rPr lang="da-DK" sz="1100" dirty="0">
                <a:solidFill>
                  <a:prstClr val="black"/>
                </a:solidFill>
                <a:latin typeface="Calibri" panose="020F0502020204030204"/>
              </a:rPr>
              <a:t>Sørge for, at arbejdsmiljøorganisationen afholder et årligt møde, hvor I taler om arbejdsmiljøspørgsmål, og hvad I skal arbejde med for at forbedre arbejdsmiljøet.</a:t>
            </a:r>
          </a:p>
          <a:p>
            <a:pPr marL="128582" indent="-128582" defTabSz="685800">
              <a:buFont typeface="Arial" panose="020B0604020202020204" pitchFamily="34" charset="0"/>
              <a:buChar char="•"/>
              <a:defRPr/>
            </a:pPr>
            <a:r>
              <a:rPr lang="da-DK" sz="1100" dirty="0">
                <a:solidFill>
                  <a:prstClr val="black"/>
                </a:solidFill>
                <a:latin typeface="Calibri" panose="020F0502020204030204"/>
              </a:rPr>
              <a:t>Sørge for, at arbejdsmiljøorganisationen gennemfører en arbejdspladsvurdering (APV) minimum hvert tredje år eller hvis der sker væsentlig ændringer i arbejdet (fx ibrugtagning af nye lokaler, maskiner mv).</a:t>
            </a:r>
            <a:endParaRPr lang="da-DK" sz="1100" dirty="0">
              <a:solidFill>
                <a:prstClr val="black"/>
              </a:solidFill>
              <a:latin typeface="Calibri" panose="020F0502020204030204"/>
              <a:ea typeface="Calibri"/>
              <a:cs typeface="Calibri"/>
            </a:endParaRPr>
          </a:p>
          <a:p>
            <a:pPr marL="128582" indent="-128582" defTabSz="685800">
              <a:buFont typeface="Arial" panose="020B0604020202020204" pitchFamily="34" charset="0"/>
              <a:buChar char="•"/>
              <a:defRPr/>
            </a:pPr>
            <a:r>
              <a:rPr lang="da-DK" sz="1100" dirty="0">
                <a:solidFill>
                  <a:prstClr val="black"/>
                </a:solidFill>
                <a:latin typeface="Calibri" panose="020F0502020204030204"/>
              </a:rPr>
              <a:t>Anmelde en arbejdsulykke, hvis en sådan opstår. Din organisation har formentlig retningslinjer for dette. </a:t>
            </a:r>
          </a:p>
        </p:txBody>
      </p:sp>
      <p:sp>
        <p:nvSpPr>
          <p:cNvPr id="14" name="Rektangel: øverste hjørner afrundet 13">
            <a:extLst>
              <a:ext uri="{FF2B5EF4-FFF2-40B4-BE49-F238E27FC236}">
                <a16:creationId xmlns:a16="http://schemas.microsoft.com/office/drawing/2014/main" id="{4949F8EC-4E60-A369-6AAB-4C590B5775EF}"/>
              </a:ext>
            </a:extLst>
          </p:cNvPr>
          <p:cNvSpPr/>
          <p:nvPr/>
        </p:nvSpPr>
        <p:spPr>
          <a:xfrm>
            <a:off x="4822657" y="5220000"/>
            <a:ext cx="4283997" cy="1584000"/>
          </a:xfrm>
          <a:prstGeom prst="round2SameRect">
            <a:avLst>
              <a:gd name="adj1" fmla="val 0"/>
              <a:gd name="adj2" fmla="val 14399"/>
            </a:avLst>
          </a:prstGeom>
          <a:solidFill>
            <a:schemeClr val="bg1">
              <a:alpha val="40000"/>
            </a:schemeClr>
          </a:solidFill>
          <a:ln>
            <a:solidFill>
              <a:srgbClr val="006186">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defRPr/>
            </a:pPr>
            <a:r>
              <a:rPr lang="da-DK" sz="1100" dirty="0">
                <a:solidFill>
                  <a:prstClr val="black"/>
                </a:solidFill>
                <a:latin typeface="Calibri" panose="020F0502020204030204"/>
              </a:rPr>
              <a:t>Skriv ind i ”Egne noter”, hvem arbejdsmiljøorganisationen på din arbejdsplads består af.</a:t>
            </a:r>
            <a:endParaRPr lang="da-DK" sz="1100" dirty="0">
              <a:solidFill>
                <a:prstClr val="black"/>
              </a:solidFill>
              <a:highlight>
                <a:srgbClr val="FFFF00"/>
              </a:highlight>
              <a:latin typeface="Calibri" panose="020F0502020204030204"/>
              <a:ea typeface="Calibri"/>
              <a:cs typeface="Calibri"/>
            </a:endParaRPr>
          </a:p>
          <a:p>
            <a:pPr marL="128582" indent="-128582" defTabSz="685800">
              <a:buFont typeface="Arial" panose="020B0604020202020204" pitchFamily="34" charset="0"/>
              <a:buChar char="•"/>
              <a:defRPr/>
            </a:pPr>
            <a:r>
              <a:rPr lang="da-DK" sz="1100" dirty="0">
                <a:solidFill>
                  <a:prstClr val="black"/>
                </a:solidFill>
                <a:latin typeface="Calibri" panose="020F0502020204030204"/>
              </a:rPr>
              <a:t>HR kan hjælpe dig videre i arbejdsmiljøspørgsmål.</a:t>
            </a:r>
          </a:p>
          <a:p>
            <a:pPr marL="128582" indent="-128582" defTabSz="685800">
              <a:buFont typeface="Arial" panose="020B0604020202020204" pitchFamily="34" charset="0"/>
              <a:buChar char="•"/>
              <a:defRPr/>
            </a:pPr>
            <a:r>
              <a:rPr lang="da-DK" sz="1100" dirty="0">
                <a:solidFill>
                  <a:prstClr val="black"/>
                </a:solidFill>
                <a:latin typeface="Calibri" panose="020F0502020204030204"/>
              </a:rPr>
              <a:t>Du kan spørge </a:t>
            </a:r>
            <a:r>
              <a:rPr lang="da-DK" sz="1100" dirty="0">
                <a:solidFill>
                  <a:prstClr val="black"/>
                </a:solidFill>
                <a:latin typeface="Calibri" panose="020F0502020204030204"/>
                <a:cs typeface="Calibri"/>
              </a:rPr>
              <a:t>en lederkollega eller din nærmeste leder.</a:t>
            </a:r>
            <a:endParaRPr lang="da-DK" sz="1100" dirty="0">
              <a:solidFill>
                <a:prstClr val="black"/>
              </a:solidFill>
              <a:latin typeface="Calibri" panose="020F0502020204030204"/>
            </a:endParaRPr>
          </a:p>
          <a:p>
            <a:pPr marL="128582" indent="-128582" defTabSz="685800">
              <a:buFont typeface="Arial" panose="020B0604020202020204" pitchFamily="34" charset="0"/>
              <a:buChar char="•"/>
              <a:defRPr/>
            </a:pPr>
            <a:r>
              <a:rPr lang="da-DK" sz="1100" dirty="0">
                <a:solidFill>
                  <a:prstClr val="black"/>
                </a:solidFill>
                <a:latin typeface="Calibri" panose="020F0502020204030204"/>
              </a:rPr>
              <a:t>Brug Arbejdstilsynets hjemmeside, at.dk.</a:t>
            </a:r>
            <a:endParaRPr lang="da-DK" sz="1100" dirty="0">
              <a:solidFill>
                <a:prstClr val="black"/>
              </a:solidFill>
              <a:latin typeface="Calibri" panose="020F0502020204030204"/>
              <a:ea typeface="Calibri"/>
              <a:cs typeface="Calibri"/>
            </a:endParaRPr>
          </a:p>
        </p:txBody>
      </p:sp>
      <p:sp>
        <p:nvSpPr>
          <p:cNvPr id="10" name="Rektangel: øverste hjørner afrundet 9">
            <a:extLst>
              <a:ext uri="{FF2B5EF4-FFF2-40B4-BE49-F238E27FC236}">
                <a16:creationId xmlns:a16="http://schemas.microsoft.com/office/drawing/2014/main" id="{F4491812-5144-075C-FECC-D07F291A41D1}"/>
              </a:ext>
            </a:extLst>
          </p:cNvPr>
          <p:cNvSpPr/>
          <p:nvPr/>
        </p:nvSpPr>
        <p:spPr>
          <a:xfrm>
            <a:off x="467999" y="1236706"/>
            <a:ext cx="4283999" cy="3600000"/>
          </a:xfrm>
          <a:prstGeom prst="round2SameRect">
            <a:avLst>
              <a:gd name="adj1" fmla="val 0"/>
              <a:gd name="adj2" fmla="val 14399"/>
            </a:avLst>
          </a:prstGeom>
          <a:solidFill>
            <a:schemeClr val="bg1"/>
          </a:solidFill>
          <a:ln>
            <a:solidFill>
              <a:srgbClr val="006186">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defRPr/>
            </a:pPr>
            <a:r>
              <a:rPr lang="da-DK" sz="1100" dirty="0">
                <a:solidFill>
                  <a:prstClr val="black"/>
                </a:solidFill>
                <a:latin typeface="Calibri" panose="020F0502020204030204"/>
                <a:cs typeface="Calibri"/>
              </a:rPr>
              <a:t>Som arbejdsgiver har du pligt til at sikre et godt fysisk og psykisk arbejdsmiljø for medarbejderne. Dette reguleres via arbejdsmiljølovgivningen med Arbejdstilsynet</a:t>
            </a:r>
            <a:r>
              <a:rPr lang="da-DK" sz="1100" dirty="0">
                <a:solidFill>
                  <a:srgbClr val="FF0000"/>
                </a:solidFill>
                <a:latin typeface="Calibri" panose="020F0502020204030204"/>
                <a:cs typeface="Calibri"/>
              </a:rPr>
              <a:t> </a:t>
            </a:r>
            <a:r>
              <a:rPr lang="da-DK" sz="1100" dirty="0">
                <a:solidFill>
                  <a:prstClr val="black"/>
                </a:solidFill>
                <a:latin typeface="Calibri" panose="020F0502020204030204"/>
                <a:cs typeface="Calibri"/>
              </a:rPr>
              <a:t>som øverste tilsynsmyndighed. Arbejdsmiljø favner bredt og består bl.a. af: Indeklima, stråling, støj og vibrationer, maskiner og teknik, kemi, ergonomi, kontor- og hjemmearbejde, arbejdsulykker, erhvervssygdomme, stress, natarbejde, vold og trusler, mobning. </a:t>
            </a:r>
          </a:p>
          <a:p>
            <a:pPr defTabSz="685800">
              <a:defRPr/>
            </a:pPr>
            <a:endParaRPr lang="da-DK" sz="11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Der gælder forskellige regler for forskellige typer af arbejdspladser. På Arbejdstilsynets hjemmeside kan du få adgang til branchespecifikke regler ved at søge på brancher. </a:t>
            </a:r>
          </a:p>
          <a:p>
            <a:pPr defTabSz="685800">
              <a:defRPr/>
            </a:pPr>
            <a:endParaRPr lang="da-DK" sz="1100" dirty="0">
              <a:solidFill>
                <a:prstClr val="black"/>
              </a:solidFill>
              <a:highlight>
                <a:srgbClr val="FFFF00"/>
              </a:highlight>
              <a:latin typeface="Calibri" panose="020F0502020204030204"/>
              <a:cs typeface="Calibri"/>
            </a:endParaRPr>
          </a:p>
          <a:p>
            <a:pPr defTabSz="685800">
              <a:defRPr/>
            </a:pPr>
            <a:r>
              <a:rPr lang="da-DK" sz="1100" dirty="0">
                <a:solidFill>
                  <a:prstClr val="black"/>
                </a:solidFill>
                <a:latin typeface="Calibri" panose="020F0502020204030204"/>
                <a:cs typeface="Calibri"/>
              </a:rPr>
              <a:t>Fælles for alle arbejdspladser med mere end 10 ansatte er, at der skal være en arbejdsmiljøorganisation (AMO), hvor der skal være både en medarbejder- og en ledelsesrepræsentant. Arbejdsmiljøspørgsmål kan drøftes i MED-systemet.</a:t>
            </a:r>
          </a:p>
          <a:p>
            <a:pPr defTabSz="685800">
              <a:defRPr/>
            </a:pPr>
            <a:endParaRPr lang="da-DK" sz="11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Arbejdsmiljørepræsentanter og ledere, som er medlem af AMO skal tage en lovpligtig arbejdsmiljøuddannelse. HR eller din leder kan hjælpe dig med, hvordan du og andre tilmeldes dette kursus. </a:t>
            </a:r>
          </a:p>
          <a:p>
            <a:pPr defTabSz="685800">
              <a:defRPr/>
            </a:pPr>
            <a:endParaRPr lang="da-DK" sz="1100" dirty="0">
              <a:solidFill>
                <a:prstClr val="black"/>
              </a:solidFill>
              <a:latin typeface="Calibri" panose="020F0502020204030204"/>
              <a:cs typeface="Calibri"/>
            </a:endParaRPr>
          </a:p>
        </p:txBody>
      </p:sp>
      <p:sp>
        <p:nvSpPr>
          <p:cNvPr id="17" name="Rektangel: øverste hjørner afrundet 16">
            <a:extLst>
              <a:ext uri="{FF2B5EF4-FFF2-40B4-BE49-F238E27FC236}">
                <a16:creationId xmlns:a16="http://schemas.microsoft.com/office/drawing/2014/main" id="{5E6C727D-8CB6-B895-3430-1D59A87DA36E}"/>
              </a:ext>
            </a:extLst>
          </p:cNvPr>
          <p:cNvSpPr/>
          <p:nvPr/>
        </p:nvSpPr>
        <p:spPr>
          <a:xfrm>
            <a:off x="4822660" y="1223999"/>
            <a:ext cx="4283998" cy="3600000"/>
          </a:xfrm>
          <a:prstGeom prst="round2SameRect">
            <a:avLst>
              <a:gd name="adj1" fmla="val 0"/>
              <a:gd name="adj2" fmla="val 14399"/>
            </a:avLst>
          </a:prstGeom>
          <a:solidFill>
            <a:schemeClr val="bg1"/>
          </a:solidFill>
          <a:ln>
            <a:solidFill>
              <a:srgbClr val="006186">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defRPr/>
            </a:pPr>
            <a:r>
              <a:rPr lang="da-DK" sz="1100" dirty="0">
                <a:solidFill>
                  <a:srgbClr val="1E1E1E"/>
                </a:solidFill>
                <a:latin typeface="Calibri" panose="020F0502020204030204"/>
              </a:rPr>
              <a:t>Børn og unge er særligt udsatte grupper på arbejdsmarkedet, og derfor gælder der særlige regler for unge under 18 år. </a:t>
            </a:r>
            <a:r>
              <a:rPr lang="da-DK" sz="1100" dirty="0">
                <a:solidFill>
                  <a:prstClr val="black"/>
                </a:solidFill>
                <a:latin typeface="Calibri" panose="020F0502020204030204"/>
              </a:rPr>
              <a:t>Det gælder fx arbejdet med kemi, maskiner og arbejdstidsregler. Orienter dig hos Arbejdstilsynet. </a:t>
            </a:r>
          </a:p>
          <a:p>
            <a:pPr defTabSz="685800">
              <a:defRPr/>
            </a:pPr>
            <a:endParaRPr lang="da-DK" sz="1100" dirty="0">
              <a:solidFill>
                <a:srgbClr val="1E1E1E"/>
              </a:solidFill>
              <a:latin typeface="Calibri" panose="020F0502020204030204"/>
            </a:endParaRPr>
          </a:p>
          <a:p>
            <a:pPr defTabSz="685800">
              <a:defRPr/>
            </a:pPr>
            <a:r>
              <a:rPr lang="da-DK" sz="1100" dirty="0">
                <a:solidFill>
                  <a:srgbClr val="1E1E1E"/>
                </a:solidFill>
                <a:latin typeface="Calibri" panose="020F0502020204030204"/>
              </a:rPr>
              <a:t>Hvis en medarbejder kommer til skade, er det din pligt som arbejdsgiver at anmelde ulykken. Ulykken skal anmeldes, hvis den opfylder ét af følgende kravene:</a:t>
            </a:r>
          </a:p>
          <a:p>
            <a:pPr defTabSz="685800">
              <a:defRPr/>
            </a:pPr>
            <a:endParaRPr lang="da-DK" sz="1100" dirty="0">
              <a:solidFill>
                <a:srgbClr val="1E1E1E"/>
              </a:solidFill>
              <a:latin typeface="Calibri" panose="020F0502020204030204"/>
            </a:endParaRPr>
          </a:p>
          <a:p>
            <a:pPr marL="128582" indent="-128582" defTabSz="685800">
              <a:buFont typeface="Arial" panose="020B0604020202020204" pitchFamily="34" charset="0"/>
              <a:buChar char="•"/>
              <a:defRPr/>
            </a:pPr>
            <a:r>
              <a:rPr lang="da-DK" sz="1100" dirty="0">
                <a:solidFill>
                  <a:srgbClr val="1E1E1E"/>
                </a:solidFill>
                <a:latin typeface="Calibri" panose="020F0502020204030204"/>
              </a:rPr>
              <a:t>Hvis ulykken medfører, at personen ikke kan foretage sit sædvanlige arbejde i mindst én dag udover tilskadekomstdagen</a:t>
            </a:r>
          </a:p>
          <a:p>
            <a:pPr marL="128582" indent="-128582" defTabSz="685800">
              <a:buFont typeface="Arial" panose="020B0604020202020204" pitchFamily="34" charset="0"/>
              <a:buChar char="•"/>
              <a:defRPr/>
            </a:pPr>
            <a:r>
              <a:rPr lang="da-DK" sz="1100" dirty="0">
                <a:solidFill>
                  <a:srgbClr val="1E1E1E"/>
                </a:solidFill>
                <a:latin typeface="Calibri" panose="020F0502020204030204"/>
              </a:rPr>
              <a:t>Hvis arbejdsulykken forventes at medføre ret til erstatning efter Arbejdsskadesikringsloven (fx erstatning for udgifter til helbredelse af skadens følger, varigt mén eller tabt erhvervsevne).</a:t>
            </a:r>
          </a:p>
          <a:p>
            <a:pPr defTabSz="685800">
              <a:defRPr/>
            </a:pPr>
            <a:endParaRPr lang="da-DK" sz="1100" dirty="0">
              <a:solidFill>
                <a:srgbClr val="1E1E1E"/>
              </a:solidFill>
              <a:latin typeface="Calibri" panose="020F0502020204030204"/>
            </a:endParaRPr>
          </a:p>
          <a:p>
            <a:pPr defTabSz="685800">
              <a:defRPr/>
            </a:pPr>
            <a:r>
              <a:rPr lang="da-DK" sz="1100" dirty="0">
                <a:solidFill>
                  <a:srgbClr val="1E1E1E"/>
                </a:solidFill>
                <a:latin typeface="Calibri" panose="020F0502020204030204"/>
              </a:rPr>
              <a:t>Arbejdstilsynet kan komme på tilsyn for at se, om I som arbejdsplads overholder lovgivningen og for at vejlede om mulige tiltag til forbedringer. Det første tilsyn er typisk anmeldt, og du kan derfor forberede dig. </a:t>
            </a:r>
            <a:r>
              <a:rPr lang="da-DK" sz="1100" dirty="0">
                <a:solidFill>
                  <a:prstClr val="black"/>
                </a:solidFill>
                <a:latin typeface="Calibri" panose="020F0502020204030204"/>
              </a:rPr>
              <a:t>Orienter dig om Arbejdstilsynets tilsynspligt på deres hjemmeside. </a:t>
            </a:r>
          </a:p>
          <a:p>
            <a:pPr defTabSz="685800">
              <a:defRPr/>
            </a:pPr>
            <a:endParaRPr lang="da-DK" sz="1100" dirty="0">
              <a:solidFill>
                <a:srgbClr val="1E1E1E"/>
              </a:solidFill>
              <a:latin typeface="Calibri" panose="020F0502020204030204"/>
            </a:endParaRPr>
          </a:p>
          <a:p>
            <a:pPr defTabSz="685800">
              <a:defRPr/>
            </a:pPr>
            <a:endParaRPr lang="da-DK" sz="1100" dirty="0">
              <a:solidFill>
                <a:srgbClr val="1E1E1E"/>
              </a:solidFill>
              <a:latin typeface="Calibri" panose="020F0502020204030204"/>
            </a:endParaRPr>
          </a:p>
          <a:p>
            <a:pPr defTabSz="685800">
              <a:defRPr/>
            </a:pPr>
            <a:endParaRPr lang="da-DK" sz="1100" dirty="0">
              <a:solidFill>
                <a:srgbClr val="1E1E1E"/>
              </a:solidFill>
              <a:latin typeface="Calibri" panose="020F0502020204030204"/>
            </a:endParaRPr>
          </a:p>
          <a:p>
            <a:pPr defTabSz="685800">
              <a:defRPr/>
            </a:pPr>
            <a:endParaRPr lang="da-DK" sz="1100" dirty="0">
              <a:solidFill>
                <a:prstClr val="black"/>
              </a:solidFill>
              <a:latin typeface="Calibri" panose="020F0502020204030204"/>
              <a:cs typeface="Calibri"/>
            </a:endParaRPr>
          </a:p>
        </p:txBody>
      </p:sp>
      <p:sp>
        <p:nvSpPr>
          <p:cNvPr id="3" name="Rektangel: afrundede hjørner 2">
            <a:extLst>
              <a:ext uri="{FF2B5EF4-FFF2-40B4-BE49-F238E27FC236}">
                <a16:creationId xmlns:a16="http://schemas.microsoft.com/office/drawing/2014/main" id="{55A9E716-5F5B-7904-660C-857019AAD018}"/>
              </a:ext>
            </a:extLst>
          </p:cNvPr>
          <p:cNvSpPr/>
          <p:nvPr/>
        </p:nvSpPr>
        <p:spPr>
          <a:xfrm>
            <a:off x="326885" y="63541"/>
            <a:ext cx="8784000" cy="792000"/>
          </a:xfrm>
          <a:prstGeom prst="roundRect">
            <a:avLst/>
          </a:prstGeom>
          <a:solidFill>
            <a:srgbClr val="006186">
              <a:alpha val="7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defTabSz="685800"/>
            <a:endParaRPr lang="da-DK" sz="1350" dirty="0">
              <a:solidFill>
                <a:prstClr val="black"/>
              </a:solidFill>
              <a:latin typeface="Calibri" panose="020F0502020204030204"/>
            </a:endParaRPr>
          </a:p>
        </p:txBody>
      </p:sp>
      <p:sp>
        <p:nvSpPr>
          <p:cNvPr id="12" name="Tekstfelt 11">
            <a:extLst>
              <a:ext uri="{FF2B5EF4-FFF2-40B4-BE49-F238E27FC236}">
                <a16:creationId xmlns:a16="http://schemas.microsoft.com/office/drawing/2014/main" id="{E847F8E2-60BB-0C7F-06F2-4329E97E1CA9}"/>
              </a:ext>
            </a:extLst>
          </p:cNvPr>
          <p:cNvSpPr txBox="1"/>
          <p:nvPr/>
        </p:nvSpPr>
        <p:spPr>
          <a:xfrm>
            <a:off x="679727" y="311800"/>
            <a:ext cx="987148" cy="276999"/>
          </a:xfrm>
          <a:prstGeom prst="rect">
            <a:avLst/>
          </a:prstGeom>
          <a:noFill/>
        </p:spPr>
        <p:txBody>
          <a:bodyPr wrap="square" lIns="68580" tIns="34290" rIns="68580" bIns="34290" rtlCol="0" anchor="t">
            <a:spAutoFit/>
          </a:bodyPr>
          <a:lstStyle/>
          <a:p>
            <a:pPr defTabSz="685800"/>
            <a:r>
              <a:rPr lang="da-DK" sz="1350" dirty="0">
                <a:solidFill>
                  <a:schemeClr val="bg1"/>
                </a:solidFill>
                <a:latin typeface="Calibri" panose="020F0502020204030204"/>
                <a:ea typeface="Yu Gothic Light"/>
              </a:rPr>
              <a:t>Situationer:</a:t>
            </a:r>
            <a:r>
              <a:rPr lang="da-DK" sz="1350" b="1" dirty="0">
                <a:solidFill>
                  <a:schemeClr val="bg1"/>
                </a:solidFill>
                <a:latin typeface="Calibri" panose="020F0502020204030204"/>
                <a:ea typeface="Yu Gothic Light"/>
              </a:rPr>
              <a:t> </a:t>
            </a:r>
            <a:endParaRPr lang="da-DK" sz="1350" b="1" dirty="0">
              <a:solidFill>
                <a:schemeClr val="bg1"/>
              </a:solidFill>
              <a:latin typeface="Calibri" panose="020F0502020204030204"/>
              <a:ea typeface="Yu Gothic Light" panose="020B0300000000000000" pitchFamily="34" charset="-128"/>
            </a:endParaRPr>
          </a:p>
        </p:txBody>
      </p:sp>
      <p:sp>
        <p:nvSpPr>
          <p:cNvPr id="16" name="Tekstfelt 15">
            <a:extLst>
              <a:ext uri="{FF2B5EF4-FFF2-40B4-BE49-F238E27FC236}">
                <a16:creationId xmlns:a16="http://schemas.microsoft.com/office/drawing/2014/main" id="{7EA09F14-A34C-49F7-8570-0FC3AAC11C0F}"/>
              </a:ext>
            </a:extLst>
          </p:cNvPr>
          <p:cNvSpPr txBox="1"/>
          <p:nvPr/>
        </p:nvSpPr>
        <p:spPr>
          <a:xfrm>
            <a:off x="1800000" y="149687"/>
            <a:ext cx="5276850" cy="600164"/>
          </a:xfrm>
          <a:prstGeom prst="rect">
            <a:avLst/>
          </a:prstGeom>
          <a:noFill/>
        </p:spPr>
        <p:txBody>
          <a:bodyPr wrap="square" rtlCol="0">
            <a:spAutoFit/>
          </a:bodyPr>
          <a:lstStyle/>
          <a:p>
            <a:pPr defTabSz="685800">
              <a:defRPr/>
            </a:pPr>
            <a:r>
              <a:rPr lang="da-DK" sz="1100" dirty="0">
                <a:solidFill>
                  <a:prstClr val="white"/>
                </a:solidFill>
                <a:latin typeface="Calibri" panose="020F0502020204030204"/>
              </a:rPr>
              <a:t>Der er udfordringer med det psykiske eller det fysiske arbejdsmiljø</a:t>
            </a:r>
          </a:p>
          <a:p>
            <a:pPr defTabSz="685800">
              <a:defRPr/>
            </a:pPr>
            <a:r>
              <a:rPr lang="da-DK" sz="1100" dirty="0">
                <a:solidFill>
                  <a:prstClr val="white"/>
                </a:solidFill>
                <a:latin typeface="Calibri" panose="020F0502020204030204"/>
              </a:rPr>
              <a:t>Der skal gennemføres en arbejdspladsvurdering</a:t>
            </a:r>
          </a:p>
          <a:p>
            <a:pPr defTabSz="685800">
              <a:defRPr/>
            </a:pPr>
            <a:r>
              <a:rPr lang="da-DK" sz="1100" dirty="0">
                <a:solidFill>
                  <a:prstClr val="white"/>
                </a:solidFill>
                <a:latin typeface="Calibri" panose="020F0502020204030204"/>
              </a:rPr>
              <a:t>Der sker en arbejdsulykke</a:t>
            </a:r>
          </a:p>
        </p:txBody>
      </p:sp>
      <p:sp>
        <p:nvSpPr>
          <p:cNvPr id="19" name="Rektangel: øverste hjørner afrundet 18">
            <a:extLst>
              <a:ext uri="{FF2B5EF4-FFF2-40B4-BE49-F238E27FC236}">
                <a16:creationId xmlns:a16="http://schemas.microsoft.com/office/drawing/2014/main" id="{9F3A6EA4-3069-C0C4-6CED-B672C0188439}"/>
              </a:ext>
            </a:extLst>
          </p:cNvPr>
          <p:cNvSpPr/>
          <p:nvPr/>
        </p:nvSpPr>
        <p:spPr>
          <a:xfrm>
            <a:off x="468000" y="936000"/>
            <a:ext cx="4284000" cy="288000"/>
          </a:xfrm>
          <a:prstGeom prst="round2SameRect">
            <a:avLst/>
          </a:prstGeom>
          <a:solidFill>
            <a:srgbClr val="006186">
              <a:alpha val="40000"/>
            </a:srgbClr>
          </a:solidFill>
          <a:ln>
            <a:solidFill>
              <a:srgbClr val="006186">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Fakta </a:t>
            </a:r>
          </a:p>
        </p:txBody>
      </p:sp>
      <p:sp>
        <p:nvSpPr>
          <p:cNvPr id="20" name="Rektangel: øverste hjørner afrundet 19">
            <a:extLst>
              <a:ext uri="{FF2B5EF4-FFF2-40B4-BE49-F238E27FC236}">
                <a16:creationId xmlns:a16="http://schemas.microsoft.com/office/drawing/2014/main" id="{579ED616-3194-3A1D-B5BD-9B8B1FFD454C}"/>
              </a:ext>
            </a:extLst>
          </p:cNvPr>
          <p:cNvSpPr/>
          <p:nvPr/>
        </p:nvSpPr>
        <p:spPr>
          <a:xfrm>
            <a:off x="4824000" y="936000"/>
            <a:ext cx="4284000" cy="288000"/>
          </a:xfrm>
          <a:prstGeom prst="round2SameRect">
            <a:avLst/>
          </a:prstGeom>
          <a:solidFill>
            <a:srgbClr val="006186">
              <a:alpha val="40000"/>
            </a:srgbClr>
          </a:solidFill>
          <a:ln>
            <a:solidFill>
              <a:srgbClr val="006186">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Særlige forhold</a:t>
            </a:r>
          </a:p>
        </p:txBody>
      </p:sp>
      <p:sp>
        <p:nvSpPr>
          <p:cNvPr id="23" name="Rektangel: øverste hjørner afrundet 22">
            <a:extLst>
              <a:ext uri="{FF2B5EF4-FFF2-40B4-BE49-F238E27FC236}">
                <a16:creationId xmlns:a16="http://schemas.microsoft.com/office/drawing/2014/main" id="{E007848E-1857-D58C-9E5C-6031A18774ED}"/>
              </a:ext>
            </a:extLst>
          </p:cNvPr>
          <p:cNvSpPr/>
          <p:nvPr/>
        </p:nvSpPr>
        <p:spPr>
          <a:xfrm>
            <a:off x="468000" y="4932000"/>
            <a:ext cx="4284000" cy="288000"/>
          </a:xfrm>
          <a:prstGeom prst="round2SameRect">
            <a:avLst/>
          </a:prstGeom>
          <a:solidFill>
            <a:srgbClr val="006186">
              <a:alpha val="40000"/>
            </a:srgbClr>
          </a:solidFill>
          <a:ln>
            <a:solidFill>
              <a:srgbClr val="006186">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Husk, at du skal...</a:t>
            </a:r>
          </a:p>
        </p:txBody>
      </p:sp>
      <p:pic>
        <p:nvPicPr>
          <p:cNvPr id="24" name="Grafik 23" descr="Postit-noter kontur">
            <a:extLst>
              <a:ext uri="{FF2B5EF4-FFF2-40B4-BE49-F238E27FC236}">
                <a16:creationId xmlns:a16="http://schemas.microsoft.com/office/drawing/2014/main" id="{7AF60947-FA44-EC31-B33D-7E0FF23D995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344680" y="4917015"/>
            <a:ext cx="338241" cy="324000"/>
          </a:xfrm>
          <a:prstGeom prst="rect">
            <a:avLst/>
          </a:prstGeom>
        </p:spPr>
      </p:pic>
      <p:pic>
        <p:nvPicPr>
          <p:cNvPr id="25" name="Grafik 24" descr="Spørgsmål kontur">
            <a:extLst>
              <a:ext uri="{FF2B5EF4-FFF2-40B4-BE49-F238E27FC236}">
                <a16:creationId xmlns:a16="http://schemas.microsoft.com/office/drawing/2014/main" id="{2A29D2D9-F0CE-76F9-998C-07E57C73893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640000" y="4926456"/>
            <a:ext cx="324000" cy="324000"/>
          </a:xfrm>
          <a:prstGeom prst="rect">
            <a:avLst/>
          </a:prstGeom>
        </p:spPr>
      </p:pic>
      <p:sp>
        <p:nvSpPr>
          <p:cNvPr id="26" name="Rektangel: øverste hjørner afrundet 25">
            <a:extLst>
              <a:ext uri="{FF2B5EF4-FFF2-40B4-BE49-F238E27FC236}">
                <a16:creationId xmlns:a16="http://schemas.microsoft.com/office/drawing/2014/main" id="{2114AB49-8D8E-75FF-4B06-8E50EB7CD5F1}"/>
              </a:ext>
            </a:extLst>
          </p:cNvPr>
          <p:cNvSpPr/>
          <p:nvPr/>
        </p:nvSpPr>
        <p:spPr>
          <a:xfrm>
            <a:off x="4822660" y="4932000"/>
            <a:ext cx="4284000" cy="288000"/>
          </a:xfrm>
          <a:prstGeom prst="round2SameRect">
            <a:avLst/>
          </a:prstGeom>
          <a:solidFill>
            <a:srgbClr val="006186">
              <a:alpha val="40000"/>
            </a:srgbClr>
          </a:solidFill>
          <a:ln>
            <a:solidFill>
              <a:srgbClr val="006186">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Hvem kan hjælpe mig?</a:t>
            </a:r>
          </a:p>
        </p:txBody>
      </p:sp>
    </p:spTree>
    <p:extLst>
      <p:ext uri="{BB962C8B-B14F-4D97-AF65-F5344CB8AC3E}">
        <p14:creationId xmlns:p14="http://schemas.microsoft.com/office/powerpoint/2010/main" val="30075346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25F5E8-B0A0-26C7-EEE2-B08864C952E9}"/>
              </a:ext>
            </a:extLst>
          </p:cNvPr>
          <p:cNvSpPr>
            <a:spLocks noGrp="1"/>
          </p:cNvSpPr>
          <p:nvPr>
            <p:ph type="title"/>
          </p:nvPr>
        </p:nvSpPr>
        <p:spPr>
          <a:xfrm rot="16200000">
            <a:off x="-3208139" y="3213001"/>
            <a:ext cx="6858002" cy="432000"/>
          </a:xfrm>
          <a:solidFill>
            <a:srgbClr val="006186"/>
          </a:solidFill>
        </p:spPr>
        <p:txBody>
          <a:bodyPr vert="horz" lIns="68580" tIns="34290" rIns="68580" bIns="34290" rtlCol="0" anchor="ctr">
            <a:normAutofit fontScale="90000"/>
          </a:bodyPr>
          <a:lstStyle/>
          <a:p>
            <a:r>
              <a:rPr lang="da-DK" sz="2700">
                <a:solidFill>
                  <a:schemeClr val="bg1"/>
                </a:solidFill>
                <a:latin typeface="+mn-lt"/>
              </a:rPr>
              <a:t>MED-systemet</a:t>
            </a:r>
          </a:p>
        </p:txBody>
      </p:sp>
      <p:sp>
        <p:nvSpPr>
          <p:cNvPr id="7" name="Rektangel: øverste hjørner afrundet 6">
            <a:extLst>
              <a:ext uri="{FF2B5EF4-FFF2-40B4-BE49-F238E27FC236}">
                <a16:creationId xmlns:a16="http://schemas.microsoft.com/office/drawing/2014/main" id="{55D254A1-E25F-0D2C-9548-4F2C3F5B4E8E}"/>
              </a:ext>
            </a:extLst>
          </p:cNvPr>
          <p:cNvSpPr/>
          <p:nvPr/>
        </p:nvSpPr>
        <p:spPr>
          <a:xfrm>
            <a:off x="468000" y="5883924"/>
            <a:ext cx="4284000" cy="936000"/>
          </a:xfrm>
          <a:prstGeom prst="round2SameRect">
            <a:avLst>
              <a:gd name="adj1" fmla="val 0"/>
              <a:gd name="adj2" fmla="val 14399"/>
            </a:avLst>
          </a:prstGeom>
          <a:solidFill>
            <a:schemeClr val="bg1">
              <a:alpha val="40000"/>
            </a:schemeClr>
          </a:solidFill>
          <a:ln>
            <a:solidFill>
              <a:srgbClr val="006186">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pPr>
            <a:r>
              <a:rPr lang="da-DK" sz="1100" dirty="0">
                <a:solidFill>
                  <a:prstClr val="black"/>
                </a:solidFill>
                <a:latin typeface="Calibri" panose="020F0502020204030204"/>
              </a:rPr>
              <a:t>Arkivere referatet det rette sted, så MED-systemet virker op og ned i hele organisationen.</a:t>
            </a:r>
          </a:p>
          <a:p>
            <a:pPr marL="128582" indent="-128582" defTabSz="685800">
              <a:buFont typeface="Arial" panose="020B0604020202020204" pitchFamily="34" charset="0"/>
              <a:buChar char="•"/>
            </a:pPr>
            <a:r>
              <a:rPr lang="da-DK" sz="1100" dirty="0">
                <a:solidFill>
                  <a:prstClr val="black"/>
                </a:solidFill>
                <a:latin typeface="Calibri" panose="020F0502020204030204"/>
              </a:rPr>
              <a:t>Have gennemført den obligatoriske MED-grunduddannelse, hvis du sidder i MED-udvalget, senest et år efter du er tiltrådt i stillingen. </a:t>
            </a:r>
          </a:p>
        </p:txBody>
      </p:sp>
      <p:sp>
        <p:nvSpPr>
          <p:cNvPr id="14" name="Rektangel: øverste hjørner afrundet 13">
            <a:extLst>
              <a:ext uri="{FF2B5EF4-FFF2-40B4-BE49-F238E27FC236}">
                <a16:creationId xmlns:a16="http://schemas.microsoft.com/office/drawing/2014/main" id="{4949F8EC-4E60-A369-6AAB-4C590B5775EF}"/>
              </a:ext>
            </a:extLst>
          </p:cNvPr>
          <p:cNvSpPr/>
          <p:nvPr/>
        </p:nvSpPr>
        <p:spPr>
          <a:xfrm>
            <a:off x="4822660" y="5883924"/>
            <a:ext cx="4284000" cy="936000"/>
          </a:xfrm>
          <a:prstGeom prst="round2SameRect">
            <a:avLst>
              <a:gd name="adj1" fmla="val 0"/>
              <a:gd name="adj2" fmla="val 14399"/>
            </a:avLst>
          </a:prstGeom>
          <a:solidFill>
            <a:schemeClr val="bg1">
              <a:alpha val="40000"/>
            </a:schemeClr>
          </a:solidFill>
          <a:ln>
            <a:solidFill>
              <a:srgbClr val="006186">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pPr>
            <a:r>
              <a:rPr lang="da-DK" sz="1100" dirty="0">
                <a:solidFill>
                  <a:prstClr val="black"/>
                </a:solidFill>
                <a:latin typeface="Calibri" panose="020F0502020204030204"/>
              </a:rPr>
              <a:t>Du kan få hjælp til forhold vedrørende MED hos HR.</a:t>
            </a:r>
          </a:p>
          <a:p>
            <a:pPr marL="128582" indent="-128582" defTabSz="685800">
              <a:buFont typeface="Arial" panose="020B0604020202020204" pitchFamily="34" charset="0"/>
              <a:buChar char="•"/>
            </a:pPr>
            <a:r>
              <a:rPr lang="da-DK" sz="1100" dirty="0">
                <a:solidFill>
                  <a:prstClr val="black"/>
                </a:solidFill>
                <a:latin typeface="Calibri" panose="020F0502020204030204"/>
              </a:rPr>
              <a:t>Du kan også blive inspireret yderligere ved at sætte dig grundigt ind i den lokale MED-aftale og eventuelle gældende retningslinjer. </a:t>
            </a:r>
          </a:p>
        </p:txBody>
      </p:sp>
      <p:sp>
        <p:nvSpPr>
          <p:cNvPr id="10" name="Rektangel: øverste hjørner afrundet 9">
            <a:extLst>
              <a:ext uri="{FF2B5EF4-FFF2-40B4-BE49-F238E27FC236}">
                <a16:creationId xmlns:a16="http://schemas.microsoft.com/office/drawing/2014/main" id="{F4491812-5144-075C-FECC-D07F291A41D1}"/>
              </a:ext>
            </a:extLst>
          </p:cNvPr>
          <p:cNvSpPr/>
          <p:nvPr/>
        </p:nvSpPr>
        <p:spPr>
          <a:xfrm>
            <a:off x="468000" y="1154315"/>
            <a:ext cx="4284000" cy="4356000"/>
          </a:xfrm>
          <a:prstGeom prst="round2SameRect">
            <a:avLst>
              <a:gd name="adj1" fmla="val 0"/>
              <a:gd name="adj2" fmla="val 14399"/>
            </a:avLst>
          </a:prstGeom>
          <a:solidFill>
            <a:schemeClr val="bg1"/>
          </a:solidFill>
          <a:ln>
            <a:solidFill>
              <a:srgbClr val="006186">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0" tIns="34290" rIns="0" bIns="34290" rtlCol="0" anchor="t"/>
          <a:lstStyle/>
          <a:p>
            <a:pPr defTabSz="685800"/>
            <a:endParaRPr lang="da-DK" sz="1100" dirty="0">
              <a:solidFill>
                <a:prstClr val="black"/>
              </a:solidFill>
              <a:latin typeface="Calibri" panose="020F0502020204030204"/>
              <a:cs typeface="Calibri"/>
            </a:endParaRPr>
          </a:p>
        </p:txBody>
      </p:sp>
      <p:sp>
        <p:nvSpPr>
          <p:cNvPr id="17" name="Rektangel: øverste hjørner afrundet 16">
            <a:extLst>
              <a:ext uri="{FF2B5EF4-FFF2-40B4-BE49-F238E27FC236}">
                <a16:creationId xmlns:a16="http://schemas.microsoft.com/office/drawing/2014/main" id="{5E6C727D-8CB6-B895-3430-1D59A87DA36E}"/>
              </a:ext>
            </a:extLst>
          </p:cNvPr>
          <p:cNvSpPr/>
          <p:nvPr/>
        </p:nvSpPr>
        <p:spPr>
          <a:xfrm>
            <a:off x="4822660" y="1149011"/>
            <a:ext cx="4284000" cy="4356000"/>
          </a:xfrm>
          <a:prstGeom prst="round2SameRect">
            <a:avLst>
              <a:gd name="adj1" fmla="val 0"/>
              <a:gd name="adj2" fmla="val 14399"/>
            </a:avLst>
          </a:prstGeom>
          <a:solidFill>
            <a:schemeClr val="bg1"/>
          </a:solidFill>
          <a:ln>
            <a:solidFill>
              <a:srgbClr val="006186">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r>
              <a:rPr lang="da-DK" sz="1100" i="1" dirty="0">
                <a:solidFill>
                  <a:srgbClr val="000000"/>
                </a:solidFill>
                <a:latin typeface="Calibri" panose="020F0502020204030204"/>
              </a:rPr>
              <a:t>Hvis der skal ske betydelige ændringer, har ledelsen en særlig forpligtigelse til at informere og drøfte dette i MED-udvalget. </a:t>
            </a:r>
          </a:p>
          <a:p>
            <a:pPr defTabSz="685800"/>
            <a:endParaRPr lang="da-DK" sz="400" i="1" dirty="0">
              <a:solidFill>
                <a:srgbClr val="000000"/>
              </a:solidFill>
              <a:latin typeface="Calibri" panose="020F0502020204030204"/>
            </a:endParaRPr>
          </a:p>
          <a:p>
            <a:pPr defTabSz="685800"/>
            <a:r>
              <a:rPr lang="da-DK" sz="1100" dirty="0">
                <a:solidFill>
                  <a:srgbClr val="000000"/>
                </a:solidFill>
                <a:latin typeface="Calibri" panose="020F0502020204030204"/>
              </a:rPr>
              <a:t>Information og drøftelse med medarbejderne skal ske på det niveau, hvor ledelsen har kompetencen til at tage beslutningen, før beslutningen kan træffes. </a:t>
            </a:r>
          </a:p>
          <a:p>
            <a:pPr defTabSz="685800"/>
            <a:endParaRPr lang="da-DK" sz="400" dirty="0">
              <a:solidFill>
                <a:srgbClr val="000000"/>
              </a:solidFill>
              <a:latin typeface="Calibri" panose="020F0502020204030204"/>
            </a:endParaRPr>
          </a:p>
          <a:p>
            <a:pPr defTabSz="685800"/>
            <a:r>
              <a:rPr lang="da-DK" sz="1100" dirty="0">
                <a:solidFill>
                  <a:srgbClr val="000000"/>
                </a:solidFill>
                <a:latin typeface="Calibri" panose="020F0502020204030204"/>
              </a:rPr>
              <a:t>Det kan fx være i forbindelse med ny organisering af arbejdet, nedskæringer i personalet eller virksomhedsoverdragelse, som ofte er i forbindelse med udliciteringer, oprettelse af fælleskommunal virksomhed el.lign. </a:t>
            </a:r>
          </a:p>
          <a:p>
            <a:pPr defTabSz="685800"/>
            <a:endParaRPr lang="da-DK" sz="400" dirty="0">
              <a:solidFill>
                <a:srgbClr val="000000"/>
              </a:solidFill>
              <a:latin typeface="Calibri" panose="020F0502020204030204"/>
            </a:endParaRPr>
          </a:p>
          <a:p>
            <a:pPr defTabSz="685800"/>
            <a:r>
              <a:rPr lang="da-DK" sz="1100" dirty="0">
                <a:solidFill>
                  <a:srgbClr val="000000"/>
                </a:solidFill>
                <a:latin typeface="Calibri" panose="020F0502020204030204"/>
              </a:rPr>
              <a:t>Hvis den personalegruppe, som bliver berørt af en påtænkt betydelig ændring ikke er direkte repræsenteret i udvalget, kan der suppleres med en tillidsrepræsentant for den berørte personalegruppe, når sagen skal behandles i MED</a:t>
            </a:r>
          </a:p>
          <a:p>
            <a:pPr defTabSz="685800">
              <a:defRPr/>
            </a:pPr>
            <a:endParaRPr lang="da-DK" sz="400" dirty="0">
              <a:solidFill>
                <a:srgbClr val="000000"/>
              </a:solidFill>
              <a:latin typeface="Calibri" panose="020F0502020204030204"/>
            </a:endParaRPr>
          </a:p>
          <a:p>
            <a:pPr defTabSz="685800">
              <a:defRPr/>
            </a:pPr>
            <a:r>
              <a:rPr lang="da-DK" sz="1100" dirty="0">
                <a:solidFill>
                  <a:srgbClr val="000000"/>
                </a:solidFill>
                <a:latin typeface="Calibri" panose="020F0502020204030204"/>
              </a:rPr>
              <a:t>Når der sker information og drøftelse i et MED-udvalg, er der tale om medindflydelse, mens der er tale om medbestemmelse, når parterne i fællesskab indgår en aftale om en retningslinje. </a:t>
            </a:r>
          </a:p>
          <a:p>
            <a:pPr defTabSz="685800">
              <a:defRPr/>
            </a:pPr>
            <a:endParaRPr lang="da-DK" sz="1100" dirty="0">
              <a:solidFill>
                <a:srgbClr val="000000"/>
              </a:solidFill>
              <a:highlight>
                <a:srgbClr val="FFFF00"/>
              </a:highlight>
              <a:latin typeface="Calibri" panose="020F0502020204030204"/>
            </a:endParaRPr>
          </a:p>
          <a:p>
            <a:pPr defTabSz="685800">
              <a:defRPr/>
            </a:pPr>
            <a:endParaRPr lang="da-DK" sz="1100" dirty="0">
              <a:solidFill>
                <a:srgbClr val="000000"/>
              </a:solidFill>
              <a:latin typeface="Calibri" panose="020F0502020204030204"/>
            </a:endParaRPr>
          </a:p>
        </p:txBody>
      </p:sp>
      <p:pic>
        <p:nvPicPr>
          <p:cNvPr id="3" name="Grafik 2">
            <a:hlinkClick r:id="rId3" action="ppaction://hlinksldjump"/>
            <a:extLst>
              <a:ext uri="{FF2B5EF4-FFF2-40B4-BE49-F238E27FC236}">
                <a16:creationId xmlns:a16="http://schemas.microsoft.com/office/drawing/2014/main" id="{F2521F3B-E006-2369-DC49-3BF8A4F3765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21530" y="6549797"/>
            <a:ext cx="198663" cy="198663"/>
          </a:xfrm>
          <a:prstGeom prst="rect">
            <a:avLst/>
          </a:prstGeom>
        </p:spPr>
      </p:pic>
      <p:sp>
        <p:nvSpPr>
          <p:cNvPr id="6" name="Rektangel: afrundede hjørner 5">
            <a:extLst>
              <a:ext uri="{FF2B5EF4-FFF2-40B4-BE49-F238E27FC236}">
                <a16:creationId xmlns:a16="http://schemas.microsoft.com/office/drawing/2014/main" id="{1914EE7B-5568-1171-F72B-2CAD7C34581C}"/>
              </a:ext>
            </a:extLst>
          </p:cNvPr>
          <p:cNvSpPr/>
          <p:nvPr/>
        </p:nvSpPr>
        <p:spPr>
          <a:xfrm>
            <a:off x="326885" y="29673"/>
            <a:ext cx="8784000" cy="792000"/>
          </a:xfrm>
          <a:prstGeom prst="roundRect">
            <a:avLst/>
          </a:prstGeom>
          <a:solidFill>
            <a:srgbClr val="006186">
              <a:alpha val="7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defTabSz="685800"/>
            <a:endParaRPr lang="da-DK" sz="1350" dirty="0">
              <a:solidFill>
                <a:prstClr val="black"/>
              </a:solidFill>
              <a:latin typeface="Calibri" panose="020F0502020204030204"/>
            </a:endParaRPr>
          </a:p>
        </p:txBody>
      </p:sp>
      <p:sp>
        <p:nvSpPr>
          <p:cNvPr id="12" name="Tekstfelt 11">
            <a:extLst>
              <a:ext uri="{FF2B5EF4-FFF2-40B4-BE49-F238E27FC236}">
                <a16:creationId xmlns:a16="http://schemas.microsoft.com/office/drawing/2014/main" id="{F5C43554-E1B9-7918-CACE-E9488F51CE84}"/>
              </a:ext>
            </a:extLst>
          </p:cNvPr>
          <p:cNvSpPr txBox="1"/>
          <p:nvPr/>
        </p:nvSpPr>
        <p:spPr>
          <a:xfrm>
            <a:off x="679727" y="277932"/>
            <a:ext cx="987148" cy="276999"/>
          </a:xfrm>
          <a:prstGeom prst="rect">
            <a:avLst/>
          </a:prstGeom>
          <a:noFill/>
        </p:spPr>
        <p:txBody>
          <a:bodyPr wrap="square" lIns="68580" tIns="34290" rIns="68580" bIns="34290" rtlCol="0" anchor="t">
            <a:spAutoFit/>
          </a:bodyPr>
          <a:lstStyle/>
          <a:p>
            <a:pPr defTabSz="685800"/>
            <a:r>
              <a:rPr lang="da-DK" sz="1350" dirty="0">
                <a:solidFill>
                  <a:schemeClr val="bg1"/>
                </a:solidFill>
                <a:latin typeface="Calibri" panose="020F0502020204030204"/>
                <a:ea typeface="Yu Gothic Light"/>
              </a:rPr>
              <a:t>Situationer:</a:t>
            </a:r>
            <a:r>
              <a:rPr lang="da-DK" sz="1350" b="1" dirty="0">
                <a:solidFill>
                  <a:schemeClr val="bg1"/>
                </a:solidFill>
                <a:latin typeface="Calibri" panose="020F0502020204030204"/>
                <a:ea typeface="Yu Gothic Light"/>
              </a:rPr>
              <a:t> </a:t>
            </a:r>
            <a:endParaRPr lang="da-DK" sz="1350" b="1" dirty="0">
              <a:solidFill>
                <a:schemeClr val="bg1"/>
              </a:solidFill>
              <a:latin typeface="Calibri" panose="020F0502020204030204"/>
              <a:ea typeface="Yu Gothic Light" panose="020B0300000000000000" pitchFamily="34" charset="-128"/>
            </a:endParaRPr>
          </a:p>
        </p:txBody>
      </p:sp>
      <p:sp>
        <p:nvSpPr>
          <p:cNvPr id="16" name="Tekstfelt 15">
            <a:extLst>
              <a:ext uri="{FF2B5EF4-FFF2-40B4-BE49-F238E27FC236}">
                <a16:creationId xmlns:a16="http://schemas.microsoft.com/office/drawing/2014/main" id="{B7C01E90-E894-19A4-3962-04A775233364}"/>
              </a:ext>
            </a:extLst>
          </p:cNvPr>
          <p:cNvSpPr txBox="1"/>
          <p:nvPr/>
        </p:nvSpPr>
        <p:spPr>
          <a:xfrm>
            <a:off x="1800000" y="128797"/>
            <a:ext cx="6845078" cy="600164"/>
          </a:xfrm>
          <a:prstGeom prst="rect">
            <a:avLst/>
          </a:prstGeom>
          <a:noFill/>
        </p:spPr>
        <p:txBody>
          <a:bodyPr wrap="square" rtlCol="0">
            <a:spAutoFit/>
          </a:bodyPr>
          <a:lstStyle/>
          <a:p>
            <a:pPr defTabSz="685800"/>
            <a:r>
              <a:rPr lang="da-DK" sz="1100" dirty="0">
                <a:solidFill>
                  <a:prstClr val="white"/>
                </a:solidFill>
                <a:latin typeface="Calibri" panose="020F0502020204030204"/>
              </a:rPr>
              <a:t>Du står overfor nogle store besparelser, som vil medføre afskedigelser af medarbejdere</a:t>
            </a:r>
          </a:p>
          <a:p>
            <a:pPr defTabSz="685800"/>
            <a:r>
              <a:rPr lang="da-DK" sz="1100" dirty="0">
                <a:solidFill>
                  <a:prstClr val="white"/>
                </a:solidFill>
                <a:latin typeface="Calibri" panose="020F0502020204030204"/>
              </a:rPr>
              <a:t>Du vil gerne ændre på arbejdets organisering og de nuværende arbejdstider</a:t>
            </a:r>
          </a:p>
          <a:p>
            <a:pPr defTabSz="685800"/>
            <a:r>
              <a:rPr lang="da-DK" sz="1100" dirty="0">
                <a:solidFill>
                  <a:prstClr val="white"/>
                </a:solidFill>
                <a:latin typeface="Calibri" panose="020F0502020204030204"/>
              </a:rPr>
              <a:t>Du vil gerne aftale retningslinjer om at gøre rygning forbudt i arbejdstiden</a:t>
            </a:r>
          </a:p>
        </p:txBody>
      </p:sp>
      <p:sp>
        <p:nvSpPr>
          <p:cNvPr id="19" name="Rektangel: øverste hjørner afrundet 18">
            <a:extLst>
              <a:ext uri="{FF2B5EF4-FFF2-40B4-BE49-F238E27FC236}">
                <a16:creationId xmlns:a16="http://schemas.microsoft.com/office/drawing/2014/main" id="{034966CC-E085-9F49-3E89-F6CC8731F89E}"/>
              </a:ext>
            </a:extLst>
          </p:cNvPr>
          <p:cNvSpPr/>
          <p:nvPr/>
        </p:nvSpPr>
        <p:spPr>
          <a:xfrm>
            <a:off x="468000" y="851330"/>
            <a:ext cx="4284000" cy="288000"/>
          </a:xfrm>
          <a:prstGeom prst="round2SameRect">
            <a:avLst/>
          </a:prstGeom>
          <a:solidFill>
            <a:srgbClr val="006186">
              <a:alpha val="40000"/>
            </a:srgbClr>
          </a:solidFill>
          <a:ln>
            <a:solidFill>
              <a:srgbClr val="006186">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Fakta </a:t>
            </a:r>
          </a:p>
        </p:txBody>
      </p:sp>
      <p:sp>
        <p:nvSpPr>
          <p:cNvPr id="20" name="Rektangel: øverste hjørner afrundet 19">
            <a:extLst>
              <a:ext uri="{FF2B5EF4-FFF2-40B4-BE49-F238E27FC236}">
                <a16:creationId xmlns:a16="http://schemas.microsoft.com/office/drawing/2014/main" id="{4314D6AD-4630-F5D2-E2BA-BB829D13E303}"/>
              </a:ext>
            </a:extLst>
          </p:cNvPr>
          <p:cNvSpPr/>
          <p:nvPr/>
        </p:nvSpPr>
        <p:spPr>
          <a:xfrm>
            <a:off x="4824000" y="851330"/>
            <a:ext cx="4284000" cy="288000"/>
          </a:xfrm>
          <a:prstGeom prst="round2SameRect">
            <a:avLst/>
          </a:prstGeom>
          <a:solidFill>
            <a:srgbClr val="006186">
              <a:alpha val="40000"/>
            </a:srgbClr>
          </a:solidFill>
          <a:ln>
            <a:solidFill>
              <a:srgbClr val="006186">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Særlige forhold</a:t>
            </a:r>
          </a:p>
        </p:txBody>
      </p:sp>
      <p:sp>
        <p:nvSpPr>
          <p:cNvPr id="23" name="Rektangel: øverste hjørner afrundet 22">
            <a:extLst>
              <a:ext uri="{FF2B5EF4-FFF2-40B4-BE49-F238E27FC236}">
                <a16:creationId xmlns:a16="http://schemas.microsoft.com/office/drawing/2014/main" id="{2194C10F-1D9B-4778-E5C8-F69E2D1B7DB4}"/>
              </a:ext>
            </a:extLst>
          </p:cNvPr>
          <p:cNvSpPr/>
          <p:nvPr/>
        </p:nvSpPr>
        <p:spPr>
          <a:xfrm>
            <a:off x="468000" y="5583924"/>
            <a:ext cx="4284000" cy="288000"/>
          </a:xfrm>
          <a:prstGeom prst="round2SameRect">
            <a:avLst/>
          </a:prstGeom>
          <a:solidFill>
            <a:srgbClr val="006186">
              <a:alpha val="40000"/>
            </a:srgbClr>
          </a:solidFill>
          <a:ln>
            <a:solidFill>
              <a:srgbClr val="006186">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Husk, at du skal...</a:t>
            </a:r>
          </a:p>
        </p:txBody>
      </p:sp>
      <p:pic>
        <p:nvPicPr>
          <p:cNvPr id="24" name="Grafik 23" descr="Postit-noter kontur">
            <a:extLst>
              <a:ext uri="{FF2B5EF4-FFF2-40B4-BE49-F238E27FC236}">
                <a16:creationId xmlns:a16="http://schemas.microsoft.com/office/drawing/2014/main" id="{08A9834E-3AF6-97F3-2451-6ADE9C97456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44680" y="5568939"/>
            <a:ext cx="338241" cy="324000"/>
          </a:xfrm>
          <a:prstGeom prst="rect">
            <a:avLst/>
          </a:prstGeom>
        </p:spPr>
      </p:pic>
      <p:pic>
        <p:nvPicPr>
          <p:cNvPr id="25" name="Grafik 24" descr="Spørgsmål kontur">
            <a:extLst>
              <a:ext uri="{FF2B5EF4-FFF2-40B4-BE49-F238E27FC236}">
                <a16:creationId xmlns:a16="http://schemas.microsoft.com/office/drawing/2014/main" id="{BFB585A7-E9F9-9BB4-AC88-7E4280836E2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640000" y="5578380"/>
            <a:ext cx="324000" cy="324000"/>
          </a:xfrm>
          <a:prstGeom prst="rect">
            <a:avLst/>
          </a:prstGeom>
        </p:spPr>
      </p:pic>
      <p:sp>
        <p:nvSpPr>
          <p:cNvPr id="26" name="Rektangel: øverste hjørner afrundet 25">
            <a:extLst>
              <a:ext uri="{FF2B5EF4-FFF2-40B4-BE49-F238E27FC236}">
                <a16:creationId xmlns:a16="http://schemas.microsoft.com/office/drawing/2014/main" id="{FD3DE647-74C4-A88B-B4AC-2F88D4DB8422}"/>
              </a:ext>
            </a:extLst>
          </p:cNvPr>
          <p:cNvSpPr/>
          <p:nvPr/>
        </p:nvSpPr>
        <p:spPr>
          <a:xfrm>
            <a:off x="4822660" y="5583924"/>
            <a:ext cx="4284000" cy="288000"/>
          </a:xfrm>
          <a:prstGeom prst="round2SameRect">
            <a:avLst/>
          </a:prstGeom>
          <a:solidFill>
            <a:srgbClr val="006186">
              <a:alpha val="40000"/>
            </a:srgbClr>
          </a:solidFill>
          <a:ln>
            <a:solidFill>
              <a:srgbClr val="006186">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Hvem kan hjælpe mig?</a:t>
            </a:r>
          </a:p>
        </p:txBody>
      </p:sp>
      <p:sp>
        <p:nvSpPr>
          <p:cNvPr id="27" name="Tekstfelt 26">
            <a:extLst>
              <a:ext uri="{FF2B5EF4-FFF2-40B4-BE49-F238E27FC236}">
                <a16:creationId xmlns:a16="http://schemas.microsoft.com/office/drawing/2014/main" id="{2B461D94-D69A-3972-9EF4-358167BB8BD2}"/>
              </a:ext>
            </a:extLst>
          </p:cNvPr>
          <p:cNvSpPr txBox="1"/>
          <p:nvPr/>
        </p:nvSpPr>
        <p:spPr>
          <a:xfrm>
            <a:off x="544203" y="1135119"/>
            <a:ext cx="4284000" cy="4278094"/>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da-DK" sz="1100" b="0" i="0" u="none" strike="noStrike" kern="1200" cap="none" spc="0" normalizeH="0" baseline="0" noProof="0" dirty="0">
                <a:ln>
                  <a:noFill/>
                </a:ln>
                <a:solidFill>
                  <a:srgbClr val="323232"/>
                </a:solidFill>
                <a:effectLst/>
                <a:uLnTx/>
                <a:uFillTx/>
                <a:latin typeface="Calibri" panose="020F0502020204030204"/>
                <a:ea typeface="+mn-ea"/>
                <a:cs typeface="+mn-cs"/>
              </a:rPr>
              <a:t>I alle </a:t>
            </a:r>
            <a:r>
              <a:rPr lang="da-DK" sz="1100" dirty="0">
                <a:solidFill>
                  <a:srgbClr val="323232"/>
                </a:solidFill>
                <a:latin typeface="Calibri" panose="020F0502020204030204"/>
              </a:rPr>
              <a:t>offentlige organisationer</a:t>
            </a:r>
            <a:r>
              <a:rPr kumimoji="0" lang="da-DK" sz="1100" b="0" i="0" u="none" strike="noStrike" kern="1200" cap="none" spc="0" normalizeH="0" baseline="0" noProof="0" dirty="0">
                <a:ln>
                  <a:noFill/>
                </a:ln>
                <a:solidFill>
                  <a:srgbClr val="323232"/>
                </a:solidFill>
                <a:effectLst/>
                <a:uLnTx/>
                <a:uFillTx/>
                <a:latin typeface="Calibri" panose="020F0502020204030204"/>
                <a:ea typeface="+mn-ea"/>
                <a:cs typeface="+mn-cs"/>
              </a:rPr>
              <a:t> er der indgået lokale MED-aftaler, som beskriver alle niveauer og sammensætningen af MED-systemet. Denne lokalaftale gælder for din arbejdsplads. </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da-DK" sz="1100" b="0" i="0" u="none" strike="noStrike" kern="1200" cap="none" spc="0" normalizeH="0" baseline="0" noProof="0" dirty="0">
                <a:ln>
                  <a:noFill/>
                </a:ln>
                <a:solidFill>
                  <a:srgbClr val="323232"/>
                </a:solidFill>
                <a:effectLst/>
                <a:uLnTx/>
                <a:uFillTx/>
                <a:latin typeface="Calibri" panose="020F0502020204030204"/>
                <a:ea typeface="+mn-ea"/>
                <a:cs typeface="+mn-cs"/>
              </a:rPr>
              <a:t>Hovedudvalget er den øverste ledelse af MED-systemet og fastsætter de retningslinjer, som gælder for hele </a:t>
            </a:r>
            <a:r>
              <a:rPr lang="da-DK" sz="1100" dirty="0">
                <a:solidFill>
                  <a:srgbClr val="323232"/>
                </a:solidFill>
                <a:latin typeface="Calibri" panose="020F0502020204030204"/>
              </a:rPr>
              <a:t>organisationen</a:t>
            </a:r>
            <a:r>
              <a:rPr kumimoji="0" lang="da-DK" sz="1100" b="0" i="0" u="none" strike="noStrike" kern="1200" cap="none" spc="0" normalizeH="0" baseline="0" noProof="0" dirty="0">
                <a:ln>
                  <a:noFill/>
                </a:ln>
                <a:solidFill>
                  <a:srgbClr val="323232"/>
                </a:solidFill>
                <a:effectLst/>
                <a:uLnTx/>
                <a:uFillTx/>
                <a:latin typeface="Calibri" panose="020F0502020204030204"/>
                <a:ea typeface="+mn-ea"/>
                <a:cs typeface="+mn-cs"/>
              </a:rPr>
              <a:t>. </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da-DK" sz="200" b="0" i="0" u="none" strike="noStrike" kern="1200" cap="none" spc="0" normalizeH="0" baseline="0" noProof="0" dirty="0">
              <a:ln>
                <a:noFill/>
              </a:ln>
              <a:solidFill>
                <a:srgbClr val="323232"/>
              </a:solidFill>
              <a:effectLst/>
              <a:uLnTx/>
              <a:uFillTx/>
              <a:latin typeface="Calibri" panose="020F0502020204030204"/>
              <a:ea typeface="+mn-ea"/>
              <a:cs typeface="Calibri"/>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da-DK" sz="1100" b="0" i="0" u="none" strike="noStrike" kern="1200" cap="none" spc="0" normalizeH="0" baseline="0" noProof="0" dirty="0">
                <a:ln>
                  <a:noFill/>
                </a:ln>
                <a:solidFill>
                  <a:prstClr val="black"/>
                </a:solidFill>
                <a:effectLst/>
                <a:uLnTx/>
                <a:uFillTx/>
                <a:latin typeface="Calibri" panose="020F0502020204030204"/>
                <a:ea typeface="+mn-ea"/>
                <a:cs typeface="Calibri"/>
              </a:rPr>
              <a:t>I MED-udvalget skal både ledelse og medarbejdere informere hinanden og drøfte spørgsmål, som vedrører arbejdsforhold, personaleforhold, samarbejdsforhold og arbejdsmiljøforhold. De mulige konsekvenser for arbejdsmiljøet skal med i overvejelserne ved alle emner, som drøftes i MED-udvalget.</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da-DK" sz="200" b="0" i="0"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da-DK" sz="1100" b="0" i="0" u="none" strike="noStrike" kern="1200" cap="none" spc="0" normalizeH="0" baseline="0" noProof="0" dirty="0">
                <a:ln>
                  <a:noFill/>
                </a:ln>
                <a:solidFill>
                  <a:prstClr val="black"/>
                </a:solidFill>
                <a:effectLst/>
                <a:uLnTx/>
                <a:uFillTx/>
                <a:latin typeface="Calibri" panose="020F0502020204030204"/>
                <a:ea typeface="+mn-ea"/>
                <a:cs typeface="Calibri"/>
              </a:rPr>
              <a:t>Som leder har du en særlig </a:t>
            </a:r>
            <a:r>
              <a:rPr kumimoji="0" lang="da-DK" sz="1100" b="0" i="1" u="none" strike="noStrike" kern="1200" cap="none" spc="0" normalizeH="0" baseline="0" noProof="0" dirty="0">
                <a:ln>
                  <a:noFill/>
                </a:ln>
                <a:solidFill>
                  <a:prstClr val="black"/>
                </a:solidFill>
                <a:effectLst/>
                <a:uLnTx/>
                <a:uFillTx/>
                <a:latin typeface="Calibri" panose="020F0502020204030204"/>
                <a:ea typeface="+mn-ea"/>
                <a:cs typeface="Calibri"/>
              </a:rPr>
              <a:t>pligt</a:t>
            </a:r>
            <a:r>
              <a:rPr kumimoji="0" lang="da-DK" sz="1100" b="0" i="0" u="none" strike="noStrike" kern="1200" cap="none" spc="0" normalizeH="0" baseline="0" noProof="0" dirty="0">
                <a:ln>
                  <a:noFill/>
                </a:ln>
                <a:solidFill>
                  <a:prstClr val="black"/>
                </a:solidFill>
                <a:effectLst/>
                <a:uLnTx/>
                <a:uFillTx/>
                <a:latin typeface="Calibri" panose="020F0502020204030204"/>
                <a:ea typeface="+mn-ea"/>
                <a:cs typeface="Calibri"/>
              </a:rPr>
              <a:t> til at informere om og drøfte forhold om:</a:t>
            </a:r>
          </a:p>
          <a:p>
            <a:pPr marL="128582" marR="0" lvl="0" indent="-128582"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a-DK" sz="1100" b="0" i="0" u="none" strike="noStrike" kern="1200" cap="none" spc="0" normalizeH="0" baseline="0" noProof="0" dirty="0">
                <a:ln>
                  <a:noFill/>
                </a:ln>
                <a:solidFill>
                  <a:prstClr val="black"/>
                </a:solidFill>
                <a:effectLst/>
                <a:uLnTx/>
                <a:uFillTx/>
                <a:latin typeface="Calibri" panose="020F0502020204030204"/>
                <a:ea typeface="+mn-ea"/>
                <a:cs typeface="Calibri"/>
              </a:rPr>
              <a:t>Den seneste udvikling og den forventede udvikling på arbejdspladsen eller arbejdspladsens aktiviteter og økonomiske situation</a:t>
            </a:r>
          </a:p>
          <a:p>
            <a:pPr marL="128582" marR="0" lvl="0" indent="-128582"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a-DK" sz="1100" b="0" i="0" u="none" strike="noStrike" kern="1200" cap="none" spc="0" normalizeH="0" baseline="0" noProof="0" dirty="0">
                <a:ln>
                  <a:noFill/>
                </a:ln>
                <a:solidFill>
                  <a:prstClr val="black"/>
                </a:solidFill>
                <a:effectLst/>
                <a:uLnTx/>
                <a:uFillTx/>
                <a:latin typeface="Calibri" panose="020F0502020204030204"/>
                <a:ea typeface="+mn-ea"/>
                <a:cs typeface="Calibri"/>
              </a:rPr>
              <a:t>Situationen, strukturen og den forventede udvikling mht. beskæftigelsen i institutionen samt alle planlagte, forventede foranstaltninger, navnlig når beskæftigelsen er truet</a:t>
            </a:r>
          </a:p>
          <a:p>
            <a:pPr marL="128582" marR="0" lvl="0" indent="-128582"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a-DK" sz="1100" b="0" i="0" u="none" strike="noStrike" kern="1200" cap="none" spc="0" normalizeH="0" baseline="0" noProof="0" dirty="0">
                <a:ln>
                  <a:noFill/>
                </a:ln>
                <a:solidFill>
                  <a:prstClr val="black"/>
                </a:solidFill>
                <a:effectLst/>
                <a:uLnTx/>
                <a:uFillTx/>
                <a:latin typeface="Calibri" panose="020F0502020204030204"/>
                <a:ea typeface="+mn-ea"/>
                <a:cs typeface="Calibri"/>
              </a:rPr>
              <a:t>Informere om og drøfte de beslutninger, som kan medføre betydelige ændringer i arbejdets tilrettelæggelse og ansættelsesforhold.</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da-DK" sz="200" b="0" i="0"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da-DK" sz="1100" b="0" i="0" u="none" strike="noStrike" kern="1200" cap="none" spc="0" normalizeH="0" baseline="0" noProof="0" dirty="0">
                <a:ln>
                  <a:noFill/>
                </a:ln>
                <a:solidFill>
                  <a:prstClr val="black"/>
                </a:solidFill>
                <a:effectLst/>
                <a:uLnTx/>
                <a:uFillTx/>
                <a:latin typeface="Calibri" panose="020F0502020204030204"/>
                <a:ea typeface="+mn-ea"/>
                <a:cs typeface="Calibri"/>
              </a:rPr>
              <a:t>På baggrund af drøftelserne og medarbejdernes bemærkninger og input skal du træffe din beslutning og melde denne ud. </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da-DK" sz="200" b="0" i="0"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da-DK" sz="1100" b="0" i="0" u="none" strike="noStrike" kern="1200" cap="none" spc="0" normalizeH="0" baseline="0" noProof="0" dirty="0">
                <a:ln>
                  <a:noFill/>
                </a:ln>
                <a:solidFill>
                  <a:prstClr val="black"/>
                </a:solidFill>
                <a:effectLst/>
                <a:uLnTx/>
                <a:uFillTx/>
                <a:latin typeface="Calibri" panose="020F0502020204030204"/>
                <a:ea typeface="+mn-ea"/>
                <a:cs typeface="Calibri"/>
              </a:rPr>
              <a:t>MED-udvalget kan som udgangspunkt ikke pålægges tavshedspligt. Men et udvalg kan godt konkret aftale en kortvarig fortrolighed i ganske særlige situationer.</a:t>
            </a:r>
          </a:p>
        </p:txBody>
      </p:sp>
    </p:spTree>
    <p:extLst>
      <p:ext uri="{BB962C8B-B14F-4D97-AF65-F5344CB8AC3E}">
        <p14:creationId xmlns:p14="http://schemas.microsoft.com/office/powerpoint/2010/main" val="1487572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afrundede hjørner 4">
            <a:extLst>
              <a:ext uri="{FF2B5EF4-FFF2-40B4-BE49-F238E27FC236}">
                <a16:creationId xmlns:a16="http://schemas.microsoft.com/office/drawing/2014/main" id="{DBC99184-9E6A-DE5F-F066-6BCD92E6EF23}"/>
              </a:ext>
            </a:extLst>
          </p:cNvPr>
          <p:cNvSpPr/>
          <p:nvPr/>
        </p:nvSpPr>
        <p:spPr>
          <a:xfrm>
            <a:off x="205916" y="74982"/>
            <a:ext cx="8892000" cy="792000"/>
          </a:xfrm>
          <a:prstGeom prst="roundRect">
            <a:avLst/>
          </a:prstGeom>
          <a:solidFill>
            <a:schemeClr val="tx2">
              <a:alpha val="7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defTabSz="685800">
              <a:defRPr/>
            </a:pPr>
            <a:endParaRPr lang="da-DK" sz="1350" dirty="0">
              <a:solidFill>
                <a:prstClr val="black"/>
              </a:solidFill>
              <a:latin typeface="Calibri" panose="020F0502020204030204"/>
            </a:endParaRPr>
          </a:p>
        </p:txBody>
      </p:sp>
      <p:sp>
        <p:nvSpPr>
          <p:cNvPr id="6" name="Tekstfelt 5">
            <a:extLst>
              <a:ext uri="{FF2B5EF4-FFF2-40B4-BE49-F238E27FC236}">
                <a16:creationId xmlns:a16="http://schemas.microsoft.com/office/drawing/2014/main" id="{771A714F-9E41-5F82-E905-070C68261846}"/>
              </a:ext>
            </a:extLst>
          </p:cNvPr>
          <p:cNvSpPr txBox="1"/>
          <p:nvPr/>
        </p:nvSpPr>
        <p:spPr>
          <a:xfrm>
            <a:off x="637918" y="286316"/>
            <a:ext cx="6868886" cy="369332"/>
          </a:xfrm>
          <a:prstGeom prst="rect">
            <a:avLst/>
          </a:prstGeom>
          <a:noFill/>
        </p:spPr>
        <p:txBody>
          <a:bodyPr wrap="square" rtlCol="0">
            <a:spAutoFit/>
          </a:bodyPr>
          <a:lstStyle/>
          <a:p>
            <a:pPr defTabSz="685800">
              <a:defRPr/>
            </a:pPr>
            <a:r>
              <a:rPr lang="da-DK" dirty="0">
                <a:solidFill>
                  <a:prstClr val="black"/>
                </a:solidFill>
                <a:latin typeface="Calibri" panose="020F0502020204030204"/>
                <a:ea typeface="Yu Gothic" panose="020B0400000000000000" pitchFamily="34" charset="-128"/>
              </a:rPr>
              <a:t>Indledning</a:t>
            </a:r>
          </a:p>
        </p:txBody>
      </p:sp>
      <p:sp>
        <p:nvSpPr>
          <p:cNvPr id="4" name="Rektangel 3">
            <a:extLst>
              <a:ext uri="{FF2B5EF4-FFF2-40B4-BE49-F238E27FC236}">
                <a16:creationId xmlns:a16="http://schemas.microsoft.com/office/drawing/2014/main" id="{2361AFFC-B9C3-3EF0-DB83-734E20B886A6}"/>
              </a:ext>
            </a:extLst>
          </p:cNvPr>
          <p:cNvSpPr/>
          <p:nvPr/>
        </p:nvSpPr>
        <p:spPr>
          <a:xfrm>
            <a:off x="4580" y="0"/>
            <a:ext cx="419450" cy="68580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8" name="Tekstfelt 7">
            <a:extLst>
              <a:ext uri="{FF2B5EF4-FFF2-40B4-BE49-F238E27FC236}">
                <a16:creationId xmlns:a16="http://schemas.microsoft.com/office/drawing/2014/main" id="{979DE6E7-B42E-9A3B-05EE-19052D954E43}"/>
              </a:ext>
            </a:extLst>
          </p:cNvPr>
          <p:cNvSpPr txBox="1"/>
          <p:nvPr/>
        </p:nvSpPr>
        <p:spPr>
          <a:xfrm>
            <a:off x="424030" y="1015667"/>
            <a:ext cx="8673886" cy="3785652"/>
          </a:xfrm>
          <a:prstGeom prst="rect">
            <a:avLst/>
          </a:prstGeom>
          <a:noFill/>
        </p:spPr>
        <p:txBody>
          <a:bodyPr wrap="square">
            <a:spAutoFit/>
          </a:bodyPr>
          <a:lstStyle/>
          <a:p>
            <a:pPr defTabSz="685800"/>
            <a:r>
              <a:rPr lang="da-DK" sz="1200" dirty="0"/>
              <a:t>Dygtige ledere spiller en afgørende rolle, når det kommer til at skabe værdi og udvikle kvaliteten i velfærd til gavn for brugere og borgere. Det betyder, at det er vigtigt, at nye ledere har indsigt og kompetencer til at skabe værdi sammen med både medarbejdere og lederkolleger, og udvikle kvaliteten allerede fra begyndelsen af deres lederkarriere.</a:t>
            </a:r>
          </a:p>
          <a:p>
            <a:pPr defTabSz="685800"/>
            <a:endParaRPr lang="da-DK" sz="1200" dirty="0"/>
          </a:p>
          <a:p>
            <a:pPr defTabSz="685800"/>
            <a:r>
              <a:rPr lang="da-DK" sz="1200" dirty="0"/>
              <a:t>Nye ledere skal have en god start i lederjobbet, så de hurtigst muligt kan understøtte deres organisationer i at skabe de bedst mulige løsninger for brugere og borgerne. Væksthus for Ledelse har med projektet ”God start for nye ledere” sat spot på, hvordan nye ledere kan blive klædt på. Vi ved nemlig, at en god start også har betydning for motivation og trivsel i lederrollen. Samtidig er det vigtigt for løsningen af kerneopgaverne, at lederne har lyst til at blive i lederrollen og ikke mindst, at lederstillinger opleves som attraktive for medarbejdere. </a:t>
            </a:r>
          </a:p>
          <a:p>
            <a:pPr defTabSz="685800"/>
            <a:endParaRPr lang="da-DK" sz="1200" dirty="0">
              <a:solidFill>
                <a:prstClr val="black"/>
              </a:solidFill>
              <a:latin typeface="Calibri" panose="020F0502020204030204"/>
            </a:endParaRPr>
          </a:p>
          <a:p>
            <a:pPr defTabSz="685800"/>
            <a:r>
              <a:rPr lang="da-DK" sz="1200" dirty="0">
                <a:solidFill>
                  <a:prstClr val="black"/>
                </a:solidFill>
                <a:latin typeface="Calibri" panose="020F0502020204030204"/>
              </a:rPr>
              <a:t>Mange nye ledere oplever, at de i den første tid i jobbet modtager en stor mængde viden og information, samtidig med, at de skal finde sig til rette i deres nye rolle. Guiden her er tænkt som et hjælpeværktøj til de mere formelle lederopgaver og til at ”få styr på sin butik”. I guiden er  der samlet væsentlige informationer, som er nødvendige for at løse de mangeartede opgaver og problemstillinger, som nye ledere møder i deres dagligdag. </a:t>
            </a:r>
          </a:p>
          <a:p>
            <a:pPr defTabSz="685800"/>
            <a:endParaRPr lang="da-DK" sz="1200" dirty="0">
              <a:solidFill>
                <a:prstClr val="black"/>
              </a:solidFill>
              <a:latin typeface="Calibri" panose="020F0502020204030204"/>
            </a:endParaRPr>
          </a:p>
          <a:p>
            <a:r>
              <a:rPr lang="da-DK" sz="1200" dirty="0">
                <a:solidFill>
                  <a:prstClr val="black"/>
                </a:solidFill>
                <a:latin typeface="Calibri" panose="020F0502020204030204"/>
              </a:rPr>
              <a:t>Guiden til nye ledere er en hjælpende hånd i din dagligdag som ny leder, men det er vigtigt at understrege, at guiden ikke kan stå alene. Som ny leder vil du i høj grad have brug for at trække på viden og erfaring i din organisation – det kan være dine lederkollegaer, din egen nærmeste leder, HR og andre understøttende funktioner.</a:t>
            </a:r>
          </a:p>
          <a:p>
            <a:r>
              <a:rPr lang="da-DK" sz="1200" dirty="0">
                <a:solidFill>
                  <a:prstClr val="black"/>
                </a:solidFill>
                <a:latin typeface="Calibri" panose="020F0502020204030204"/>
              </a:rPr>
              <a:t> </a:t>
            </a:r>
          </a:p>
          <a:p>
            <a:r>
              <a:rPr lang="da-DK" sz="1200" dirty="0">
                <a:solidFill>
                  <a:prstClr val="black"/>
                </a:solidFill>
                <a:latin typeface="Calibri" panose="020F0502020204030204"/>
              </a:rPr>
              <a:t>Held og lykke med dit nye lederjob. Vi håber denne guide kan hjælpe dig godt på vej!</a:t>
            </a:r>
            <a:endParaRPr lang="da-DK" sz="1200" dirty="0"/>
          </a:p>
        </p:txBody>
      </p:sp>
    </p:spTree>
    <p:extLst>
      <p:ext uri="{BB962C8B-B14F-4D97-AF65-F5344CB8AC3E}">
        <p14:creationId xmlns:p14="http://schemas.microsoft.com/office/powerpoint/2010/main" val="12553861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25F5E8-B0A0-26C7-EEE2-B08864C952E9}"/>
              </a:ext>
            </a:extLst>
          </p:cNvPr>
          <p:cNvSpPr>
            <a:spLocks noGrp="1"/>
          </p:cNvSpPr>
          <p:nvPr>
            <p:ph type="title"/>
          </p:nvPr>
        </p:nvSpPr>
        <p:spPr>
          <a:xfrm rot="16200000">
            <a:off x="-3226532" y="3204000"/>
            <a:ext cx="6876000" cy="432000"/>
          </a:xfrm>
          <a:solidFill>
            <a:schemeClr val="accent2"/>
          </a:solidFill>
        </p:spPr>
        <p:txBody>
          <a:bodyPr>
            <a:normAutofit fontScale="90000"/>
          </a:bodyPr>
          <a:lstStyle/>
          <a:p>
            <a:r>
              <a:rPr lang="da-DK" sz="2700">
                <a:solidFill>
                  <a:schemeClr val="bg1"/>
                </a:solidFill>
                <a:latin typeface="+mn-lt"/>
              </a:rPr>
              <a:t>Tag vare på dit personale</a:t>
            </a:r>
          </a:p>
        </p:txBody>
      </p:sp>
      <p:sp>
        <p:nvSpPr>
          <p:cNvPr id="7" name="Rektangel: øverste hjørner afrundet 6">
            <a:extLst>
              <a:ext uri="{FF2B5EF4-FFF2-40B4-BE49-F238E27FC236}">
                <a16:creationId xmlns:a16="http://schemas.microsoft.com/office/drawing/2014/main" id="{55D254A1-E25F-0D2C-9548-4F2C3F5B4E8E}"/>
              </a:ext>
            </a:extLst>
          </p:cNvPr>
          <p:cNvSpPr/>
          <p:nvPr/>
        </p:nvSpPr>
        <p:spPr>
          <a:xfrm>
            <a:off x="477321" y="5238846"/>
            <a:ext cx="4284000" cy="1584000"/>
          </a:xfrm>
          <a:prstGeom prst="round2SameRect">
            <a:avLst>
              <a:gd name="adj1" fmla="val 0"/>
              <a:gd name="adj2" fmla="val 14399"/>
            </a:avLst>
          </a:prstGeom>
          <a:solidFill>
            <a:schemeClr val="bg1">
              <a:alpha val="40000"/>
            </a:schemeClr>
          </a:solidFill>
          <a:ln>
            <a:solidFill>
              <a:srgbClr val="006186">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96437" indent="-96437" defTabSz="514325">
              <a:buFont typeface="Arial" panose="020B0604020202020204" pitchFamily="34" charset="0"/>
              <a:buChar char="•"/>
            </a:pPr>
            <a:r>
              <a:rPr lang="da-DK" sz="1100" dirty="0">
                <a:solidFill>
                  <a:prstClr val="black"/>
                </a:solidFill>
                <a:latin typeface="Calibri" panose="020F0502020204030204"/>
              </a:rPr>
              <a:t>Tjekke, om der er udarbejdet procedurer i personalepolitikken, inden du træffer beslutninger om personaleanliggender.</a:t>
            </a:r>
          </a:p>
          <a:p>
            <a:pPr marL="96437" indent="-96437" defTabSz="514325">
              <a:buFont typeface="Arial" panose="020B0604020202020204" pitchFamily="34" charset="0"/>
              <a:buChar char="•"/>
            </a:pPr>
            <a:r>
              <a:rPr lang="da-DK" sz="1100" dirty="0">
                <a:solidFill>
                  <a:prstClr val="black"/>
                </a:solidFill>
                <a:latin typeface="Calibri" panose="020F0502020204030204"/>
              </a:rPr>
              <a:t>Undersøge hvilke retningslinjer, der gælder i din organisation for markering af mærkedage mv.</a:t>
            </a:r>
            <a:endParaRPr lang="da-DK" sz="1100" strike="sngStrike" dirty="0">
              <a:solidFill>
                <a:prstClr val="black"/>
              </a:solidFill>
              <a:latin typeface="Calibri" panose="020F0502020204030204"/>
              <a:ea typeface="Calibri"/>
              <a:cs typeface="Calibri"/>
            </a:endParaRPr>
          </a:p>
        </p:txBody>
      </p:sp>
      <p:sp>
        <p:nvSpPr>
          <p:cNvPr id="14" name="Rektangel: øverste hjørner afrundet 13">
            <a:extLst>
              <a:ext uri="{FF2B5EF4-FFF2-40B4-BE49-F238E27FC236}">
                <a16:creationId xmlns:a16="http://schemas.microsoft.com/office/drawing/2014/main" id="{4949F8EC-4E60-A369-6AAB-4C590B5775EF}"/>
              </a:ext>
            </a:extLst>
          </p:cNvPr>
          <p:cNvSpPr/>
          <p:nvPr/>
        </p:nvSpPr>
        <p:spPr>
          <a:xfrm>
            <a:off x="4822660" y="5227495"/>
            <a:ext cx="4284000" cy="1584000"/>
          </a:xfrm>
          <a:prstGeom prst="round2SameRect">
            <a:avLst>
              <a:gd name="adj1" fmla="val 0"/>
              <a:gd name="adj2" fmla="val 14399"/>
            </a:avLst>
          </a:prstGeom>
          <a:solidFill>
            <a:schemeClr val="bg1">
              <a:alpha val="40000"/>
            </a:schemeClr>
          </a:solidFill>
          <a:ln>
            <a:solidFill>
              <a:srgbClr val="006186">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96437" indent="-96437" defTabSz="514325">
              <a:buFont typeface="Arial" panose="020B0604020202020204" pitchFamily="34" charset="0"/>
              <a:buChar char="•"/>
            </a:pPr>
            <a:r>
              <a:rPr lang="da-DK" sz="1100" dirty="0">
                <a:solidFill>
                  <a:prstClr val="black"/>
                </a:solidFill>
                <a:latin typeface="Calibri" panose="020F0502020204030204"/>
              </a:rPr>
              <a:t>Du vil kunne få hjælp hos HR.</a:t>
            </a:r>
          </a:p>
          <a:p>
            <a:pPr marL="96437" indent="-96437" defTabSz="514325">
              <a:buFont typeface="Arial" panose="020B0604020202020204" pitchFamily="34" charset="0"/>
              <a:buChar char="•"/>
            </a:pPr>
            <a:r>
              <a:rPr lang="da-DK" sz="1100" dirty="0">
                <a:solidFill>
                  <a:prstClr val="black"/>
                </a:solidFill>
                <a:latin typeface="Calibri" panose="020F0502020204030204"/>
              </a:rPr>
              <a:t>Du kan finde mange svar i personalepolitikken.</a:t>
            </a:r>
          </a:p>
          <a:p>
            <a:pPr marL="96437" indent="-96437" defTabSz="514325">
              <a:buFont typeface="Arial" panose="020B0604020202020204" pitchFamily="34" charset="0"/>
              <a:buChar char="•"/>
            </a:pPr>
            <a:r>
              <a:rPr lang="da-DK" sz="1100" dirty="0">
                <a:solidFill>
                  <a:prstClr val="black"/>
                </a:solidFill>
                <a:latin typeface="Calibri" panose="020F0502020204030204"/>
              </a:rPr>
              <a:t>Du kan spørge </a:t>
            </a:r>
            <a:r>
              <a:rPr lang="da-DK" sz="1100" dirty="0">
                <a:solidFill>
                  <a:prstClr val="black"/>
                </a:solidFill>
                <a:latin typeface="Calibri" panose="020F0502020204030204"/>
                <a:cs typeface="Calibri"/>
              </a:rPr>
              <a:t>en lederkollega eller din nærmeste leder. </a:t>
            </a:r>
            <a:endParaRPr lang="da-DK" sz="1100" dirty="0">
              <a:solidFill>
                <a:prstClr val="black"/>
              </a:solidFill>
              <a:latin typeface="Calibri" panose="020F0502020204030204"/>
            </a:endParaRPr>
          </a:p>
          <a:p>
            <a:pPr marL="96437" indent="-96437" defTabSz="514325">
              <a:buFont typeface="Arial" panose="020B0604020202020204" pitchFamily="34" charset="0"/>
              <a:buChar char="•"/>
            </a:pPr>
            <a:r>
              <a:rPr lang="da-DK" sz="1100" dirty="0">
                <a:solidFill>
                  <a:prstClr val="black"/>
                </a:solidFill>
                <a:latin typeface="Calibri" panose="020F0502020204030204"/>
              </a:rPr>
              <a:t>Find svar vedr. skattespørgsmål hos SKAT.dk.</a:t>
            </a:r>
          </a:p>
        </p:txBody>
      </p:sp>
      <p:sp>
        <p:nvSpPr>
          <p:cNvPr id="10" name="Rektangel: øverste hjørner afrundet 9">
            <a:extLst>
              <a:ext uri="{FF2B5EF4-FFF2-40B4-BE49-F238E27FC236}">
                <a16:creationId xmlns:a16="http://schemas.microsoft.com/office/drawing/2014/main" id="{F4491812-5144-075C-FECC-D07F291A41D1}"/>
              </a:ext>
            </a:extLst>
          </p:cNvPr>
          <p:cNvSpPr/>
          <p:nvPr/>
        </p:nvSpPr>
        <p:spPr>
          <a:xfrm>
            <a:off x="468000" y="1224000"/>
            <a:ext cx="4284000" cy="3600000"/>
          </a:xfrm>
          <a:prstGeom prst="round2SameRect">
            <a:avLst>
              <a:gd name="adj1" fmla="val 0"/>
              <a:gd name="adj2" fmla="val 14399"/>
            </a:avLst>
          </a:prstGeom>
          <a:solidFill>
            <a:schemeClr val="bg1"/>
          </a:solidFill>
          <a:ln>
            <a:solidFill>
              <a:srgbClr val="006186">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514325"/>
            <a:r>
              <a:rPr lang="da-DK" sz="1100" dirty="0">
                <a:solidFill>
                  <a:prstClr val="black"/>
                </a:solidFill>
                <a:latin typeface="Calibri" panose="020F0502020204030204"/>
                <a:cs typeface="Calibri"/>
              </a:rPr>
              <a:t>Som leder vil du hurtig komme ud for at skulle tage stilling til en masse forhold, som på den ene eller anden måde kan skabe dilemmaer mellem din varetagelse af dine medarbejderes ønsker og sikringen af kerneopgaven.</a:t>
            </a:r>
          </a:p>
          <a:p>
            <a:pPr defTabSz="514325"/>
            <a:endParaRPr lang="da-DK" sz="1100" dirty="0">
              <a:solidFill>
                <a:prstClr val="black"/>
              </a:solidFill>
              <a:latin typeface="Calibri" panose="020F0502020204030204"/>
              <a:cs typeface="Calibri"/>
            </a:endParaRPr>
          </a:p>
          <a:p>
            <a:pPr defTabSz="514325"/>
            <a:r>
              <a:rPr lang="da-DK" sz="1100" dirty="0">
                <a:solidFill>
                  <a:prstClr val="black"/>
                </a:solidFill>
                <a:latin typeface="Calibri" panose="020F0502020204030204"/>
                <a:cs typeface="Calibri"/>
              </a:rPr>
              <a:t>Du skal altid huske, at du er en del af en større organisation, og at der kan være procedurer for, hvad du kan give lov til. Opsøg denne viden hos din egen leder eller i HR. Dette vil typisk stå i personalepolitikken.</a:t>
            </a:r>
          </a:p>
          <a:p>
            <a:pPr defTabSz="514325"/>
            <a:endParaRPr lang="da-DK" sz="1100" dirty="0">
              <a:solidFill>
                <a:prstClr val="black"/>
              </a:solidFill>
              <a:latin typeface="Calibri" panose="020F0502020204030204"/>
              <a:cs typeface="Calibri"/>
            </a:endParaRPr>
          </a:p>
          <a:p>
            <a:pPr defTabSz="514325"/>
            <a:r>
              <a:rPr lang="da-DK" sz="1100" dirty="0">
                <a:solidFill>
                  <a:prstClr val="black"/>
                </a:solidFill>
                <a:latin typeface="Calibri" panose="020F0502020204030204"/>
                <a:cs typeface="Calibri"/>
              </a:rPr>
              <a:t>Hvis du har kompetencen til selv at træffe afgørelser, bør du altid agerer sådan, at det foregår med en høj grad af gennemsigtighed og altid sådan, at kerneopgaven vil kunne løses.</a:t>
            </a:r>
          </a:p>
          <a:p>
            <a:pPr defTabSz="514325"/>
            <a:endParaRPr lang="da-DK" sz="1100" dirty="0">
              <a:solidFill>
                <a:prstClr val="black"/>
              </a:solidFill>
              <a:latin typeface="Calibri" panose="020F0502020204030204"/>
              <a:cs typeface="Calibri"/>
            </a:endParaRPr>
          </a:p>
          <a:p>
            <a:pPr defTabSz="514325"/>
            <a:r>
              <a:rPr lang="da-DK" sz="1100" dirty="0">
                <a:solidFill>
                  <a:prstClr val="black"/>
                </a:solidFill>
                <a:latin typeface="Calibri" panose="020F0502020204030204"/>
                <a:cs typeface="Calibri"/>
              </a:rPr>
              <a:t>I din ledelse af personale skal du med afsæt i organisationens retningslinjer udvise fleksibilitet og tage de nødvendige hensyn, Der må altid træffes valg på baggrund af situationen og konteksten.</a:t>
            </a:r>
          </a:p>
        </p:txBody>
      </p:sp>
      <p:sp>
        <p:nvSpPr>
          <p:cNvPr id="17" name="Rektangel: øverste hjørner afrundet 16">
            <a:extLst>
              <a:ext uri="{FF2B5EF4-FFF2-40B4-BE49-F238E27FC236}">
                <a16:creationId xmlns:a16="http://schemas.microsoft.com/office/drawing/2014/main" id="{5E6C727D-8CB6-B895-3430-1D59A87DA36E}"/>
              </a:ext>
            </a:extLst>
          </p:cNvPr>
          <p:cNvSpPr/>
          <p:nvPr/>
        </p:nvSpPr>
        <p:spPr>
          <a:xfrm>
            <a:off x="4822660" y="1224000"/>
            <a:ext cx="4284000" cy="3600000"/>
          </a:xfrm>
          <a:prstGeom prst="round2SameRect">
            <a:avLst>
              <a:gd name="adj1" fmla="val 0"/>
              <a:gd name="adj2" fmla="val 14399"/>
            </a:avLst>
          </a:prstGeom>
          <a:solidFill>
            <a:schemeClr val="bg1"/>
          </a:solidFill>
          <a:ln>
            <a:solidFill>
              <a:srgbClr val="006186">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514325"/>
            <a:r>
              <a:rPr lang="da-DK" sz="1100" dirty="0">
                <a:solidFill>
                  <a:prstClr val="black"/>
                </a:solidFill>
                <a:latin typeface="Calibri" panose="020F0502020204030204"/>
                <a:cs typeface="Calibri"/>
              </a:rPr>
              <a:t>Du skal være opmærksom på, at der typisk vil kunne hentes information om en række personaleforhold og personalegoder i personalepolitikken. Personalepolitikken er udarbejdet for at skabe tydelighed og retfærdighed i organisationen.</a:t>
            </a:r>
          </a:p>
          <a:p>
            <a:pPr defTabSz="514325"/>
            <a:endParaRPr lang="da-DK" sz="1100" dirty="0">
              <a:solidFill>
                <a:prstClr val="black"/>
              </a:solidFill>
              <a:latin typeface="Calibri" panose="020F0502020204030204"/>
              <a:cs typeface="Calibri"/>
            </a:endParaRPr>
          </a:p>
          <a:p>
            <a:pPr defTabSz="514325"/>
            <a:r>
              <a:rPr lang="da-DK" sz="1100" dirty="0">
                <a:solidFill>
                  <a:prstClr val="black"/>
                </a:solidFill>
                <a:latin typeface="Calibri" panose="020F0502020204030204"/>
                <a:cs typeface="Calibri"/>
              </a:rPr>
              <a:t>Husk, at det ikke kun er din organisation , som kan have retningslinjer for gaver til personalet. Der er også være en beløbsgrænse for fysiske gaver og andre mindre personalegoder. Orienter dig på SKAT.dk. </a:t>
            </a:r>
            <a:endParaRPr lang="da-DK" sz="1100" strike="sngStrike" dirty="0">
              <a:solidFill>
                <a:prstClr val="black"/>
              </a:solidFill>
              <a:latin typeface="Calibri" panose="020F0502020204030204"/>
              <a:cs typeface="Calibri"/>
            </a:endParaRPr>
          </a:p>
        </p:txBody>
      </p:sp>
      <p:sp>
        <p:nvSpPr>
          <p:cNvPr id="6" name="Rektangel: afrundede hjørner 5">
            <a:extLst>
              <a:ext uri="{FF2B5EF4-FFF2-40B4-BE49-F238E27FC236}">
                <a16:creationId xmlns:a16="http://schemas.microsoft.com/office/drawing/2014/main" id="{7A857F5A-EAE1-9D4B-FD72-549CEBFB6C8A}"/>
              </a:ext>
            </a:extLst>
          </p:cNvPr>
          <p:cNvSpPr/>
          <p:nvPr/>
        </p:nvSpPr>
        <p:spPr>
          <a:xfrm>
            <a:off x="326885" y="63541"/>
            <a:ext cx="8784000" cy="792000"/>
          </a:xfrm>
          <a:prstGeom prst="roundRect">
            <a:avLst/>
          </a:prstGeom>
          <a:solidFill>
            <a:srgbClr val="006186">
              <a:alpha val="7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defTabSz="685800"/>
            <a:endParaRPr lang="da-DK" sz="1350" dirty="0">
              <a:solidFill>
                <a:prstClr val="black"/>
              </a:solidFill>
              <a:latin typeface="Calibri" panose="020F0502020204030204"/>
            </a:endParaRPr>
          </a:p>
        </p:txBody>
      </p:sp>
      <p:sp>
        <p:nvSpPr>
          <p:cNvPr id="12" name="Tekstfelt 11">
            <a:extLst>
              <a:ext uri="{FF2B5EF4-FFF2-40B4-BE49-F238E27FC236}">
                <a16:creationId xmlns:a16="http://schemas.microsoft.com/office/drawing/2014/main" id="{ED3ECEA7-496D-7718-D0FD-8553F9D7E1A9}"/>
              </a:ext>
            </a:extLst>
          </p:cNvPr>
          <p:cNvSpPr txBox="1"/>
          <p:nvPr/>
        </p:nvSpPr>
        <p:spPr>
          <a:xfrm>
            <a:off x="679727" y="311800"/>
            <a:ext cx="987148" cy="276999"/>
          </a:xfrm>
          <a:prstGeom prst="rect">
            <a:avLst/>
          </a:prstGeom>
          <a:noFill/>
        </p:spPr>
        <p:txBody>
          <a:bodyPr wrap="square" lIns="68580" tIns="34290" rIns="68580" bIns="34290" rtlCol="0" anchor="t">
            <a:spAutoFit/>
          </a:bodyPr>
          <a:lstStyle/>
          <a:p>
            <a:pPr defTabSz="685800"/>
            <a:r>
              <a:rPr lang="da-DK" sz="1350" dirty="0">
                <a:solidFill>
                  <a:schemeClr val="bg1"/>
                </a:solidFill>
                <a:latin typeface="Calibri" panose="020F0502020204030204"/>
                <a:ea typeface="Yu Gothic Light"/>
              </a:rPr>
              <a:t>Situationer:</a:t>
            </a:r>
            <a:r>
              <a:rPr lang="da-DK" sz="1350" b="1" dirty="0">
                <a:solidFill>
                  <a:schemeClr val="bg1"/>
                </a:solidFill>
                <a:latin typeface="Calibri" panose="020F0502020204030204"/>
                <a:ea typeface="Yu Gothic Light"/>
              </a:rPr>
              <a:t> </a:t>
            </a:r>
            <a:endParaRPr lang="da-DK" sz="1350" b="1" dirty="0">
              <a:solidFill>
                <a:schemeClr val="bg1"/>
              </a:solidFill>
              <a:latin typeface="Calibri" panose="020F0502020204030204"/>
              <a:ea typeface="Yu Gothic Light" panose="020B0300000000000000" pitchFamily="34" charset="-128"/>
            </a:endParaRPr>
          </a:p>
        </p:txBody>
      </p:sp>
      <p:pic>
        <p:nvPicPr>
          <p:cNvPr id="19" name="Grafik 18">
            <a:hlinkClick r:id="rId3" action="ppaction://hlinksldjump"/>
            <a:extLst>
              <a:ext uri="{FF2B5EF4-FFF2-40B4-BE49-F238E27FC236}">
                <a16:creationId xmlns:a16="http://schemas.microsoft.com/office/drawing/2014/main" id="{9E28B70C-9BC4-20B3-2805-1C6037EFF28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21530" y="6549797"/>
            <a:ext cx="198663" cy="198663"/>
          </a:xfrm>
          <a:prstGeom prst="rect">
            <a:avLst/>
          </a:prstGeom>
        </p:spPr>
      </p:pic>
      <p:sp>
        <p:nvSpPr>
          <p:cNvPr id="16" name="Tekstfelt 15">
            <a:extLst>
              <a:ext uri="{FF2B5EF4-FFF2-40B4-BE49-F238E27FC236}">
                <a16:creationId xmlns:a16="http://schemas.microsoft.com/office/drawing/2014/main" id="{7EA09F14-A34C-49F7-8570-0FC3AAC11C0F}"/>
              </a:ext>
            </a:extLst>
          </p:cNvPr>
          <p:cNvSpPr txBox="1"/>
          <p:nvPr/>
        </p:nvSpPr>
        <p:spPr>
          <a:xfrm>
            <a:off x="1800000" y="81622"/>
            <a:ext cx="6841569" cy="769441"/>
          </a:xfrm>
          <a:prstGeom prst="rect">
            <a:avLst/>
          </a:prstGeom>
          <a:noFill/>
        </p:spPr>
        <p:txBody>
          <a:bodyPr wrap="square" rtlCol="0" anchor="ctr">
            <a:spAutoFit/>
          </a:bodyPr>
          <a:lstStyle/>
          <a:p>
            <a:pPr defTabSz="514325"/>
            <a:r>
              <a:rPr lang="da-DK" sz="1100" dirty="0">
                <a:solidFill>
                  <a:prstClr val="white"/>
                </a:solidFill>
                <a:latin typeface="Calibri" panose="020F0502020204030204"/>
              </a:rPr>
              <a:t>En medarbejder kommer ind og beder om orlov i et halvt år i en periode, hvor der er meget travlhed i organisationen</a:t>
            </a:r>
          </a:p>
          <a:p>
            <a:pPr defTabSz="514325"/>
            <a:r>
              <a:rPr lang="da-DK" sz="1100" dirty="0">
                <a:solidFill>
                  <a:prstClr val="white"/>
                </a:solidFill>
                <a:latin typeface="Calibri" panose="020F0502020204030204"/>
              </a:rPr>
              <a:t>En medarbejder kommer ind og beder om at få lov til at gå lidt før, fordi han skal holde børnefødselsdag</a:t>
            </a:r>
          </a:p>
          <a:p>
            <a:pPr defTabSz="514325"/>
            <a:r>
              <a:rPr lang="da-DK" sz="1100" dirty="0">
                <a:solidFill>
                  <a:prstClr val="white"/>
                </a:solidFill>
                <a:latin typeface="Calibri" panose="020F0502020204030204"/>
              </a:rPr>
              <a:t>Efter en god indsats i medarbejdergruppen vil du gerne give dem en julegave</a:t>
            </a:r>
          </a:p>
          <a:p>
            <a:pPr defTabSz="514325"/>
            <a:r>
              <a:rPr lang="da-DK" sz="1100" dirty="0">
                <a:solidFill>
                  <a:prstClr val="white"/>
                </a:solidFill>
                <a:latin typeface="Calibri" panose="020F0502020204030204"/>
              </a:rPr>
              <a:t>En medarbejder har 60 års fødselsdag og du skal finde ud af om organisationen giver en gave</a:t>
            </a:r>
          </a:p>
        </p:txBody>
      </p:sp>
      <p:sp>
        <p:nvSpPr>
          <p:cNvPr id="22" name="Rektangel: øverste hjørner afrundet 21">
            <a:extLst>
              <a:ext uri="{FF2B5EF4-FFF2-40B4-BE49-F238E27FC236}">
                <a16:creationId xmlns:a16="http://schemas.microsoft.com/office/drawing/2014/main" id="{71921C8D-C664-488D-D6E2-A52FBD5BD50E}"/>
              </a:ext>
            </a:extLst>
          </p:cNvPr>
          <p:cNvSpPr/>
          <p:nvPr/>
        </p:nvSpPr>
        <p:spPr>
          <a:xfrm>
            <a:off x="468000" y="936000"/>
            <a:ext cx="4284000" cy="288000"/>
          </a:xfrm>
          <a:prstGeom prst="round2SameRect">
            <a:avLst/>
          </a:prstGeom>
          <a:solidFill>
            <a:srgbClr val="006186">
              <a:alpha val="40000"/>
            </a:srgbClr>
          </a:solidFill>
          <a:ln>
            <a:solidFill>
              <a:srgbClr val="006186">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Fakta </a:t>
            </a:r>
          </a:p>
        </p:txBody>
      </p:sp>
      <p:sp>
        <p:nvSpPr>
          <p:cNvPr id="23" name="Rektangel: øverste hjørner afrundet 22">
            <a:extLst>
              <a:ext uri="{FF2B5EF4-FFF2-40B4-BE49-F238E27FC236}">
                <a16:creationId xmlns:a16="http://schemas.microsoft.com/office/drawing/2014/main" id="{0A9AE342-317E-9544-C2D7-FC8897DE26EA}"/>
              </a:ext>
            </a:extLst>
          </p:cNvPr>
          <p:cNvSpPr/>
          <p:nvPr/>
        </p:nvSpPr>
        <p:spPr>
          <a:xfrm>
            <a:off x="4824000" y="936000"/>
            <a:ext cx="4284000" cy="288000"/>
          </a:xfrm>
          <a:prstGeom prst="round2SameRect">
            <a:avLst/>
          </a:prstGeom>
          <a:solidFill>
            <a:srgbClr val="006186">
              <a:alpha val="40000"/>
            </a:srgbClr>
          </a:solidFill>
          <a:ln>
            <a:solidFill>
              <a:srgbClr val="006186">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Særlige forhold</a:t>
            </a:r>
          </a:p>
        </p:txBody>
      </p:sp>
      <p:sp>
        <p:nvSpPr>
          <p:cNvPr id="25" name="Rektangel: øverste hjørner afrundet 24">
            <a:extLst>
              <a:ext uri="{FF2B5EF4-FFF2-40B4-BE49-F238E27FC236}">
                <a16:creationId xmlns:a16="http://schemas.microsoft.com/office/drawing/2014/main" id="{A4236320-79E3-C85C-205A-FC296C18AEC3}"/>
              </a:ext>
            </a:extLst>
          </p:cNvPr>
          <p:cNvSpPr/>
          <p:nvPr/>
        </p:nvSpPr>
        <p:spPr>
          <a:xfrm>
            <a:off x="468000" y="4932000"/>
            <a:ext cx="4284000" cy="288000"/>
          </a:xfrm>
          <a:prstGeom prst="round2SameRect">
            <a:avLst/>
          </a:prstGeom>
          <a:solidFill>
            <a:srgbClr val="006186">
              <a:alpha val="40000"/>
            </a:srgbClr>
          </a:solidFill>
          <a:ln>
            <a:solidFill>
              <a:srgbClr val="006186">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Husk, at du skal...</a:t>
            </a:r>
          </a:p>
        </p:txBody>
      </p:sp>
      <p:pic>
        <p:nvPicPr>
          <p:cNvPr id="26" name="Grafik 25" descr="Postit-noter kontur">
            <a:extLst>
              <a:ext uri="{FF2B5EF4-FFF2-40B4-BE49-F238E27FC236}">
                <a16:creationId xmlns:a16="http://schemas.microsoft.com/office/drawing/2014/main" id="{7105C997-562F-51F1-16A6-0383E66957D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44680" y="4917015"/>
            <a:ext cx="338241" cy="324000"/>
          </a:xfrm>
          <a:prstGeom prst="rect">
            <a:avLst/>
          </a:prstGeom>
        </p:spPr>
      </p:pic>
      <p:pic>
        <p:nvPicPr>
          <p:cNvPr id="27" name="Grafik 26" descr="Spørgsmål kontur">
            <a:extLst>
              <a:ext uri="{FF2B5EF4-FFF2-40B4-BE49-F238E27FC236}">
                <a16:creationId xmlns:a16="http://schemas.microsoft.com/office/drawing/2014/main" id="{22068ED8-63C7-9D6F-F3FC-34878AF2868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538473" y="4926456"/>
            <a:ext cx="324000" cy="324000"/>
          </a:xfrm>
          <a:prstGeom prst="rect">
            <a:avLst/>
          </a:prstGeom>
        </p:spPr>
      </p:pic>
      <p:sp>
        <p:nvSpPr>
          <p:cNvPr id="28" name="Rektangel: øverste hjørner afrundet 27">
            <a:extLst>
              <a:ext uri="{FF2B5EF4-FFF2-40B4-BE49-F238E27FC236}">
                <a16:creationId xmlns:a16="http://schemas.microsoft.com/office/drawing/2014/main" id="{9907E9FB-D94F-62B5-5EC7-7CA6AED25799}"/>
              </a:ext>
            </a:extLst>
          </p:cNvPr>
          <p:cNvSpPr/>
          <p:nvPr/>
        </p:nvSpPr>
        <p:spPr>
          <a:xfrm>
            <a:off x="4822660" y="4932000"/>
            <a:ext cx="4284000" cy="288000"/>
          </a:xfrm>
          <a:prstGeom prst="round2SameRect">
            <a:avLst/>
          </a:prstGeom>
          <a:solidFill>
            <a:srgbClr val="006186">
              <a:alpha val="40000"/>
            </a:srgbClr>
          </a:solidFill>
          <a:ln>
            <a:solidFill>
              <a:srgbClr val="006186">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Hvem kan hjælpe mig?</a:t>
            </a:r>
          </a:p>
        </p:txBody>
      </p:sp>
    </p:spTree>
    <p:extLst>
      <p:ext uri="{BB962C8B-B14F-4D97-AF65-F5344CB8AC3E}">
        <p14:creationId xmlns:p14="http://schemas.microsoft.com/office/powerpoint/2010/main" val="34585262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25F5E8-B0A0-26C7-EEE2-B08864C952E9}"/>
              </a:ext>
            </a:extLst>
          </p:cNvPr>
          <p:cNvSpPr>
            <a:spLocks noGrp="1"/>
          </p:cNvSpPr>
          <p:nvPr>
            <p:ph type="title"/>
          </p:nvPr>
        </p:nvSpPr>
        <p:spPr>
          <a:xfrm rot="16200000">
            <a:off x="-3217532" y="3212999"/>
            <a:ext cx="6858002" cy="432000"/>
          </a:xfrm>
          <a:solidFill>
            <a:schemeClr val="accent2"/>
          </a:solidFill>
        </p:spPr>
        <p:txBody>
          <a:bodyPr vert="horz" lIns="68580" tIns="34290" rIns="68580" bIns="34290" rtlCol="0" anchor="ctr">
            <a:noAutofit/>
          </a:bodyPr>
          <a:lstStyle/>
          <a:p>
            <a:r>
              <a:rPr lang="da-DK" sz="2475" dirty="0">
                <a:solidFill>
                  <a:schemeClr val="bg1"/>
                </a:solidFill>
                <a:latin typeface="+mn-lt"/>
              </a:rPr>
              <a:t>MUS</a:t>
            </a:r>
          </a:p>
        </p:txBody>
      </p:sp>
      <p:sp>
        <p:nvSpPr>
          <p:cNvPr id="7" name="Rektangel: øverste hjørner afrundet 6">
            <a:extLst>
              <a:ext uri="{FF2B5EF4-FFF2-40B4-BE49-F238E27FC236}">
                <a16:creationId xmlns:a16="http://schemas.microsoft.com/office/drawing/2014/main" id="{55D254A1-E25F-0D2C-9548-4F2C3F5B4E8E}"/>
              </a:ext>
            </a:extLst>
          </p:cNvPr>
          <p:cNvSpPr/>
          <p:nvPr/>
        </p:nvSpPr>
        <p:spPr>
          <a:xfrm>
            <a:off x="472722" y="5233522"/>
            <a:ext cx="4284000" cy="1584000"/>
          </a:xfrm>
          <a:prstGeom prst="round2SameRect">
            <a:avLst>
              <a:gd name="adj1" fmla="val 0"/>
              <a:gd name="adj2" fmla="val 14399"/>
            </a:avLst>
          </a:prstGeom>
          <a:solidFill>
            <a:schemeClr val="bg1">
              <a:alpha val="40000"/>
            </a:schemeClr>
          </a:solidFill>
          <a:ln>
            <a:solidFill>
              <a:srgbClr val="006186">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96437" indent="-96437" defTabSz="514325">
              <a:buFont typeface="Arial" panose="020B0604020202020204" pitchFamily="34" charset="0"/>
              <a:buChar char="•"/>
            </a:pPr>
            <a:r>
              <a:rPr lang="da-DK" sz="1100" dirty="0">
                <a:solidFill>
                  <a:prstClr val="black"/>
                </a:solidFill>
                <a:latin typeface="Calibri" panose="020F0502020204030204"/>
              </a:rPr>
              <a:t>Indkalde alle dine medarbejdere til MUS mindst én gang om året.</a:t>
            </a:r>
          </a:p>
          <a:p>
            <a:pPr marL="96437" indent="-96437" defTabSz="514325">
              <a:buFont typeface="Arial" panose="020B0604020202020204" pitchFamily="34" charset="0"/>
              <a:buChar char="•"/>
            </a:pPr>
            <a:r>
              <a:rPr lang="da-DK" sz="1100" dirty="0">
                <a:solidFill>
                  <a:prstClr val="black"/>
                </a:solidFill>
                <a:latin typeface="Calibri" panose="020F0502020204030204"/>
              </a:rPr>
              <a:t>Forberede dig godt på hver enkelt MUS. Gerne ved brug af et forberedelsesskema.</a:t>
            </a:r>
          </a:p>
          <a:p>
            <a:pPr marL="96437" indent="-96437" defTabSz="514325">
              <a:buFont typeface="Arial" panose="020B0604020202020204" pitchFamily="34" charset="0"/>
              <a:buChar char="•"/>
            </a:pPr>
            <a:r>
              <a:rPr lang="da-DK" sz="1100" dirty="0">
                <a:solidFill>
                  <a:srgbClr val="000000"/>
                </a:solidFill>
                <a:latin typeface="Calibri" panose="020F0502020204030204"/>
              </a:rPr>
              <a:t>Udarbejde en udviklingsplan for den enkelte medarbejder – sammen med medarbejderen. </a:t>
            </a:r>
          </a:p>
          <a:p>
            <a:pPr marL="96437" indent="-96437" defTabSz="514325">
              <a:buFont typeface="Arial" panose="020B0604020202020204" pitchFamily="34" charset="0"/>
              <a:buChar char="•"/>
            </a:pPr>
            <a:r>
              <a:rPr lang="da-DK" sz="1100" dirty="0">
                <a:solidFill>
                  <a:srgbClr val="000000"/>
                </a:solidFill>
                <a:latin typeface="Calibri" panose="020F0502020204030204"/>
              </a:rPr>
              <a:t>Forpligte dig – sammen med den enkelte medarbejder – på, at planlagte kompetenceudviklingsaktiviteter gennemføres.</a:t>
            </a:r>
          </a:p>
          <a:p>
            <a:pPr marL="96437" indent="-96437" defTabSz="514325">
              <a:buFont typeface="Arial" panose="020B0604020202020204" pitchFamily="34" charset="0"/>
              <a:buChar char="•"/>
            </a:pPr>
            <a:r>
              <a:rPr lang="da-DK" sz="1100" dirty="0">
                <a:solidFill>
                  <a:srgbClr val="000000"/>
                </a:solidFill>
                <a:latin typeface="Calibri" panose="020F0502020204030204"/>
              </a:rPr>
              <a:t>Afklar i din organisation om referatet fra MUS skal lægges på personalesagen.</a:t>
            </a:r>
          </a:p>
          <a:p>
            <a:pPr defTabSz="685800">
              <a:defRPr/>
            </a:pPr>
            <a:endParaRPr lang="da-DK" sz="1100" dirty="0">
              <a:solidFill>
                <a:prstClr val="black"/>
              </a:solidFill>
              <a:latin typeface="Calibri" panose="020F0502020204030204"/>
            </a:endParaRPr>
          </a:p>
        </p:txBody>
      </p:sp>
      <p:sp>
        <p:nvSpPr>
          <p:cNvPr id="14" name="Rektangel: øverste hjørner afrundet 13">
            <a:extLst>
              <a:ext uri="{FF2B5EF4-FFF2-40B4-BE49-F238E27FC236}">
                <a16:creationId xmlns:a16="http://schemas.microsoft.com/office/drawing/2014/main" id="{4949F8EC-4E60-A369-6AAB-4C590B5775EF}"/>
              </a:ext>
            </a:extLst>
          </p:cNvPr>
          <p:cNvSpPr/>
          <p:nvPr/>
        </p:nvSpPr>
        <p:spPr>
          <a:xfrm>
            <a:off x="4822660" y="5232548"/>
            <a:ext cx="4284000" cy="1584000"/>
          </a:xfrm>
          <a:prstGeom prst="round2SameRect">
            <a:avLst>
              <a:gd name="adj1" fmla="val 0"/>
              <a:gd name="adj2" fmla="val 14399"/>
            </a:avLst>
          </a:prstGeom>
          <a:solidFill>
            <a:schemeClr val="bg1">
              <a:alpha val="40000"/>
            </a:schemeClr>
          </a:solidFill>
          <a:ln>
            <a:solidFill>
              <a:srgbClr val="006186">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96437" indent="-96437" defTabSz="514325">
              <a:buFont typeface="Arial" panose="020B0604020202020204" pitchFamily="34" charset="0"/>
              <a:buChar char="•"/>
            </a:pPr>
            <a:r>
              <a:rPr lang="da-DK" sz="1100" dirty="0">
                <a:solidFill>
                  <a:prstClr val="black"/>
                </a:solidFill>
                <a:latin typeface="Calibri" panose="020F0502020204030204"/>
              </a:rPr>
              <a:t>Kontakt  HR i forbindelse med dine første MUS. De kan hjælpe dig med nyttig viden og hjælpe dig med at finde de nødvendige materialer til forberedelse, gennemførsel og opfølgning på samtalerne.</a:t>
            </a:r>
          </a:p>
          <a:p>
            <a:pPr marL="96437" indent="-96437" defTabSz="514325">
              <a:buFont typeface="Arial" panose="020B0604020202020204" pitchFamily="34" charset="0"/>
              <a:buChar char="•"/>
            </a:pPr>
            <a:r>
              <a:rPr lang="da-DK" sz="1100" dirty="0">
                <a:solidFill>
                  <a:prstClr val="black"/>
                </a:solidFill>
                <a:latin typeface="Calibri" panose="020F0502020204030204"/>
              </a:rPr>
              <a:t>Du kan spørge </a:t>
            </a:r>
            <a:r>
              <a:rPr lang="da-DK" sz="1100" dirty="0">
                <a:solidFill>
                  <a:prstClr val="black"/>
                </a:solidFill>
                <a:latin typeface="Calibri" panose="020F0502020204030204"/>
                <a:cs typeface="Calibri"/>
              </a:rPr>
              <a:t>en lederkollega eller din nærmeste leder. </a:t>
            </a:r>
            <a:endParaRPr lang="da-DK" sz="1100" dirty="0">
              <a:solidFill>
                <a:prstClr val="black"/>
              </a:solidFill>
              <a:latin typeface="Calibri" panose="020F0502020204030204"/>
            </a:endParaRPr>
          </a:p>
        </p:txBody>
      </p:sp>
      <p:sp>
        <p:nvSpPr>
          <p:cNvPr id="10" name="Rektangel: øverste hjørner afrundet 9">
            <a:extLst>
              <a:ext uri="{FF2B5EF4-FFF2-40B4-BE49-F238E27FC236}">
                <a16:creationId xmlns:a16="http://schemas.microsoft.com/office/drawing/2014/main" id="{F4491812-5144-075C-FECC-D07F291A41D1}"/>
              </a:ext>
            </a:extLst>
          </p:cNvPr>
          <p:cNvSpPr/>
          <p:nvPr/>
        </p:nvSpPr>
        <p:spPr>
          <a:xfrm>
            <a:off x="468000" y="1238984"/>
            <a:ext cx="4284000" cy="3600000"/>
          </a:xfrm>
          <a:prstGeom prst="round2SameRect">
            <a:avLst>
              <a:gd name="adj1" fmla="val 0"/>
              <a:gd name="adj2" fmla="val 14399"/>
            </a:avLst>
          </a:prstGeom>
          <a:solidFill>
            <a:schemeClr val="bg1"/>
          </a:solidFill>
          <a:ln>
            <a:solidFill>
              <a:srgbClr val="006186">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514325"/>
            <a:r>
              <a:rPr lang="da-DK" sz="1100" dirty="0">
                <a:solidFill>
                  <a:prstClr val="black"/>
                </a:solidFill>
                <a:latin typeface="Calibri" panose="020F0502020204030204"/>
              </a:rPr>
              <a:t>Offentligt ansatte har, jf. deres overenskomster, krav på, at der skal afholdes MUS mindst en gang om året. </a:t>
            </a:r>
          </a:p>
          <a:p>
            <a:pPr defTabSz="514325"/>
            <a:endParaRPr lang="da-DK" sz="1100" dirty="0">
              <a:solidFill>
                <a:prstClr val="black"/>
              </a:solidFill>
              <a:latin typeface="Calibri" panose="020F0502020204030204"/>
              <a:cs typeface="Calibri"/>
            </a:endParaRPr>
          </a:p>
          <a:p>
            <a:pPr defTabSz="514325"/>
            <a:r>
              <a:rPr lang="da-DK" sz="1100" dirty="0">
                <a:solidFill>
                  <a:prstClr val="black"/>
                </a:solidFill>
                <a:latin typeface="Calibri" panose="020F0502020204030204"/>
                <a:cs typeface="Calibri"/>
              </a:rPr>
              <a:t>MUS er en anledning til dialog og gensidig forventningsafstemning om arbejdstrivsel, motivation, udvikling og resultater mellem medarbejder og nærmeste leder. </a:t>
            </a:r>
          </a:p>
          <a:p>
            <a:pPr defTabSz="514325"/>
            <a:endParaRPr lang="da-DK" sz="1100" dirty="0">
              <a:solidFill>
                <a:prstClr val="black"/>
              </a:solidFill>
              <a:latin typeface="Calibri" panose="020F0502020204030204"/>
              <a:cs typeface="Calibri"/>
            </a:endParaRPr>
          </a:p>
          <a:p>
            <a:pPr defTabSz="514325"/>
            <a:r>
              <a:rPr lang="da-DK" sz="1100" dirty="0">
                <a:solidFill>
                  <a:prstClr val="black"/>
                </a:solidFill>
                <a:latin typeface="Calibri" panose="020F0502020204030204"/>
                <a:cs typeface="Calibri"/>
              </a:rPr>
              <a:t>Samtalen skal skabe grundlag for medarbejderens læring og udvikling herunder styrke sammenhængen mellem medarbejderens udvikling og  arbejdspladsens politikker og visioner.</a:t>
            </a:r>
          </a:p>
          <a:p>
            <a:pPr defTabSz="514325"/>
            <a:endParaRPr lang="da-DK" sz="1100" dirty="0">
              <a:solidFill>
                <a:prstClr val="black"/>
              </a:solidFill>
              <a:latin typeface="Calibri" panose="020F0502020204030204"/>
              <a:cs typeface="Calibri"/>
            </a:endParaRPr>
          </a:p>
          <a:p>
            <a:pPr defTabSz="514325"/>
            <a:r>
              <a:rPr lang="da-DK" sz="1100" dirty="0">
                <a:solidFill>
                  <a:prstClr val="black"/>
                </a:solidFill>
                <a:latin typeface="Calibri" panose="020F0502020204030204"/>
                <a:cs typeface="Calibri"/>
              </a:rPr>
              <a:t>MUS sammenfattes typisk i en udviklingsplan for hver enkelt medarbejder.</a:t>
            </a:r>
          </a:p>
          <a:p>
            <a:pPr defTabSz="685800">
              <a:defRPr/>
            </a:pPr>
            <a:endParaRPr lang="da-DK" sz="1100" dirty="0">
              <a:solidFill>
                <a:prstClr val="black"/>
              </a:solidFill>
              <a:latin typeface="Calibri" panose="020F0502020204030204"/>
              <a:cs typeface="Calibri"/>
            </a:endParaRPr>
          </a:p>
          <a:p>
            <a:pPr defTabSz="685800">
              <a:defRPr/>
            </a:pPr>
            <a:endParaRPr lang="da-DK" sz="1100" dirty="0">
              <a:solidFill>
                <a:prstClr val="black"/>
              </a:solidFill>
              <a:latin typeface="Calibri" panose="020F0502020204030204"/>
            </a:endParaRPr>
          </a:p>
          <a:p>
            <a:pPr defTabSz="685800">
              <a:defRPr/>
            </a:pPr>
            <a:endParaRPr lang="da-DK" sz="1100" dirty="0">
              <a:solidFill>
                <a:prstClr val="black"/>
              </a:solidFill>
              <a:latin typeface="Calibri" panose="020F0502020204030204"/>
              <a:cs typeface="Calibri"/>
            </a:endParaRPr>
          </a:p>
        </p:txBody>
      </p:sp>
      <p:sp>
        <p:nvSpPr>
          <p:cNvPr id="17" name="Rektangel: øverste hjørner afrundet 16">
            <a:extLst>
              <a:ext uri="{FF2B5EF4-FFF2-40B4-BE49-F238E27FC236}">
                <a16:creationId xmlns:a16="http://schemas.microsoft.com/office/drawing/2014/main" id="{5E6C727D-8CB6-B895-3430-1D59A87DA36E}"/>
              </a:ext>
            </a:extLst>
          </p:cNvPr>
          <p:cNvSpPr/>
          <p:nvPr/>
        </p:nvSpPr>
        <p:spPr>
          <a:xfrm>
            <a:off x="4822660" y="1238983"/>
            <a:ext cx="4284000" cy="3600000"/>
          </a:xfrm>
          <a:prstGeom prst="round2SameRect">
            <a:avLst>
              <a:gd name="adj1" fmla="val 0"/>
              <a:gd name="adj2" fmla="val 14399"/>
            </a:avLst>
          </a:prstGeom>
          <a:solidFill>
            <a:schemeClr val="bg1"/>
          </a:solidFill>
          <a:ln>
            <a:solidFill>
              <a:srgbClr val="006186">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514325"/>
            <a:r>
              <a:rPr lang="da-DK" sz="1100" dirty="0">
                <a:solidFill>
                  <a:srgbClr val="000000"/>
                </a:solidFill>
                <a:latin typeface="Calibri" panose="020F0502020204030204"/>
              </a:rPr>
              <a:t>MUS-samtalen er som udgangspunkt individuel, men man kan aftale lokalt, at samtalerne afholdes som gruppe-/teamsamtaler.</a:t>
            </a:r>
            <a:r>
              <a:rPr lang="da-DK" sz="1100" dirty="0">
                <a:solidFill>
                  <a:prstClr val="black"/>
                </a:solidFill>
                <a:latin typeface="Calibri" panose="020F0502020204030204"/>
              </a:rPr>
              <a:t> </a:t>
            </a:r>
          </a:p>
          <a:p>
            <a:pPr defTabSz="514325"/>
            <a:endParaRPr lang="da-DK" sz="1100" dirty="0">
              <a:solidFill>
                <a:prstClr val="black"/>
              </a:solidFill>
              <a:latin typeface="Calibri" panose="020F0502020204030204"/>
            </a:endParaRPr>
          </a:p>
          <a:p>
            <a:pPr defTabSz="514325"/>
            <a:r>
              <a:rPr lang="da-DK" sz="1100" dirty="0">
                <a:solidFill>
                  <a:prstClr val="black"/>
                </a:solidFill>
                <a:latin typeface="Calibri" panose="020F0502020204030204"/>
              </a:rPr>
              <a:t>Du skal undersøge om der i din organisation er særlig model, der skal benyttes til MUS.</a:t>
            </a:r>
          </a:p>
          <a:p>
            <a:pPr defTabSz="685800">
              <a:defRPr/>
            </a:pPr>
            <a:endParaRPr lang="da-DK" sz="1100" dirty="0">
              <a:solidFill>
                <a:prstClr val="black"/>
              </a:solidFill>
              <a:latin typeface="Calibri" panose="020F0502020204030204"/>
              <a:cs typeface="Calibri"/>
            </a:endParaRPr>
          </a:p>
        </p:txBody>
      </p:sp>
      <p:sp>
        <p:nvSpPr>
          <p:cNvPr id="6" name="Rektangel: afrundede hjørner 5">
            <a:extLst>
              <a:ext uri="{FF2B5EF4-FFF2-40B4-BE49-F238E27FC236}">
                <a16:creationId xmlns:a16="http://schemas.microsoft.com/office/drawing/2014/main" id="{E2C3D9C6-339B-4F57-B330-FFA7778B6347}"/>
              </a:ext>
            </a:extLst>
          </p:cNvPr>
          <p:cNvSpPr/>
          <p:nvPr/>
        </p:nvSpPr>
        <p:spPr>
          <a:xfrm>
            <a:off x="326885" y="63541"/>
            <a:ext cx="8784000" cy="792000"/>
          </a:xfrm>
          <a:prstGeom prst="roundRect">
            <a:avLst/>
          </a:prstGeom>
          <a:solidFill>
            <a:srgbClr val="006186">
              <a:alpha val="7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defTabSz="685800"/>
            <a:endParaRPr lang="da-DK" sz="1350" dirty="0">
              <a:solidFill>
                <a:prstClr val="black"/>
              </a:solidFill>
              <a:latin typeface="Calibri" panose="020F0502020204030204"/>
            </a:endParaRPr>
          </a:p>
        </p:txBody>
      </p:sp>
      <p:sp>
        <p:nvSpPr>
          <p:cNvPr id="12" name="Tekstfelt 11">
            <a:extLst>
              <a:ext uri="{FF2B5EF4-FFF2-40B4-BE49-F238E27FC236}">
                <a16:creationId xmlns:a16="http://schemas.microsoft.com/office/drawing/2014/main" id="{D56E93E6-6335-C126-D86F-C7964F843348}"/>
              </a:ext>
            </a:extLst>
          </p:cNvPr>
          <p:cNvSpPr txBox="1"/>
          <p:nvPr/>
        </p:nvSpPr>
        <p:spPr>
          <a:xfrm>
            <a:off x="679727" y="311800"/>
            <a:ext cx="987148" cy="276999"/>
          </a:xfrm>
          <a:prstGeom prst="rect">
            <a:avLst/>
          </a:prstGeom>
          <a:noFill/>
        </p:spPr>
        <p:txBody>
          <a:bodyPr wrap="square" lIns="68580" tIns="34290" rIns="68580" bIns="34290" rtlCol="0" anchor="t">
            <a:spAutoFit/>
          </a:bodyPr>
          <a:lstStyle/>
          <a:p>
            <a:pPr defTabSz="685800"/>
            <a:r>
              <a:rPr lang="da-DK" sz="1350" dirty="0">
                <a:solidFill>
                  <a:schemeClr val="bg1"/>
                </a:solidFill>
                <a:latin typeface="Calibri" panose="020F0502020204030204"/>
                <a:ea typeface="Yu Gothic Light"/>
              </a:rPr>
              <a:t>Situationer:</a:t>
            </a:r>
            <a:r>
              <a:rPr lang="da-DK" sz="1350" b="1" dirty="0">
                <a:solidFill>
                  <a:schemeClr val="bg1"/>
                </a:solidFill>
                <a:latin typeface="Calibri" panose="020F0502020204030204"/>
                <a:ea typeface="Yu Gothic Light"/>
              </a:rPr>
              <a:t> </a:t>
            </a:r>
            <a:endParaRPr lang="da-DK" sz="1350" b="1" dirty="0">
              <a:solidFill>
                <a:schemeClr val="bg1"/>
              </a:solidFill>
              <a:latin typeface="Calibri" panose="020F0502020204030204"/>
              <a:ea typeface="Yu Gothic Light" panose="020B0300000000000000" pitchFamily="34" charset="-128"/>
            </a:endParaRPr>
          </a:p>
        </p:txBody>
      </p:sp>
      <p:pic>
        <p:nvPicPr>
          <p:cNvPr id="19" name="Grafik 18">
            <a:hlinkClick r:id="rId3" action="ppaction://hlinksldjump"/>
            <a:extLst>
              <a:ext uri="{FF2B5EF4-FFF2-40B4-BE49-F238E27FC236}">
                <a16:creationId xmlns:a16="http://schemas.microsoft.com/office/drawing/2014/main" id="{DB9968E6-1FAD-E846-3E3F-DD563B4BB2F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21530" y="6549797"/>
            <a:ext cx="198663" cy="198663"/>
          </a:xfrm>
          <a:prstGeom prst="rect">
            <a:avLst/>
          </a:prstGeom>
        </p:spPr>
      </p:pic>
      <p:sp>
        <p:nvSpPr>
          <p:cNvPr id="16" name="Tekstfelt 15">
            <a:extLst>
              <a:ext uri="{FF2B5EF4-FFF2-40B4-BE49-F238E27FC236}">
                <a16:creationId xmlns:a16="http://schemas.microsoft.com/office/drawing/2014/main" id="{FB503F39-FEDC-5C4C-7405-DC21FD28472A}"/>
              </a:ext>
            </a:extLst>
          </p:cNvPr>
          <p:cNvSpPr txBox="1"/>
          <p:nvPr/>
        </p:nvSpPr>
        <p:spPr>
          <a:xfrm>
            <a:off x="1674931" y="252304"/>
            <a:ext cx="6827933" cy="430887"/>
          </a:xfrm>
          <a:prstGeom prst="rect">
            <a:avLst/>
          </a:prstGeom>
          <a:noFill/>
        </p:spPr>
        <p:txBody>
          <a:bodyPr wrap="square" rtlCol="0">
            <a:spAutoFit/>
          </a:bodyPr>
          <a:lstStyle/>
          <a:p>
            <a:pPr defTabSz="514325"/>
            <a:r>
              <a:rPr lang="da-DK" sz="1100" dirty="0">
                <a:solidFill>
                  <a:prstClr val="white"/>
                </a:solidFill>
                <a:latin typeface="Calibri" panose="020F0502020204030204"/>
              </a:rPr>
              <a:t>Du skal i gang med afholdelse af MUS</a:t>
            </a:r>
          </a:p>
          <a:p>
            <a:pPr defTabSz="514325"/>
            <a:r>
              <a:rPr lang="da-DK" sz="1100" dirty="0">
                <a:solidFill>
                  <a:prstClr val="white"/>
                </a:solidFill>
                <a:latin typeface="Calibri" panose="020F0502020204030204"/>
              </a:rPr>
              <a:t>En medarbejder beder om at blive indkaldt til sin tredje MUS inden for et halvt år</a:t>
            </a:r>
          </a:p>
        </p:txBody>
      </p:sp>
      <p:sp>
        <p:nvSpPr>
          <p:cNvPr id="22" name="Rektangel: øverste hjørner afrundet 21">
            <a:extLst>
              <a:ext uri="{FF2B5EF4-FFF2-40B4-BE49-F238E27FC236}">
                <a16:creationId xmlns:a16="http://schemas.microsoft.com/office/drawing/2014/main" id="{54FA029D-B877-527D-E1AA-2E3B4B6FFE4A}"/>
              </a:ext>
            </a:extLst>
          </p:cNvPr>
          <p:cNvSpPr/>
          <p:nvPr/>
        </p:nvSpPr>
        <p:spPr>
          <a:xfrm>
            <a:off x="468000" y="936000"/>
            <a:ext cx="4284000" cy="288000"/>
          </a:xfrm>
          <a:prstGeom prst="round2SameRect">
            <a:avLst/>
          </a:prstGeom>
          <a:solidFill>
            <a:srgbClr val="006186">
              <a:alpha val="40000"/>
            </a:srgbClr>
          </a:solidFill>
          <a:ln>
            <a:solidFill>
              <a:srgbClr val="006186">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Fakta </a:t>
            </a:r>
          </a:p>
        </p:txBody>
      </p:sp>
      <p:sp>
        <p:nvSpPr>
          <p:cNvPr id="23" name="Rektangel: øverste hjørner afrundet 22">
            <a:extLst>
              <a:ext uri="{FF2B5EF4-FFF2-40B4-BE49-F238E27FC236}">
                <a16:creationId xmlns:a16="http://schemas.microsoft.com/office/drawing/2014/main" id="{A3D982AF-5AC0-EE8C-1E54-529A2A624A9D}"/>
              </a:ext>
            </a:extLst>
          </p:cNvPr>
          <p:cNvSpPr/>
          <p:nvPr/>
        </p:nvSpPr>
        <p:spPr>
          <a:xfrm>
            <a:off x="4824000" y="936000"/>
            <a:ext cx="4284000" cy="288000"/>
          </a:xfrm>
          <a:prstGeom prst="round2SameRect">
            <a:avLst/>
          </a:prstGeom>
          <a:solidFill>
            <a:srgbClr val="006186">
              <a:alpha val="40000"/>
            </a:srgbClr>
          </a:solidFill>
          <a:ln>
            <a:solidFill>
              <a:srgbClr val="006186">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Særlige forhold</a:t>
            </a:r>
          </a:p>
        </p:txBody>
      </p:sp>
      <p:sp>
        <p:nvSpPr>
          <p:cNvPr id="25" name="Rektangel: øverste hjørner afrundet 24">
            <a:extLst>
              <a:ext uri="{FF2B5EF4-FFF2-40B4-BE49-F238E27FC236}">
                <a16:creationId xmlns:a16="http://schemas.microsoft.com/office/drawing/2014/main" id="{E88C3B0D-080E-E310-3337-A3028D8AFB31}"/>
              </a:ext>
            </a:extLst>
          </p:cNvPr>
          <p:cNvSpPr/>
          <p:nvPr/>
        </p:nvSpPr>
        <p:spPr>
          <a:xfrm>
            <a:off x="468000" y="4932000"/>
            <a:ext cx="4284000" cy="288000"/>
          </a:xfrm>
          <a:prstGeom prst="round2SameRect">
            <a:avLst/>
          </a:prstGeom>
          <a:solidFill>
            <a:srgbClr val="006186">
              <a:alpha val="40000"/>
            </a:srgbClr>
          </a:solidFill>
          <a:ln>
            <a:solidFill>
              <a:srgbClr val="006186">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Husk, at du skal...</a:t>
            </a:r>
          </a:p>
        </p:txBody>
      </p:sp>
      <p:pic>
        <p:nvPicPr>
          <p:cNvPr id="26" name="Grafik 25" descr="Postit-noter kontur">
            <a:extLst>
              <a:ext uri="{FF2B5EF4-FFF2-40B4-BE49-F238E27FC236}">
                <a16:creationId xmlns:a16="http://schemas.microsoft.com/office/drawing/2014/main" id="{7C05DA01-7942-431B-5D7A-7263B9045BE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44680" y="4917015"/>
            <a:ext cx="338241" cy="324000"/>
          </a:xfrm>
          <a:prstGeom prst="rect">
            <a:avLst/>
          </a:prstGeom>
        </p:spPr>
      </p:pic>
      <p:pic>
        <p:nvPicPr>
          <p:cNvPr id="27" name="Grafik 26" descr="Spørgsmål kontur">
            <a:extLst>
              <a:ext uri="{FF2B5EF4-FFF2-40B4-BE49-F238E27FC236}">
                <a16:creationId xmlns:a16="http://schemas.microsoft.com/office/drawing/2014/main" id="{43372D3D-55F8-1C13-ACE2-FE435EB7D6A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640000" y="4926456"/>
            <a:ext cx="324000" cy="324000"/>
          </a:xfrm>
          <a:prstGeom prst="rect">
            <a:avLst/>
          </a:prstGeom>
        </p:spPr>
      </p:pic>
      <p:sp>
        <p:nvSpPr>
          <p:cNvPr id="28" name="Rektangel: øverste hjørner afrundet 27">
            <a:extLst>
              <a:ext uri="{FF2B5EF4-FFF2-40B4-BE49-F238E27FC236}">
                <a16:creationId xmlns:a16="http://schemas.microsoft.com/office/drawing/2014/main" id="{63A8623E-4A64-1D78-6CBA-5B56EBA9D89B}"/>
              </a:ext>
            </a:extLst>
          </p:cNvPr>
          <p:cNvSpPr/>
          <p:nvPr/>
        </p:nvSpPr>
        <p:spPr>
          <a:xfrm>
            <a:off x="4822660" y="4932000"/>
            <a:ext cx="4284000" cy="288000"/>
          </a:xfrm>
          <a:prstGeom prst="round2SameRect">
            <a:avLst/>
          </a:prstGeom>
          <a:solidFill>
            <a:srgbClr val="006186">
              <a:alpha val="40000"/>
            </a:srgbClr>
          </a:solidFill>
          <a:ln>
            <a:solidFill>
              <a:srgbClr val="006186">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Hvem kan hjælpe mig?</a:t>
            </a:r>
          </a:p>
        </p:txBody>
      </p:sp>
    </p:spTree>
    <p:extLst>
      <p:ext uri="{BB962C8B-B14F-4D97-AF65-F5344CB8AC3E}">
        <p14:creationId xmlns:p14="http://schemas.microsoft.com/office/powerpoint/2010/main" val="33440303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3F3275-641F-4F84-73A7-BDDEFB7DCE32}"/>
              </a:ext>
            </a:extLst>
          </p:cNvPr>
          <p:cNvSpPr>
            <a:spLocks noGrp="1"/>
          </p:cNvSpPr>
          <p:nvPr>
            <p:ph type="title"/>
          </p:nvPr>
        </p:nvSpPr>
        <p:spPr>
          <a:xfrm rot="16200000">
            <a:off x="-3223083" y="3212999"/>
            <a:ext cx="6858000" cy="432000"/>
          </a:xfrm>
          <a:solidFill>
            <a:schemeClr val="accent2"/>
          </a:solidFill>
        </p:spPr>
        <p:txBody>
          <a:bodyPr>
            <a:normAutofit fontScale="90000"/>
          </a:bodyPr>
          <a:lstStyle/>
          <a:p>
            <a:r>
              <a:rPr lang="en-US" sz="2700">
                <a:solidFill>
                  <a:schemeClr val="bg1"/>
                </a:solidFill>
                <a:latin typeface="+mn-lt"/>
              </a:rPr>
              <a:t>Den </a:t>
            </a:r>
            <a:r>
              <a:rPr lang="da-DK" sz="2700">
                <a:solidFill>
                  <a:schemeClr val="bg1"/>
                </a:solidFill>
                <a:latin typeface="+mn-lt"/>
              </a:rPr>
              <a:t>gode</a:t>
            </a:r>
            <a:r>
              <a:rPr lang="en-US" sz="2700">
                <a:solidFill>
                  <a:schemeClr val="bg1"/>
                </a:solidFill>
                <a:latin typeface="+mn-lt"/>
              </a:rPr>
              <a:t> </a:t>
            </a:r>
            <a:r>
              <a:rPr lang="da-DK" sz="2700">
                <a:solidFill>
                  <a:schemeClr val="bg1"/>
                </a:solidFill>
                <a:latin typeface="+mn-lt"/>
              </a:rPr>
              <a:t>arbejdsplads</a:t>
            </a:r>
          </a:p>
        </p:txBody>
      </p:sp>
      <p:sp>
        <p:nvSpPr>
          <p:cNvPr id="3" name="Ellipse 2">
            <a:extLst>
              <a:ext uri="{FF2B5EF4-FFF2-40B4-BE49-F238E27FC236}">
                <a16:creationId xmlns:a16="http://schemas.microsoft.com/office/drawing/2014/main" id="{52B5F38B-A716-CB4A-0D65-B77B3889256B}"/>
              </a:ext>
            </a:extLst>
          </p:cNvPr>
          <p:cNvSpPr/>
          <p:nvPr/>
        </p:nvSpPr>
        <p:spPr>
          <a:xfrm>
            <a:off x="3492000" y="1296351"/>
            <a:ext cx="1080000" cy="1080000"/>
          </a:xfrm>
          <a:prstGeom prst="ellipse">
            <a:avLst/>
          </a:prstGeom>
          <a:noFill/>
          <a:ln w="76200">
            <a:solidFill>
              <a:schemeClr val="accent2">
                <a:alpha val="8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endParaRPr lang="da-DK" sz="2100">
              <a:solidFill>
                <a:prstClr val="black"/>
              </a:solidFill>
              <a:latin typeface="Yu Gothic Light" panose="020B0300000000000000" pitchFamily="34" charset="-128"/>
              <a:ea typeface="Yu Gothic Light" panose="020B0300000000000000" pitchFamily="34" charset="-128"/>
            </a:endParaRPr>
          </a:p>
        </p:txBody>
      </p:sp>
      <p:sp>
        <p:nvSpPr>
          <p:cNvPr id="10" name="Ellipse 9">
            <a:extLst>
              <a:ext uri="{FF2B5EF4-FFF2-40B4-BE49-F238E27FC236}">
                <a16:creationId xmlns:a16="http://schemas.microsoft.com/office/drawing/2014/main" id="{A2E2845C-F669-FFED-3E06-C62CCFAD7C16}"/>
              </a:ext>
            </a:extLst>
          </p:cNvPr>
          <p:cNvSpPr/>
          <p:nvPr/>
        </p:nvSpPr>
        <p:spPr>
          <a:xfrm>
            <a:off x="2814196" y="2010578"/>
            <a:ext cx="540000" cy="540000"/>
          </a:xfrm>
          <a:prstGeom prst="ellipse">
            <a:avLst/>
          </a:prstGeom>
          <a:solidFill>
            <a:schemeClr val="bg1"/>
          </a:solidFill>
          <a:ln w="76200">
            <a:solidFill>
              <a:schemeClr val="accent2">
                <a:alpha val="7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endParaRPr lang="da-DK">
              <a:solidFill>
                <a:prstClr val="black"/>
              </a:solidFill>
              <a:latin typeface="Yu Gothic Light" panose="020B0300000000000000" pitchFamily="34" charset="-128"/>
              <a:ea typeface="Yu Gothic Light" panose="020B0300000000000000" pitchFamily="34" charset="-128"/>
            </a:endParaRPr>
          </a:p>
        </p:txBody>
      </p:sp>
      <p:sp>
        <p:nvSpPr>
          <p:cNvPr id="11" name="Ellipse 10">
            <a:extLst>
              <a:ext uri="{FF2B5EF4-FFF2-40B4-BE49-F238E27FC236}">
                <a16:creationId xmlns:a16="http://schemas.microsoft.com/office/drawing/2014/main" id="{F55B8FFC-AAC4-EBC2-B0A8-47044E7000DF}"/>
              </a:ext>
            </a:extLst>
          </p:cNvPr>
          <p:cNvSpPr/>
          <p:nvPr/>
        </p:nvSpPr>
        <p:spPr>
          <a:xfrm>
            <a:off x="2558439" y="960859"/>
            <a:ext cx="810000" cy="810000"/>
          </a:xfrm>
          <a:prstGeom prst="ellipse">
            <a:avLst/>
          </a:prstGeom>
          <a:solidFill>
            <a:schemeClr val="bg1"/>
          </a:solidFill>
          <a:ln w="76200">
            <a:solidFill>
              <a:schemeClr val="accent2">
                <a:alpha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endParaRPr lang="da-DK">
              <a:solidFill>
                <a:prstClr val="black"/>
              </a:solidFill>
              <a:latin typeface="Yu Gothic Light" panose="020B0300000000000000" pitchFamily="34" charset="-128"/>
              <a:ea typeface="Yu Gothic Light" panose="020B0300000000000000" pitchFamily="34" charset="-128"/>
            </a:endParaRPr>
          </a:p>
        </p:txBody>
      </p:sp>
      <p:sp>
        <p:nvSpPr>
          <p:cNvPr id="12" name="Ellipse 11">
            <a:extLst>
              <a:ext uri="{FF2B5EF4-FFF2-40B4-BE49-F238E27FC236}">
                <a16:creationId xmlns:a16="http://schemas.microsoft.com/office/drawing/2014/main" id="{D14A407B-B384-9C49-2720-61E33460864E}"/>
              </a:ext>
            </a:extLst>
          </p:cNvPr>
          <p:cNvSpPr/>
          <p:nvPr/>
        </p:nvSpPr>
        <p:spPr>
          <a:xfrm>
            <a:off x="1288320" y="1440299"/>
            <a:ext cx="1350000" cy="1350000"/>
          </a:xfrm>
          <a:prstGeom prst="ellipse">
            <a:avLst/>
          </a:prstGeom>
          <a:solidFill>
            <a:schemeClr val="bg1"/>
          </a:solidFill>
          <a:ln w="762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r>
              <a:rPr lang="da-DK" sz="2100">
                <a:solidFill>
                  <a:prstClr val="black"/>
                </a:solidFill>
                <a:latin typeface="Yu Gothic Light" panose="020B0300000000000000" pitchFamily="34" charset="-128"/>
                <a:ea typeface="Yu Gothic Light" panose="020B0300000000000000" pitchFamily="34" charset="-128"/>
              </a:rPr>
              <a:t>Noter</a:t>
            </a:r>
            <a:endParaRPr lang="da-DK">
              <a:solidFill>
                <a:prstClr val="black"/>
              </a:solidFill>
              <a:latin typeface="Yu Gothic Light" panose="020B0300000000000000" pitchFamily="34" charset="-128"/>
              <a:ea typeface="Yu Gothic Light" panose="020B0300000000000000" pitchFamily="34" charset="-128"/>
            </a:endParaRPr>
          </a:p>
        </p:txBody>
      </p:sp>
      <p:sp>
        <p:nvSpPr>
          <p:cNvPr id="13" name="Ellipse 12">
            <a:extLst>
              <a:ext uri="{FF2B5EF4-FFF2-40B4-BE49-F238E27FC236}">
                <a16:creationId xmlns:a16="http://schemas.microsoft.com/office/drawing/2014/main" id="{877FA3BA-F367-9DDE-E9E8-B69DACC9EA08}"/>
              </a:ext>
            </a:extLst>
          </p:cNvPr>
          <p:cNvSpPr/>
          <p:nvPr/>
        </p:nvSpPr>
        <p:spPr>
          <a:xfrm>
            <a:off x="968849" y="1048992"/>
            <a:ext cx="540000" cy="540000"/>
          </a:xfrm>
          <a:prstGeom prst="ellipse">
            <a:avLst/>
          </a:prstGeom>
          <a:solidFill>
            <a:schemeClr val="bg1"/>
          </a:solidFill>
          <a:ln w="76200">
            <a:solidFill>
              <a:schemeClr val="accent2">
                <a:alpha val="85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endParaRPr lang="da-DK">
              <a:solidFill>
                <a:prstClr val="black"/>
              </a:solidFill>
              <a:latin typeface="Yu Gothic Light" panose="020B0300000000000000" pitchFamily="34" charset="-128"/>
              <a:ea typeface="Yu Gothic Light" panose="020B0300000000000000" pitchFamily="34" charset="-128"/>
            </a:endParaRPr>
          </a:p>
        </p:txBody>
      </p:sp>
      <p:cxnSp>
        <p:nvCxnSpPr>
          <p:cNvPr id="15" name="Lige forbindelse 14">
            <a:extLst>
              <a:ext uri="{FF2B5EF4-FFF2-40B4-BE49-F238E27FC236}">
                <a16:creationId xmlns:a16="http://schemas.microsoft.com/office/drawing/2014/main" id="{D2B629B8-6F82-16F5-C254-F888906373F0}"/>
              </a:ext>
            </a:extLst>
          </p:cNvPr>
          <p:cNvCxnSpPr/>
          <p:nvPr/>
        </p:nvCxnSpPr>
        <p:spPr>
          <a:xfrm>
            <a:off x="5044256" y="2066134"/>
            <a:ext cx="0" cy="3687888"/>
          </a:xfrm>
          <a:prstGeom prst="line">
            <a:avLst/>
          </a:prstGeom>
          <a:ln w="38100">
            <a:solidFill>
              <a:schemeClr val="accent2"/>
            </a:solidFill>
            <a:prstDash val="sysDot"/>
          </a:ln>
        </p:spPr>
        <p:style>
          <a:lnRef idx="1">
            <a:schemeClr val="accent1"/>
          </a:lnRef>
          <a:fillRef idx="0">
            <a:schemeClr val="accent1"/>
          </a:fillRef>
          <a:effectRef idx="0">
            <a:schemeClr val="accent1"/>
          </a:effectRef>
          <a:fontRef idx="minor">
            <a:schemeClr val="tx1"/>
          </a:fontRef>
        </p:style>
      </p:cxnSp>
      <p:pic>
        <p:nvPicPr>
          <p:cNvPr id="8" name="Grafik 7">
            <a:hlinkClick r:id="rId2" action="ppaction://hlinksldjump"/>
            <a:extLst>
              <a:ext uri="{FF2B5EF4-FFF2-40B4-BE49-F238E27FC236}">
                <a16:creationId xmlns:a16="http://schemas.microsoft.com/office/drawing/2014/main" id="{7F9809F4-01EF-0290-E291-35C59A57BC3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1530" y="6549797"/>
            <a:ext cx="198663" cy="198663"/>
          </a:xfrm>
          <a:prstGeom prst="rect">
            <a:avLst/>
          </a:prstGeom>
        </p:spPr>
      </p:pic>
    </p:spTree>
    <p:extLst>
      <p:ext uri="{BB962C8B-B14F-4D97-AF65-F5344CB8AC3E}">
        <p14:creationId xmlns:p14="http://schemas.microsoft.com/office/powerpoint/2010/main" val="11320460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25F5E8-B0A0-26C7-EEE2-B08864C952E9}"/>
              </a:ext>
            </a:extLst>
          </p:cNvPr>
          <p:cNvSpPr>
            <a:spLocks noGrp="1"/>
          </p:cNvSpPr>
          <p:nvPr>
            <p:ph type="title"/>
          </p:nvPr>
        </p:nvSpPr>
        <p:spPr>
          <a:xfrm rot="16200000">
            <a:off x="-3220519" y="3215985"/>
            <a:ext cx="6863975" cy="432000"/>
          </a:xfrm>
          <a:solidFill>
            <a:srgbClr val="18898D"/>
          </a:solidFill>
        </p:spPr>
        <p:txBody>
          <a:bodyPr>
            <a:normAutofit fontScale="90000"/>
          </a:bodyPr>
          <a:lstStyle/>
          <a:p>
            <a:r>
              <a:rPr lang="da-DK" sz="2475" dirty="0">
                <a:latin typeface="+mn-lt"/>
              </a:rPr>
              <a:t>Bygningsdrift, </a:t>
            </a:r>
            <a:r>
              <a:rPr lang="da-DK" sz="2700" dirty="0">
                <a:latin typeface="+mn-lt"/>
              </a:rPr>
              <a:t>rengøring</a:t>
            </a:r>
            <a:r>
              <a:rPr lang="da-DK" sz="2475" dirty="0">
                <a:latin typeface="+mn-lt"/>
              </a:rPr>
              <a:t> og tilsyn</a:t>
            </a:r>
          </a:p>
        </p:txBody>
      </p:sp>
      <p:sp>
        <p:nvSpPr>
          <p:cNvPr id="7" name="Rektangel: øverste hjørner afrundet 6">
            <a:extLst>
              <a:ext uri="{FF2B5EF4-FFF2-40B4-BE49-F238E27FC236}">
                <a16:creationId xmlns:a16="http://schemas.microsoft.com/office/drawing/2014/main" id="{55D254A1-E25F-0D2C-9548-4F2C3F5B4E8E}"/>
              </a:ext>
            </a:extLst>
          </p:cNvPr>
          <p:cNvSpPr/>
          <p:nvPr/>
        </p:nvSpPr>
        <p:spPr>
          <a:xfrm>
            <a:off x="465602" y="5226349"/>
            <a:ext cx="4284000" cy="1584000"/>
          </a:xfrm>
          <a:prstGeom prst="round2SameRect">
            <a:avLst>
              <a:gd name="adj1" fmla="val 0"/>
              <a:gd name="adj2" fmla="val 14399"/>
            </a:avLst>
          </a:prstGeom>
          <a:solidFill>
            <a:schemeClr val="bg1">
              <a:alpha val="40000"/>
            </a:schemeClr>
          </a:solidFill>
          <a:ln>
            <a:solidFill>
              <a:srgbClr val="18898D">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defRPr/>
            </a:pPr>
            <a:r>
              <a:rPr lang="da-DK" sz="1100" dirty="0">
                <a:solidFill>
                  <a:prstClr val="black"/>
                </a:solidFill>
                <a:latin typeface="Calibri" panose="020F0502020204030204"/>
              </a:rPr>
              <a:t>Sørge for at få kontaktoplysninger til den enhed i organisationen, som har ansvaret for bygningsdriften. Det er som regel muligt at kontakte enheden udenfor normal arbejdstid, og derfor et det smart at have telefonnummeret i din mobiltelefon. </a:t>
            </a:r>
          </a:p>
        </p:txBody>
      </p:sp>
      <p:sp>
        <p:nvSpPr>
          <p:cNvPr id="14" name="Rektangel: øverste hjørner afrundet 13">
            <a:extLst>
              <a:ext uri="{FF2B5EF4-FFF2-40B4-BE49-F238E27FC236}">
                <a16:creationId xmlns:a16="http://schemas.microsoft.com/office/drawing/2014/main" id="{4949F8EC-4E60-A369-6AAB-4C590B5775EF}"/>
              </a:ext>
            </a:extLst>
          </p:cNvPr>
          <p:cNvSpPr/>
          <p:nvPr/>
        </p:nvSpPr>
        <p:spPr>
          <a:xfrm>
            <a:off x="4822660" y="5220000"/>
            <a:ext cx="4284000" cy="1584000"/>
          </a:xfrm>
          <a:prstGeom prst="round2SameRect">
            <a:avLst>
              <a:gd name="adj1" fmla="val 0"/>
              <a:gd name="adj2" fmla="val 14399"/>
            </a:avLst>
          </a:prstGeom>
          <a:solidFill>
            <a:schemeClr val="bg1">
              <a:alpha val="40000"/>
            </a:schemeClr>
          </a:solidFill>
          <a:ln>
            <a:solidFill>
              <a:srgbClr val="18898D">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defRPr/>
            </a:pPr>
            <a:r>
              <a:rPr lang="da-DK" sz="1100" dirty="0">
                <a:solidFill>
                  <a:prstClr val="black"/>
                </a:solidFill>
                <a:latin typeface="Calibri" panose="020F0502020204030204"/>
              </a:rPr>
              <a:t>Du kan altid kontakte enheden med ansvaret for bygningsdrift. Det er ikke altid sådan, at enheden for bygningsdrift også har ansvaret for tilstødende udearealer. Find ud af det lokalt og søg hjælp de rigtige steder.</a:t>
            </a:r>
          </a:p>
          <a:p>
            <a:pPr marL="128582" indent="-128582" defTabSz="685800">
              <a:buFont typeface="Arial" panose="020B0604020202020204" pitchFamily="34" charset="0"/>
              <a:buChar char="•"/>
              <a:defRPr/>
            </a:pPr>
            <a:r>
              <a:rPr lang="da-DK" sz="1100" dirty="0">
                <a:solidFill>
                  <a:prstClr val="black"/>
                </a:solidFill>
                <a:latin typeface="Calibri" panose="020F0502020204030204"/>
              </a:rPr>
              <a:t>Du kan spørge </a:t>
            </a:r>
            <a:r>
              <a:rPr lang="da-DK" sz="1100" dirty="0">
                <a:solidFill>
                  <a:prstClr val="black"/>
                </a:solidFill>
                <a:latin typeface="Calibri" panose="020F0502020204030204"/>
                <a:cs typeface="Calibri"/>
              </a:rPr>
              <a:t>en lederkollega eller din nærmeste leder. </a:t>
            </a:r>
            <a:endParaRPr lang="da-DK" sz="1100" dirty="0">
              <a:solidFill>
                <a:prstClr val="black"/>
              </a:solidFill>
              <a:latin typeface="Calibri" panose="020F0502020204030204"/>
            </a:endParaRPr>
          </a:p>
        </p:txBody>
      </p:sp>
      <p:sp>
        <p:nvSpPr>
          <p:cNvPr id="10" name="Rektangel: øverste hjørner afrundet 9">
            <a:extLst>
              <a:ext uri="{FF2B5EF4-FFF2-40B4-BE49-F238E27FC236}">
                <a16:creationId xmlns:a16="http://schemas.microsoft.com/office/drawing/2014/main" id="{F4491812-5144-075C-FECC-D07F291A41D1}"/>
              </a:ext>
            </a:extLst>
          </p:cNvPr>
          <p:cNvSpPr/>
          <p:nvPr/>
        </p:nvSpPr>
        <p:spPr>
          <a:xfrm>
            <a:off x="465602" y="1227915"/>
            <a:ext cx="4284000" cy="3600000"/>
          </a:xfrm>
          <a:prstGeom prst="round2SameRect">
            <a:avLst>
              <a:gd name="adj1" fmla="val 0"/>
              <a:gd name="adj2" fmla="val 14399"/>
            </a:avLst>
          </a:prstGeom>
          <a:solidFill>
            <a:schemeClr val="bg1"/>
          </a:solidFill>
          <a:ln>
            <a:solidFill>
              <a:srgbClr val="18898D">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0" tIns="34290" rIns="0" bIns="34290" rtlCol="0" anchor="t"/>
          <a:lstStyle/>
          <a:p>
            <a:pPr defTabSz="685800">
              <a:defRPr/>
            </a:pPr>
            <a:r>
              <a:rPr lang="da-DK" sz="1100" dirty="0">
                <a:solidFill>
                  <a:srgbClr val="000000"/>
                </a:solidFill>
                <a:latin typeface="Calibri" panose="020F0502020204030204"/>
              </a:rPr>
              <a:t>Bygningsdriften skal sikre bygninger i forhold til et ansvarligt energiforbrug og et sundt indeklima samtidig med, </a:t>
            </a:r>
            <a:r>
              <a:rPr lang="da-DK" sz="1100" dirty="0">
                <a:solidFill>
                  <a:prstClr val="black"/>
                </a:solidFill>
                <a:latin typeface="Calibri" panose="020F0502020204030204"/>
              </a:rPr>
              <a:t>at de skal vedligeholdes</a:t>
            </a:r>
            <a:r>
              <a:rPr lang="da-DK" sz="1100" dirty="0">
                <a:solidFill>
                  <a:srgbClr val="000000"/>
                </a:solidFill>
                <a:latin typeface="Calibri" panose="020F0502020204030204"/>
              </a:rPr>
              <a:t>. </a:t>
            </a:r>
            <a:r>
              <a:rPr lang="da-DK" sz="1100" dirty="0">
                <a:solidFill>
                  <a:srgbClr val="000000"/>
                </a:solidFill>
                <a:latin typeface="Calibri" panose="020F0502020204030204"/>
                <a:cs typeface="Calibri"/>
              </a:rPr>
              <a:t>Der er meget store forskelle på, hvordan driften af bygninger og tilhørende udearealer organiseres. I tilfælde af, at noget skal laves – evt. akut – er det vigtigt, at du ved, hvem du skal kontakte. </a:t>
            </a:r>
          </a:p>
          <a:p>
            <a:pPr defTabSz="685800">
              <a:defRPr/>
            </a:pPr>
            <a:endParaRPr lang="da-DK" sz="1100" dirty="0">
              <a:solidFill>
                <a:srgbClr val="000000"/>
              </a:solidFill>
              <a:latin typeface="Calibri" panose="020F0502020204030204"/>
              <a:cs typeface="Calibri"/>
            </a:endParaRPr>
          </a:p>
          <a:p>
            <a:pPr defTabSz="685800">
              <a:defRPr/>
            </a:pPr>
            <a:r>
              <a:rPr lang="da-DK" sz="1100" dirty="0">
                <a:solidFill>
                  <a:srgbClr val="000000"/>
                </a:solidFill>
                <a:latin typeface="Calibri" panose="020F0502020204030204"/>
                <a:cs typeface="Calibri"/>
              </a:rPr>
              <a:t>Bygningsdrift kan f.eks. vedrøre:</a:t>
            </a:r>
          </a:p>
          <a:p>
            <a:pPr marL="128582" indent="-128582" defTabSz="685800">
              <a:buFont typeface="Arial" panose="020B0604020202020204" pitchFamily="34" charset="0"/>
              <a:buChar char="•"/>
              <a:defRPr/>
            </a:pPr>
            <a:r>
              <a:rPr lang="da-DK" sz="1100" dirty="0">
                <a:solidFill>
                  <a:srgbClr val="0A0A0A"/>
                </a:solidFill>
                <a:latin typeface="Calibri" panose="020F0502020204030204"/>
              </a:rPr>
              <a:t>Drift og vedligehold af bygningsinstallationer, herunder el-, vand-, varme-, ventilations- og køleanlæg, elevatorer, adgangskontrolsystem, tyverialarmer o.l.</a:t>
            </a:r>
          </a:p>
          <a:p>
            <a:pPr marL="128582" indent="-128582" defTabSz="685800">
              <a:buFont typeface="Arial" panose="020B0604020202020204" pitchFamily="34" charset="0"/>
              <a:buChar char="•"/>
              <a:defRPr/>
            </a:pPr>
            <a:r>
              <a:rPr lang="da-DK" sz="1100" dirty="0">
                <a:solidFill>
                  <a:srgbClr val="0A0A0A"/>
                </a:solidFill>
                <a:latin typeface="Calibri" panose="020F0502020204030204"/>
              </a:rPr>
              <a:t>Varetagelse af lovpligtige tilsyn af udstyr, brandmateriel, flugtvejsbelysning m.v.</a:t>
            </a:r>
          </a:p>
          <a:p>
            <a:pPr marL="128582" indent="-128582" defTabSz="685800">
              <a:buFont typeface="Arial" panose="020B0604020202020204" pitchFamily="34" charset="0"/>
              <a:buChar char="•"/>
              <a:defRPr/>
            </a:pPr>
            <a:r>
              <a:rPr lang="da-DK" sz="1100" dirty="0">
                <a:solidFill>
                  <a:srgbClr val="0A0A0A"/>
                </a:solidFill>
                <a:latin typeface="Calibri" panose="020F0502020204030204"/>
              </a:rPr>
              <a:t>Udskiftning af lyskilder</a:t>
            </a:r>
          </a:p>
          <a:p>
            <a:pPr marL="128582" indent="-128582" defTabSz="685800">
              <a:buFont typeface="Arial" panose="020B0604020202020204" pitchFamily="34" charset="0"/>
              <a:buChar char="•"/>
              <a:defRPr/>
            </a:pPr>
            <a:r>
              <a:rPr lang="da-DK" sz="1100" dirty="0">
                <a:solidFill>
                  <a:srgbClr val="0A0A0A"/>
                </a:solidFill>
                <a:latin typeface="Calibri" panose="020F0502020204030204"/>
              </a:rPr>
              <a:t>Småreparationer</a:t>
            </a:r>
          </a:p>
          <a:p>
            <a:pPr marL="128582" indent="-128582" defTabSz="685800">
              <a:buFont typeface="Arial" panose="020B0604020202020204" pitchFamily="34" charset="0"/>
              <a:buChar char="•"/>
              <a:defRPr/>
            </a:pPr>
            <a:r>
              <a:rPr lang="da-DK" sz="1100" dirty="0">
                <a:solidFill>
                  <a:srgbClr val="0A0A0A"/>
                </a:solidFill>
                <a:latin typeface="Calibri" panose="020F0502020204030204"/>
              </a:rPr>
              <a:t>Rengøring</a:t>
            </a:r>
          </a:p>
          <a:p>
            <a:pPr marL="128582" indent="-128582" defTabSz="685800">
              <a:buFont typeface="Arial" panose="020B0604020202020204" pitchFamily="34" charset="0"/>
              <a:buChar char="•"/>
              <a:defRPr/>
            </a:pPr>
            <a:r>
              <a:rPr lang="da-DK" sz="1100" dirty="0">
                <a:solidFill>
                  <a:srgbClr val="0A0A0A"/>
                </a:solidFill>
                <a:latin typeface="Calibri" panose="020F0502020204030204"/>
              </a:rPr>
              <a:t>Renholdelse og vinterbekæmpelse af bygningsnære arealer</a:t>
            </a:r>
          </a:p>
          <a:p>
            <a:pPr marL="128582" indent="-128582" defTabSz="685800">
              <a:buFont typeface="Arial" panose="020B0604020202020204" pitchFamily="34" charset="0"/>
              <a:buChar char="•"/>
              <a:defRPr/>
            </a:pPr>
            <a:r>
              <a:rPr lang="da-DK" sz="1100" dirty="0">
                <a:solidFill>
                  <a:srgbClr val="0A0A0A"/>
                </a:solidFill>
                <a:latin typeface="Calibri" panose="020F0502020204030204"/>
              </a:rPr>
              <a:t>Ind- og udvendig skiltning</a:t>
            </a:r>
          </a:p>
          <a:p>
            <a:pPr marL="128582" indent="-128582" defTabSz="685800">
              <a:buFont typeface="Arial" panose="020B0604020202020204" pitchFamily="34" charset="0"/>
              <a:buChar char="•"/>
              <a:defRPr/>
            </a:pPr>
            <a:r>
              <a:rPr lang="da-DK" sz="1100" dirty="0">
                <a:solidFill>
                  <a:srgbClr val="0A0A0A"/>
                </a:solidFill>
                <a:latin typeface="Calibri" panose="020F0502020204030204"/>
              </a:rPr>
              <a:t>Modtagelse af bestillinger på nøgler/adgangskort</a:t>
            </a:r>
          </a:p>
          <a:p>
            <a:pPr marL="128582" indent="-128582" defTabSz="685800">
              <a:buFont typeface="Arial" panose="020B0604020202020204" pitchFamily="34" charset="0"/>
              <a:buChar char="•"/>
              <a:defRPr/>
            </a:pPr>
            <a:r>
              <a:rPr lang="da-DK" sz="1100" dirty="0">
                <a:solidFill>
                  <a:srgbClr val="0A0A0A"/>
                </a:solidFill>
                <a:latin typeface="Calibri" panose="020F0502020204030204"/>
              </a:rPr>
              <a:t>Åbning og lukning af bygninger.</a:t>
            </a:r>
          </a:p>
          <a:p>
            <a:pPr defTabSz="685800">
              <a:defRPr/>
            </a:pPr>
            <a:endParaRPr lang="da-DK" sz="1100" dirty="0">
              <a:solidFill>
                <a:prstClr val="black"/>
              </a:solidFill>
              <a:latin typeface="Calibri" panose="020F0502020204030204"/>
              <a:cs typeface="Calibri"/>
            </a:endParaRPr>
          </a:p>
        </p:txBody>
      </p:sp>
      <p:sp>
        <p:nvSpPr>
          <p:cNvPr id="17" name="Rektangel: øverste hjørner afrundet 16">
            <a:extLst>
              <a:ext uri="{FF2B5EF4-FFF2-40B4-BE49-F238E27FC236}">
                <a16:creationId xmlns:a16="http://schemas.microsoft.com/office/drawing/2014/main" id="{5E6C727D-8CB6-B895-3430-1D59A87DA36E}"/>
              </a:ext>
            </a:extLst>
          </p:cNvPr>
          <p:cNvSpPr/>
          <p:nvPr/>
        </p:nvSpPr>
        <p:spPr>
          <a:xfrm>
            <a:off x="4822660" y="1234191"/>
            <a:ext cx="4284000" cy="3600000"/>
          </a:xfrm>
          <a:prstGeom prst="round2SameRect">
            <a:avLst>
              <a:gd name="adj1" fmla="val 0"/>
              <a:gd name="adj2" fmla="val 14399"/>
            </a:avLst>
          </a:prstGeom>
          <a:solidFill>
            <a:schemeClr val="bg1"/>
          </a:solidFill>
          <a:ln>
            <a:solidFill>
              <a:srgbClr val="18898D">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defRPr/>
            </a:pPr>
            <a:r>
              <a:rPr lang="da-DK" sz="1100" dirty="0">
                <a:solidFill>
                  <a:prstClr val="black"/>
                </a:solidFill>
                <a:latin typeface="Calibri" panose="020F0502020204030204"/>
                <a:cs typeface="Calibri"/>
              </a:rPr>
              <a:t>Du skal være særlig opmærksom på forhold vedrørende bygningsdrift, som har en </a:t>
            </a:r>
            <a:r>
              <a:rPr lang="da-DK" sz="1100" i="1" dirty="0">
                <a:solidFill>
                  <a:prstClr val="black"/>
                </a:solidFill>
                <a:latin typeface="Calibri" panose="020F0502020204030204"/>
                <a:cs typeface="Calibri"/>
              </a:rPr>
              <a:t>akut</a:t>
            </a:r>
            <a:r>
              <a:rPr lang="da-DK" sz="1100" dirty="0">
                <a:solidFill>
                  <a:prstClr val="black"/>
                </a:solidFill>
                <a:latin typeface="Calibri" panose="020F0502020204030204"/>
                <a:cs typeface="Calibri"/>
              </a:rPr>
              <a:t> </a:t>
            </a:r>
            <a:r>
              <a:rPr lang="da-DK" sz="1100" i="1" dirty="0">
                <a:solidFill>
                  <a:prstClr val="black"/>
                </a:solidFill>
                <a:latin typeface="Calibri" panose="020F0502020204030204"/>
                <a:cs typeface="Calibri"/>
              </a:rPr>
              <a:t>karakter</a:t>
            </a:r>
            <a:r>
              <a:rPr lang="da-DK" sz="1100" dirty="0">
                <a:solidFill>
                  <a:prstClr val="black"/>
                </a:solidFill>
                <a:latin typeface="Calibri" panose="020F0502020204030204"/>
                <a:cs typeface="Calibri"/>
              </a:rPr>
              <a:t>; fx rotter i en vuggestue eller et sprunget vandrør på et sengeafsnit, som kræver øjeblikkelig indgriben.</a:t>
            </a:r>
          </a:p>
          <a:p>
            <a:pPr defTabSz="685800">
              <a:defRPr/>
            </a:pPr>
            <a:endParaRPr lang="da-DK" sz="11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Der kan også være forhold, som ligger ind under det fysiske arbejdsmiljø. Her kan der også være tale om akutte ting, som skal udbedres hurtigst muligt, mens andre ting skal indarbejdes i den fysiske del af arbejdspladsvurderingen (APV’en). </a:t>
            </a:r>
          </a:p>
          <a:p>
            <a:pPr defTabSz="685800">
              <a:defRPr/>
            </a:pPr>
            <a:endParaRPr lang="da-DK" sz="11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Der skal føres lovpligtige tilsyn med en række forskellige redskaber, maskiner, apparaturer m.v. Det er typisk dig, der har ansvaret for, at dette sker indenfor de områder, der ligger ind under din ledelse. </a:t>
            </a:r>
            <a:endParaRPr lang="da-DK" sz="1100" strike="sngStrike" dirty="0">
              <a:solidFill>
                <a:prstClr val="black"/>
              </a:solidFill>
              <a:latin typeface="Calibri" panose="020F0502020204030204"/>
              <a:cs typeface="Calibri"/>
            </a:endParaRPr>
          </a:p>
        </p:txBody>
      </p:sp>
      <p:pic>
        <p:nvPicPr>
          <p:cNvPr id="3" name="Grafik 2">
            <a:hlinkClick r:id="rId3" action="ppaction://hlinksldjump"/>
            <a:extLst>
              <a:ext uri="{FF2B5EF4-FFF2-40B4-BE49-F238E27FC236}">
                <a16:creationId xmlns:a16="http://schemas.microsoft.com/office/drawing/2014/main" id="{30924605-C925-A19E-8C16-AEF8B03AC57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9172" y="6540272"/>
            <a:ext cx="198663" cy="198663"/>
          </a:xfrm>
          <a:prstGeom prst="rect">
            <a:avLst/>
          </a:prstGeom>
        </p:spPr>
      </p:pic>
      <p:sp>
        <p:nvSpPr>
          <p:cNvPr id="12" name="Rektangel: afrundede hjørner 11">
            <a:extLst>
              <a:ext uri="{FF2B5EF4-FFF2-40B4-BE49-F238E27FC236}">
                <a16:creationId xmlns:a16="http://schemas.microsoft.com/office/drawing/2014/main" id="{54FF9A55-9788-9999-102D-E1BC834579F3}"/>
              </a:ext>
            </a:extLst>
          </p:cNvPr>
          <p:cNvSpPr/>
          <p:nvPr/>
        </p:nvSpPr>
        <p:spPr>
          <a:xfrm>
            <a:off x="326885" y="63541"/>
            <a:ext cx="8784000" cy="792000"/>
          </a:xfrm>
          <a:prstGeom prst="roundRect">
            <a:avLst/>
          </a:prstGeom>
          <a:solidFill>
            <a:srgbClr val="18898D">
              <a:alpha val="7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defTabSz="685800"/>
            <a:endParaRPr lang="da-DK" sz="1350" dirty="0">
              <a:solidFill>
                <a:prstClr val="black"/>
              </a:solidFill>
              <a:latin typeface="Calibri" panose="020F0502020204030204"/>
            </a:endParaRPr>
          </a:p>
        </p:txBody>
      </p:sp>
      <p:sp>
        <p:nvSpPr>
          <p:cNvPr id="18" name="Tekstfelt 17">
            <a:extLst>
              <a:ext uri="{FF2B5EF4-FFF2-40B4-BE49-F238E27FC236}">
                <a16:creationId xmlns:a16="http://schemas.microsoft.com/office/drawing/2014/main" id="{411F1337-F5B6-01A3-8C35-ED8ADC7A80E1}"/>
              </a:ext>
            </a:extLst>
          </p:cNvPr>
          <p:cNvSpPr txBox="1"/>
          <p:nvPr/>
        </p:nvSpPr>
        <p:spPr>
          <a:xfrm>
            <a:off x="679727" y="311800"/>
            <a:ext cx="987148" cy="276999"/>
          </a:xfrm>
          <a:prstGeom prst="rect">
            <a:avLst/>
          </a:prstGeom>
          <a:noFill/>
        </p:spPr>
        <p:txBody>
          <a:bodyPr wrap="square" lIns="68580" tIns="34290" rIns="68580" bIns="34290" rtlCol="0" anchor="t">
            <a:spAutoFit/>
          </a:bodyPr>
          <a:lstStyle/>
          <a:p>
            <a:pPr defTabSz="685800"/>
            <a:r>
              <a:rPr lang="da-DK" sz="1350" dirty="0">
                <a:solidFill>
                  <a:prstClr val="black"/>
                </a:solidFill>
                <a:latin typeface="Calibri" panose="020F0502020204030204"/>
                <a:ea typeface="Yu Gothic Light"/>
              </a:rPr>
              <a:t>Situationer:</a:t>
            </a:r>
            <a:r>
              <a:rPr lang="da-DK" sz="1350" b="1" dirty="0">
                <a:solidFill>
                  <a:prstClr val="black"/>
                </a:solidFill>
                <a:latin typeface="Calibri" panose="020F0502020204030204"/>
                <a:ea typeface="Yu Gothic Light"/>
              </a:rPr>
              <a:t> </a:t>
            </a:r>
            <a:endParaRPr lang="da-DK" sz="1350" b="1" dirty="0">
              <a:solidFill>
                <a:prstClr val="black"/>
              </a:solidFill>
              <a:latin typeface="Calibri" panose="020F0502020204030204"/>
              <a:ea typeface="Yu Gothic Light" panose="020B0300000000000000" pitchFamily="34" charset="-128"/>
            </a:endParaRPr>
          </a:p>
        </p:txBody>
      </p:sp>
      <p:sp>
        <p:nvSpPr>
          <p:cNvPr id="16" name="Tekstfelt 15">
            <a:extLst>
              <a:ext uri="{FF2B5EF4-FFF2-40B4-BE49-F238E27FC236}">
                <a16:creationId xmlns:a16="http://schemas.microsoft.com/office/drawing/2014/main" id="{417949F0-B00E-BEF9-209D-4BCBF1E15907}"/>
              </a:ext>
            </a:extLst>
          </p:cNvPr>
          <p:cNvSpPr txBox="1"/>
          <p:nvPr/>
        </p:nvSpPr>
        <p:spPr>
          <a:xfrm>
            <a:off x="1800000" y="146949"/>
            <a:ext cx="6947055" cy="600164"/>
          </a:xfrm>
          <a:prstGeom prst="rect">
            <a:avLst/>
          </a:prstGeom>
          <a:noFill/>
        </p:spPr>
        <p:txBody>
          <a:bodyPr wrap="square" rtlCol="0">
            <a:spAutoFit/>
          </a:bodyPr>
          <a:lstStyle/>
          <a:p>
            <a:pPr defTabSz="685800">
              <a:defRPr/>
            </a:pPr>
            <a:r>
              <a:rPr lang="da-DK" sz="1100" dirty="0">
                <a:solidFill>
                  <a:prstClr val="black"/>
                </a:solidFill>
                <a:latin typeface="Calibri" panose="020F0502020204030204"/>
              </a:rPr>
              <a:t>Du møder på arbejde og finder ud af, at der ikke er varme i bygningen</a:t>
            </a:r>
          </a:p>
          <a:p>
            <a:pPr defTabSz="685800">
              <a:defRPr/>
            </a:pPr>
            <a:r>
              <a:rPr lang="da-DK" sz="1100" dirty="0">
                <a:solidFill>
                  <a:prstClr val="black"/>
                </a:solidFill>
                <a:latin typeface="Calibri" panose="020F0502020204030204"/>
              </a:rPr>
              <a:t>En medarbejder gør opmærksom på, at rengøringen er helt kritisabel</a:t>
            </a:r>
          </a:p>
          <a:p>
            <a:pPr defTabSz="685800">
              <a:defRPr/>
            </a:pPr>
            <a:r>
              <a:rPr lang="da-DK" sz="1100" dirty="0">
                <a:solidFill>
                  <a:prstClr val="black"/>
                </a:solidFill>
                <a:latin typeface="Calibri" panose="020F0502020204030204"/>
              </a:rPr>
              <a:t>Du finder ud af, at et lovpligtigt tilsyn ikke er gennemført</a:t>
            </a:r>
          </a:p>
        </p:txBody>
      </p:sp>
      <p:sp>
        <p:nvSpPr>
          <p:cNvPr id="20" name="Rektangel: øverste hjørner afrundet 19">
            <a:extLst>
              <a:ext uri="{FF2B5EF4-FFF2-40B4-BE49-F238E27FC236}">
                <a16:creationId xmlns:a16="http://schemas.microsoft.com/office/drawing/2014/main" id="{D13420D5-06B2-D9C3-3312-51895487D36D}"/>
              </a:ext>
            </a:extLst>
          </p:cNvPr>
          <p:cNvSpPr/>
          <p:nvPr/>
        </p:nvSpPr>
        <p:spPr>
          <a:xfrm>
            <a:off x="468000" y="936000"/>
            <a:ext cx="4284000" cy="288000"/>
          </a:xfrm>
          <a:prstGeom prst="round2SameRect">
            <a:avLst/>
          </a:prstGeom>
          <a:solidFill>
            <a:srgbClr val="18898D">
              <a:alpha val="40000"/>
            </a:srgbClr>
          </a:solidFill>
          <a:ln>
            <a:solidFill>
              <a:srgbClr val="18898D">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Fakta </a:t>
            </a:r>
          </a:p>
        </p:txBody>
      </p:sp>
      <p:sp>
        <p:nvSpPr>
          <p:cNvPr id="22" name="Rektangel: øverste hjørner afrundet 21">
            <a:extLst>
              <a:ext uri="{FF2B5EF4-FFF2-40B4-BE49-F238E27FC236}">
                <a16:creationId xmlns:a16="http://schemas.microsoft.com/office/drawing/2014/main" id="{B995FEFB-2737-361E-08A3-EA8387749A29}"/>
              </a:ext>
            </a:extLst>
          </p:cNvPr>
          <p:cNvSpPr/>
          <p:nvPr/>
        </p:nvSpPr>
        <p:spPr>
          <a:xfrm>
            <a:off x="4824000" y="936000"/>
            <a:ext cx="4284000" cy="288000"/>
          </a:xfrm>
          <a:prstGeom prst="round2SameRect">
            <a:avLst/>
          </a:prstGeom>
          <a:solidFill>
            <a:srgbClr val="18898D">
              <a:alpha val="40000"/>
            </a:srgbClr>
          </a:solidFill>
          <a:ln>
            <a:solidFill>
              <a:srgbClr val="18898D">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Særlige forhold</a:t>
            </a:r>
          </a:p>
        </p:txBody>
      </p:sp>
      <p:sp>
        <p:nvSpPr>
          <p:cNvPr id="24" name="Rektangel: øverste hjørner afrundet 23">
            <a:extLst>
              <a:ext uri="{FF2B5EF4-FFF2-40B4-BE49-F238E27FC236}">
                <a16:creationId xmlns:a16="http://schemas.microsoft.com/office/drawing/2014/main" id="{1BFC4FD1-4D30-8582-1936-AAB930269F5A}"/>
              </a:ext>
            </a:extLst>
          </p:cNvPr>
          <p:cNvSpPr/>
          <p:nvPr/>
        </p:nvSpPr>
        <p:spPr>
          <a:xfrm>
            <a:off x="468000" y="4932000"/>
            <a:ext cx="4284000" cy="288000"/>
          </a:xfrm>
          <a:prstGeom prst="round2SameRect">
            <a:avLst/>
          </a:prstGeom>
          <a:solidFill>
            <a:srgbClr val="18898D">
              <a:alpha val="40000"/>
            </a:srgbClr>
          </a:solidFill>
          <a:ln>
            <a:solidFill>
              <a:srgbClr val="18898D">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Husk, at du skal...</a:t>
            </a:r>
          </a:p>
        </p:txBody>
      </p:sp>
      <p:pic>
        <p:nvPicPr>
          <p:cNvPr id="25" name="Grafik 24" descr="Postit-noter kontur">
            <a:extLst>
              <a:ext uri="{FF2B5EF4-FFF2-40B4-BE49-F238E27FC236}">
                <a16:creationId xmlns:a16="http://schemas.microsoft.com/office/drawing/2014/main" id="{D27CD28E-07AA-627E-8C0A-BF229E41CB0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44680" y="4917015"/>
            <a:ext cx="338241" cy="324000"/>
          </a:xfrm>
          <a:prstGeom prst="rect">
            <a:avLst/>
          </a:prstGeom>
        </p:spPr>
      </p:pic>
      <p:pic>
        <p:nvPicPr>
          <p:cNvPr id="26" name="Grafik 25" descr="Spørgsmål kontur">
            <a:extLst>
              <a:ext uri="{FF2B5EF4-FFF2-40B4-BE49-F238E27FC236}">
                <a16:creationId xmlns:a16="http://schemas.microsoft.com/office/drawing/2014/main" id="{73BD8FA3-1B86-ADD4-C8B5-E2EC9E3D5B2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640000" y="4926456"/>
            <a:ext cx="324000" cy="324000"/>
          </a:xfrm>
          <a:prstGeom prst="rect">
            <a:avLst/>
          </a:prstGeom>
        </p:spPr>
      </p:pic>
      <p:sp>
        <p:nvSpPr>
          <p:cNvPr id="27" name="Rektangel: øverste hjørner afrundet 26">
            <a:extLst>
              <a:ext uri="{FF2B5EF4-FFF2-40B4-BE49-F238E27FC236}">
                <a16:creationId xmlns:a16="http://schemas.microsoft.com/office/drawing/2014/main" id="{842479F7-EF37-B161-26C7-86ACD34E078D}"/>
              </a:ext>
            </a:extLst>
          </p:cNvPr>
          <p:cNvSpPr/>
          <p:nvPr/>
        </p:nvSpPr>
        <p:spPr>
          <a:xfrm>
            <a:off x="4822660" y="4932000"/>
            <a:ext cx="4284000" cy="288000"/>
          </a:xfrm>
          <a:prstGeom prst="round2SameRect">
            <a:avLst/>
          </a:prstGeom>
          <a:solidFill>
            <a:srgbClr val="18898D">
              <a:alpha val="40000"/>
            </a:srgbClr>
          </a:solidFill>
          <a:ln>
            <a:solidFill>
              <a:srgbClr val="18898D">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Hvem kan hjælpe mig?</a:t>
            </a:r>
          </a:p>
        </p:txBody>
      </p:sp>
    </p:spTree>
    <p:extLst>
      <p:ext uri="{BB962C8B-B14F-4D97-AF65-F5344CB8AC3E}">
        <p14:creationId xmlns:p14="http://schemas.microsoft.com/office/powerpoint/2010/main" val="36304072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25F5E8-B0A0-26C7-EEE2-B08864C952E9}"/>
              </a:ext>
            </a:extLst>
          </p:cNvPr>
          <p:cNvSpPr>
            <a:spLocks noGrp="1"/>
          </p:cNvSpPr>
          <p:nvPr>
            <p:ph type="title"/>
          </p:nvPr>
        </p:nvSpPr>
        <p:spPr>
          <a:xfrm rot="16200000">
            <a:off x="-3217532" y="3212999"/>
            <a:ext cx="6858002" cy="432000"/>
          </a:xfrm>
          <a:solidFill>
            <a:srgbClr val="18898D"/>
          </a:solidFill>
        </p:spPr>
        <p:txBody>
          <a:bodyPr vert="horz" lIns="68580" tIns="34290" rIns="68580" bIns="34290" rtlCol="0" anchor="ctr">
            <a:normAutofit fontScale="90000"/>
          </a:bodyPr>
          <a:lstStyle/>
          <a:p>
            <a:r>
              <a:rPr lang="da-DK" sz="2700" dirty="0">
                <a:latin typeface="+mn-lt"/>
              </a:rPr>
              <a:t>IT-drift</a:t>
            </a:r>
          </a:p>
        </p:txBody>
      </p:sp>
      <p:sp>
        <p:nvSpPr>
          <p:cNvPr id="7" name="Rektangel: øverste hjørner afrundet 6">
            <a:extLst>
              <a:ext uri="{FF2B5EF4-FFF2-40B4-BE49-F238E27FC236}">
                <a16:creationId xmlns:a16="http://schemas.microsoft.com/office/drawing/2014/main" id="{55D254A1-E25F-0D2C-9548-4F2C3F5B4E8E}"/>
              </a:ext>
            </a:extLst>
          </p:cNvPr>
          <p:cNvSpPr/>
          <p:nvPr/>
        </p:nvSpPr>
        <p:spPr>
          <a:xfrm>
            <a:off x="468000" y="5250456"/>
            <a:ext cx="4284000" cy="1548000"/>
          </a:xfrm>
          <a:prstGeom prst="round2SameRect">
            <a:avLst>
              <a:gd name="adj1" fmla="val 0"/>
              <a:gd name="adj2" fmla="val 14399"/>
            </a:avLst>
          </a:prstGeom>
          <a:solidFill>
            <a:schemeClr val="bg1">
              <a:alpha val="40000"/>
            </a:schemeClr>
          </a:solidFill>
          <a:ln>
            <a:solidFill>
              <a:srgbClr val="18898D">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pPr>
            <a:r>
              <a:rPr lang="da-DK" sz="1100" dirty="0">
                <a:solidFill>
                  <a:prstClr val="black"/>
                </a:solidFill>
                <a:latin typeface="Calibri" panose="020F0502020204030204"/>
              </a:rPr>
              <a:t>Sørge for at få kontaktoplysninger til IT-support. </a:t>
            </a:r>
          </a:p>
          <a:p>
            <a:pPr marL="128582" indent="-128582" defTabSz="685800">
              <a:buFont typeface="Arial" panose="020B0604020202020204" pitchFamily="34" charset="0"/>
              <a:buChar char="•"/>
            </a:pPr>
            <a:r>
              <a:rPr lang="da-DK" sz="1100" dirty="0">
                <a:solidFill>
                  <a:prstClr val="black"/>
                </a:solidFill>
                <a:latin typeface="Calibri" panose="020F0502020204030204"/>
              </a:rPr>
              <a:t>Det er som regel muligt at kontakte enheden udenfor normal arbejdstid, og derfor et det en god ide at have telefonnummeret i din mobiltelefon.</a:t>
            </a:r>
          </a:p>
          <a:p>
            <a:pPr marL="128582" indent="-128582" defTabSz="685800">
              <a:buFont typeface="Arial" panose="020B0604020202020204" pitchFamily="34" charset="0"/>
              <a:buChar char="•"/>
            </a:pPr>
            <a:r>
              <a:rPr lang="da-DK" sz="1100" dirty="0">
                <a:solidFill>
                  <a:prstClr val="black"/>
                </a:solidFill>
                <a:latin typeface="Calibri" panose="020F0502020204030204"/>
              </a:rPr>
              <a:t>Hvis du skal anskaffe nye devises eller programmer, skal du altid kontakte teknisk support.</a:t>
            </a:r>
          </a:p>
          <a:p>
            <a:pPr marL="128582" indent="-128582" defTabSz="685800">
              <a:buFont typeface="Arial" panose="020B0604020202020204" pitchFamily="34" charset="0"/>
              <a:buChar char="•"/>
            </a:pPr>
            <a:endParaRPr lang="da-DK" sz="1100" dirty="0">
              <a:solidFill>
                <a:prstClr val="black"/>
              </a:solidFill>
              <a:latin typeface="Calibri" panose="020F0502020204030204"/>
            </a:endParaRPr>
          </a:p>
          <a:p>
            <a:pPr marL="128582" indent="-128582" defTabSz="685800">
              <a:buFont typeface="Arial" panose="020B0604020202020204" pitchFamily="34" charset="0"/>
              <a:buChar char="•"/>
              <a:defRPr/>
            </a:pPr>
            <a:endParaRPr lang="da-DK" sz="1100" dirty="0">
              <a:solidFill>
                <a:prstClr val="black"/>
              </a:solidFill>
              <a:latin typeface="Calibri" panose="020F0502020204030204"/>
            </a:endParaRPr>
          </a:p>
        </p:txBody>
      </p:sp>
      <p:sp>
        <p:nvSpPr>
          <p:cNvPr id="14" name="Rektangel: øverste hjørner afrundet 13">
            <a:extLst>
              <a:ext uri="{FF2B5EF4-FFF2-40B4-BE49-F238E27FC236}">
                <a16:creationId xmlns:a16="http://schemas.microsoft.com/office/drawing/2014/main" id="{4949F8EC-4E60-A369-6AAB-4C590B5775EF}"/>
              </a:ext>
            </a:extLst>
          </p:cNvPr>
          <p:cNvSpPr/>
          <p:nvPr/>
        </p:nvSpPr>
        <p:spPr>
          <a:xfrm>
            <a:off x="4821873" y="5254090"/>
            <a:ext cx="4284000" cy="1548000"/>
          </a:xfrm>
          <a:prstGeom prst="round2SameRect">
            <a:avLst>
              <a:gd name="adj1" fmla="val 0"/>
              <a:gd name="adj2" fmla="val 14399"/>
            </a:avLst>
          </a:prstGeom>
          <a:solidFill>
            <a:schemeClr val="bg1">
              <a:alpha val="40000"/>
            </a:schemeClr>
          </a:solidFill>
          <a:ln>
            <a:solidFill>
              <a:srgbClr val="18898D">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pPr>
            <a:r>
              <a:rPr lang="da-DK" sz="1100" dirty="0">
                <a:solidFill>
                  <a:prstClr val="black"/>
                </a:solidFill>
                <a:latin typeface="Calibri" panose="020F0502020204030204"/>
              </a:rPr>
              <a:t>Du kan altid kontakte IT-support, hvis du har spørgsmål eller behov for hjælp.</a:t>
            </a:r>
          </a:p>
          <a:p>
            <a:pPr marL="128582" indent="-128582" defTabSz="685800">
              <a:buFont typeface="Arial" panose="020B0604020202020204" pitchFamily="34" charset="0"/>
              <a:buChar char="•"/>
            </a:pPr>
            <a:r>
              <a:rPr lang="da-DK" sz="1100" dirty="0">
                <a:solidFill>
                  <a:prstClr val="black"/>
                </a:solidFill>
                <a:latin typeface="Calibri" panose="020F0502020204030204"/>
              </a:rPr>
              <a:t>Sørg for at have navne og telefonnumre på relevante personer, som kan hjælpe hvis du arbejder hjemmefra eller i weekenden ved nedbrud eller anden nødsituation.</a:t>
            </a:r>
          </a:p>
          <a:p>
            <a:pPr marL="128582" indent="-128582" defTabSz="685800">
              <a:buFont typeface="Arial" panose="020B0604020202020204" pitchFamily="34" charset="0"/>
              <a:buChar char="•"/>
            </a:pPr>
            <a:r>
              <a:rPr lang="da-DK" sz="1100" dirty="0">
                <a:solidFill>
                  <a:prstClr val="black"/>
                </a:solidFill>
                <a:latin typeface="Calibri" panose="020F0502020204030204"/>
              </a:rPr>
              <a:t>Du kan spørge den lokale superbruger i systemerne på din arbejdsplads. </a:t>
            </a:r>
          </a:p>
          <a:p>
            <a:pPr marL="128582" indent="-128582" defTabSz="685800">
              <a:buFont typeface="Arial" panose="020B0604020202020204" pitchFamily="34" charset="0"/>
              <a:buChar char="•"/>
            </a:pPr>
            <a:r>
              <a:rPr lang="da-DK" sz="1100" dirty="0">
                <a:solidFill>
                  <a:prstClr val="black"/>
                </a:solidFill>
                <a:latin typeface="Calibri" panose="020F0502020204030204"/>
              </a:rPr>
              <a:t>Du kan spørge </a:t>
            </a:r>
            <a:r>
              <a:rPr lang="da-DK" sz="1100" dirty="0">
                <a:solidFill>
                  <a:prstClr val="black"/>
                </a:solidFill>
                <a:latin typeface="Calibri" panose="020F0502020204030204"/>
                <a:cs typeface="Calibri"/>
              </a:rPr>
              <a:t>en lederkollega eller din nærmeste leder. </a:t>
            </a:r>
            <a:endParaRPr lang="da-DK" sz="1100" dirty="0">
              <a:solidFill>
                <a:prstClr val="black"/>
              </a:solidFill>
              <a:latin typeface="Calibri" panose="020F0502020204030204"/>
            </a:endParaRPr>
          </a:p>
        </p:txBody>
      </p:sp>
      <p:sp>
        <p:nvSpPr>
          <p:cNvPr id="10" name="Rektangel: øverste hjørner afrundet 9">
            <a:extLst>
              <a:ext uri="{FF2B5EF4-FFF2-40B4-BE49-F238E27FC236}">
                <a16:creationId xmlns:a16="http://schemas.microsoft.com/office/drawing/2014/main" id="{F4491812-5144-075C-FECC-D07F291A41D1}"/>
              </a:ext>
            </a:extLst>
          </p:cNvPr>
          <p:cNvSpPr/>
          <p:nvPr/>
        </p:nvSpPr>
        <p:spPr>
          <a:xfrm>
            <a:off x="468000" y="1238984"/>
            <a:ext cx="4284000" cy="3600000"/>
          </a:xfrm>
          <a:prstGeom prst="round2SameRect">
            <a:avLst>
              <a:gd name="adj1" fmla="val 0"/>
              <a:gd name="adj2" fmla="val 14399"/>
            </a:avLst>
          </a:prstGeom>
          <a:solidFill>
            <a:schemeClr val="bg1"/>
          </a:solidFill>
          <a:ln>
            <a:solidFill>
              <a:srgbClr val="18898D">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r>
              <a:rPr lang="da-DK" sz="1100" dirty="0">
                <a:solidFill>
                  <a:prstClr val="black"/>
                </a:solidFill>
                <a:latin typeface="Calibri" panose="020F0502020204030204"/>
                <a:cs typeface="Calibri"/>
              </a:rPr>
              <a:t>Teknisk support hjælper dig med tekniske udfordringer, typisk indenfor problemer med hardware, software, netværk og tilslutning til systemer. Det kan typisk dreje sig om:</a:t>
            </a:r>
          </a:p>
          <a:p>
            <a:pPr defTabSz="685800"/>
            <a:endParaRPr lang="da-DK" sz="400" dirty="0">
              <a:solidFill>
                <a:prstClr val="black"/>
              </a:solidFill>
              <a:latin typeface="Calibri" panose="020F0502020204030204"/>
              <a:cs typeface="Calibri"/>
            </a:endParaRPr>
          </a:p>
          <a:p>
            <a:pPr marL="128582" indent="-128582" defTabSz="685800">
              <a:buFont typeface="Arial" panose="020B0604020202020204" pitchFamily="34" charset="0"/>
              <a:buChar char="•"/>
            </a:pPr>
            <a:r>
              <a:rPr lang="da-DK" sz="1100" dirty="0">
                <a:solidFill>
                  <a:prstClr val="black"/>
                </a:solidFill>
                <a:latin typeface="Calibri" panose="020F0502020204030204"/>
                <a:cs typeface="Calibri"/>
              </a:rPr>
              <a:t>Fejlfinding og problemløsning af it-systemer, applikationer og udstyr</a:t>
            </a:r>
          </a:p>
          <a:p>
            <a:pPr marL="128582" indent="-128582" defTabSz="685800">
              <a:buFont typeface="Arial" panose="020B0604020202020204" pitchFamily="34" charset="0"/>
              <a:buChar char="•"/>
            </a:pPr>
            <a:r>
              <a:rPr lang="da-DK" sz="1100" dirty="0">
                <a:solidFill>
                  <a:prstClr val="black"/>
                </a:solidFill>
                <a:latin typeface="Calibri" panose="020F0502020204030204"/>
                <a:cs typeface="Calibri"/>
              </a:rPr>
              <a:t>Brugersupport vedr. brug af it-systemer, software og digitale værktøjer</a:t>
            </a:r>
          </a:p>
          <a:p>
            <a:pPr marL="128582" indent="-128582" defTabSz="685800">
              <a:buFont typeface="Arial" panose="020B0604020202020204" pitchFamily="34" charset="0"/>
              <a:buChar char="•"/>
            </a:pPr>
            <a:r>
              <a:rPr lang="da-DK" sz="1100" dirty="0">
                <a:solidFill>
                  <a:prstClr val="black"/>
                </a:solidFill>
                <a:latin typeface="Calibri" panose="020F0502020204030204"/>
                <a:cs typeface="Calibri"/>
              </a:rPr>
              <a:t>Installering og opdatering af software </a:t>
            </a:r>
          </a:p>
          <a:p>
            <a:pPr marL="128582" indent="-128582" defTabSz="685800">
              <a:buFont typeface="Arial" panose="020B0604020202020204" pitchFamily="34" charset="0"/>
              <a:buChar char="•"/>
            </a:pPr>
            <a:r>
              <a:rPr lang="da-DK" sz="1100" dirty="0">
                <a:solidFill>
                  <a:prstClr val="black"/>
                </a:solidFill>
                <a:latin typeface="Calibri" panose="020F0502020204030204"/>
                <a:cs typeface="Calibri"/>
              </a:rPr>
              <a:t>Sikkerhedsopdateringer på </a:t>
            </a:r>
            <a:r>
              <a:rPr lang="da-DK" sz="1100" dirty="0" err="1">
                <a:solidFill>
                  <a:prstClr val="black"/>
                </a:solidFill>
                <a:latin typeface="Calibri" panose="020F0502020204030204"/>
                <a:cs typeface="Calibri"/>
              </a:rPr>
              <a:t>PC´ere</a:t>
            </a:r>
            <a:r>
              <a:rPr lang="da-DK" sz="1100" dirty="0">
                <a:solidFill>
                  <a:prstClr val="black"/>
                </a:solidFill>
                <a:latin typeface="Calibri" panose="020F0502020204030204"/>
                <a:cs typeface="Calibri"/>
              </a:rPr>
              <a:t> og andre enheder</a:t>
            </a:r>
          </a:p>
          <a:p>
            <a:pPr marL="128582" indent="-128582" defTabSz="685800">
              <a:buFont typeface="Arial" panose="020B0604020202020204" pitchFamily="34" charset="0"/>
              <a:buChar char="•"/>
            </a:pPr>
            <a:r>
              <a:rPr lang="da-DK" sz="1100" dirty="0">
                <a:solidFill>
                  <a:prstClr val="black"/>
                </a:solidFill>
                <a:latin typeface="Calibri" panose="020F0502020204030204"/>
                <a:cs typeface="Calibri"/>
              </a:rPr>
              <a:t>Sikkerhedsforanstaltninger for at beskytte mod trusler</a:t>
            </a:r>
          </a:p>
          <a:p>
            <a:pPr marL="128582" indent="-128582" defTabSz="685800">
              <a:buFont typeface="Arial" panose="020B0604020202020204" pitchFamily="34" charset="0"/>
              <a:buChar char="•"/>
            </a:pPr>
            <a:r>
              <a:rPr lang="da-DK" sz="1100" dirty="0">
                <a:solidFill>
                  <a:prstClr val="black"/>
                </a:solidFill>
                <a:latin typeface="Calibri" panose="020F0502020204030204"/>
                <a:cs typeface="Calibri"/>
              </a:rPr>
              <a:t>Håndtering af data, opbevaring og backup af vigtige filer for at undgå tab af data</a:t>
            </a:r>
          </a:p>
          <a:p>
            <a:pPr marL="128582" indent="-128582" defTabSz="685800">
              <a:buFont typeface="Arial" panose="020B0604020202020204" pitchFamily="34" charset="0"/>
              <a:buChar char="•"/>
            </a:pPr>
            <a:r>
              <a:rPr lang="da-DK" sz="1100" dirty="0">
                <a:solidFill>
                  <a:prstClr val="black"/>
                </a:solidFill>
                <a:latin typeface="Calibri" panose="020F0502020204030204"/>
                <a:cs typeface="Calibri"/>
              </a:rPr>
              <a:t>Administration af netværksinfrastrukturen</a:t>
            </a:r>
          </a:p>
          <a:p>
            <a:pPr marL="128582" indent="-128582" defTabSz="685800">
              <a:buFont typeface="Arial" panose="020B0604020202020204" pitchFamily="34" charset="0"/>
              <a:buChar char="•"/>
            </a:pPr>
            <a:r>
              <a:rPr lang="da-DK" sz="1100" dirty="0">
                <a:solidFill>
                  <a:prstClr val="black"/>
                </a:solidFill>
                <a:latin typeface="Calibri" panose="020F0502020204030204"/>
                <a:cs typeface="Calibri"/>
              </a:rPr>
              <a:t>Implementering af nye systemer og opgraderinger</a:t>
            </a:r>
          </a:p>
          <a:p>
            <a:pPr marL="128582" indent="-128582" defTabSz="685800">
              <a:buFont typeface="Arial" panose="020B0604020202020204" pitchFamily="34" charset="0"/>
              <a:buChar char="•"/>
            </a:pPr>
            <a:r>
              <a:rPr lang="da-DK" sz="1100" dirty="0">
                <a:solidFill>
                  <a:prstClr val="black"/>
                </a:solidFill>
                <a:latin typeface="Calibri" panose="020F0502020204030204"/>
                <a:cs typeface="Calibri"/>
              </a:rPr>
              <a:t>Træning og uddannelse til brugere om nye systemer, værktøjer og bedste praksis inden for it</a:t>
            </a:r>
          </a:p>
          <a:p>
            <a:pPr defTabSz="685800"/>
            <a:endParaRPr lang="da-DK" sz="400" dirty="0">
              <a:solidFill>
                <a:prstClr val="black"/>
              </a:solidFill>
              <a:latin typeface="Calibri" panose="020F0502020204030204"/>
              <a:cs typeface="Calibri"/>
            </a:endParaRPr>
          </a:p>
          <a:p>
            <a:pPr defTabSz="685800">
              <a:defRPr/>
            </a:pPr>
            <a:endParaRPr lang="da-DK" sz="1100" dirty="0">
              <a:solidFill>
                <a:prstClr val="black"/>
              </a:solidFill>
              <a:latin typeface="Calibri" panose="020F0502020204030204"/>
              <a:cs typeface="Calibri"/>
            </a:endParaRPr>
          </a:p>
        </p:txBody>
      </p:sp>
      <p:sp>
        <p:nvSpPr>
          <p:cNvPr id="17" name="Rektangel: øverste hjørner afrundet 16">
            <a:extLst>
              <a:ext uri="{FF2B5EF4-FFF2-40B4-BE49-F238E27FC236}">
                <a16:creationId xmlns:a16="http://schemas.microsoft.com/office/drawing/2014/main" id="{5E6C727D-8CB6-B895-3430-1D59A87DA36E}"/>
              </a:ext>
            </a:extLst>
          </p:cNvPr>
          <p:cNvSpPr/>
          <p:nvPr/>
        </p:nvSpPr>
        <p:spPr>
          <a:xfrm>
            <a:off x="4822660" y="1241469"/>
            <a:ext cx="4284000" cy="3600000"/>
          </a:xfrm>
          <a:prstGeom prst="round2SameRect">
            <a:avLst>
              <a:gd name="adj1" fmla="val 0"/>
              <a:gd name="adj2" fmla="val 14399"/>
            </a:avLst>
          </a:prstGeom>
          <a:solidFill>
            <a:schemeClr val="bg1"/>
          </a:solidFill>
          <a:ln>
            <a:solidFill>
              <a:srgbClr val="18898D">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r>
              <a:rPr lang="da-DK" sz="1100" dirty="0">
                <a:solidFill>
                  <a:prstClr val="black"/>
                </a:solidFill>
                <a:latin typeface="Calibri" panose="020F0502020204030204"/>
                <a:cs typeface="Calibri"/>
              </a:rPr>
              <a:t>I forbindelse med databeskyttelsesforordningen (GDPR) er der en række forhold, som du skal sikre. En del af GDPR omhandler, hvordan personlige data håndteres og opbevares.</a:t>
            </a:r>
          </a:p>
          <a:p>
            <a:pPr defTabSz="685800"/>
            <a:r>
              <a:rPr lang="da-DK" sz="1100" dirty="0">
                <a:solidFill>
                  <a:prstClr val="black"/>
                </a:solidFill>
                <a:latin typeface="Calibri" panose="020F0502020204030204"/>
                <a:cs typeface="Calibri"/>
              </a:rPr>
              <a:t>Sker der brud i forhold til den gældende GDPR lovgivning på din arbejdsplads, skal du vide, hvem du skal kontakte og orientere for at handle korrekt på eventuelle brud.</a:t>
            </a:r>
          </a:p>
          <a:p>
            <a:pPr defTabSz="685800"/>
            <a:endParaRPr lang="da-DK" sz="400" dirty="0">
              <a:solidFill>
                <a:prstClr val="black"/>
              </a:solidFill>
              <a:latin typeface="Calibri" panose="020F0502020204030204"/>
              <a:cs typeface="Calibri"/>
            </a:endParaRPr>
          </a:p>
          <a:p>
            <a:pPr defTabSz="685800"/>
            <a:r>
              <a:rPr lang="da-DK" sz="1100" dirty="0">
                <a:solidFill>
                  <a:prstClr val="black"/>
                </a:solidFill>
                <a:latin typeface="Calibri" panose="020F0502020204030204"/>
                <a:cs typeface="Calibri"/>
              </a:rPr>
              <a:t>Vær meget opmærksom på:</a:t>
            </a:r>
          </a:p>
          <a:p>
            <a:pPr defTabSz="685800"/>
            <a:endParaRPr lang="da-DK" sz="400" dirty="0">
              <a:solidFill>
                <a:prstClr val="black"/>
              </a:solidFill>
              <a:latin typeface="Calibri" panose="020F0502020204030204"/>
              <a:cs typeface="Calibri"/>
            </a:endParaRPr>
          </a:p>
          <a:p>
            <a:pPr marL="128582" indent="-128582" defTabSz="685800">
              <a:buFont typeface="Arial" panose="020B0604020202020204" pitchFamily="34" charset="0"/>
              <a:buChar char="•"/>
            </a:pPr>
            <a:r>
              <a:rPr lang="da-DK" sz="1100" dirty="0">
                <a:solidFill>
                  <a:prstClr val="black"/>
                </a:solidFill>
                <a:latin typeface="Calibri" panose="020F0502020204030204"/>
                <a:cs typeface="Calibri"/>
              </a:rPr>
              <a:t>At behandle personoplysningerne fortroligt – dvs. at du skal sikre, at der ikke er andre end dig, der har adgang til oplysningerne. Luk for din pc, hvis du forlader den</a:t>
            </a:r>
          </a:p>
          <a:p>
            <a:pPr marL="128582" indent="-128582" defTabSz="685800">
              <a:buFont typeface="Arial" panose="020B0604020202020204" pitchFamily="34" charset="0"/>
              <a:buChar char="•"/>
            </a:pPr>
            <a:r>
              <a:rPr lang="da-DK" sz="1100" dirty="0">
                <a:solidFill>
                  <a:prstClr val="black"/>
                </a:solidFill>
                <a:latin typeface="Calibri" panose="020F0502020204030204"/>
                <a:cs typeface="Calibri"/>
              </a:rPr>
              <a:t>At gemme data på et selvstændigt drev i et sikkert IT-system, som kun du har adgang til, fx i arbejdsgivers IT-system </a:t>
            </a:r>
          </a:p>
          <a:p>
            <a:pPr marL="128582" indent="-128582" defTabSz="685800">
              <a:buFont typeface="Arial" panose="020B0604020202020204" pitchFamily="34" charset="0"/>
              <a:buChar char="•"/>
            </a:pPr>
            <a:r>
              <a:rPr lang="da-DK" sz="1100" dirty="0">
                <a:solidFill>
                  <a:prstClr val="black"/>
                </a:solidFill>
                <a:latin typeface="Calibri" panose="020F0502020204030204"/>
                <a:cs typeface="Calibri"/>
              </a:rPr>
              <a:t>E-mails, som indeholder personfølsomme data, skal slettes eller arkiveres efter 30 dage efter gældende regler – både fra din ind- og udbakke samt slettede post</a:t>
            </a:r>
          </a:p>
          <a:p>
            <a:pPr marL="128582" indent="-128582" defTabSz="685800">
              <a:buFont typeface="Arial" panose="020B0604020202020204" pitchFamily="34" charset="0"/>
              <a:buChar char="•"/>
            </a:pPr>
            <a:r>
              <a:rPr lang="da-DK" sz="1100" dirty="0">
                <a:solidFill>
                  <a:prstClr val="black"/>
                </a:solidFill>
                <a:latin typeface="Calibri" panose="020F0502020204030204"/>
                <a:cs typeface="Calibri"/>
              </a:rPr>
              <a:t>Kun at printe de mest nødvendige dokumenter og opbevare print i et aflåst skab, som kun du har adgang til. Makuler print, når du ikke har brug for dem længere</a:t>
            </a:r>
          </a:p>
        </p:txBody>
      </p:sp>
      <p:pic>
        <p:nvPicPr>
          <p:cNvPr id="6" name="Grafik 5">
            <a:hlinkClick r:id="rId3" action="ppaction://hlinksldjump"/>
            <a:extLst>
              <a:ext uri="{FF2B5EF4-FFF2-40B4-BE49-F238E27FC236}">
                <a16:creationId xmlns:a16="http://schemas.microsoft.com/office/drawing/2014/main" id="{95FA8C3C-B26A-A1F3-6E9D-ADF2BC872A1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9172" y="6540272"/>
            <a:ext cx="198663" cy="198663"/>
          </a:xfrm>
          <a:prstGeom prst="rect">
            <a:avLst/>
          </a:prstGeom>
        </p:spPr>
      </p:pic>
      <p:sp>
        <p:nvSpPr>
          <p:cNvPr id="12" name="Rektangel: afrundede hjørner 11">
            <a:extLst>
              <a:ext uri="{FF2B5EF4-FFF2-40B4-BE49-F238E27FC236}">
                <a16:creationId xmlns:a16="http://schemas.microsoft.com/office/drawing/2014/main" id="{080C9BB5-DE3D-98B4-AC8B-FC0AAC72B475}"/>
              </a:ext>
            </a:extLst>
          </p:cNvPr>
          <p:cNvSpPr/>
          <p:nvPr/>
        </p:nvSpPr>
        <p:spPr>
          <a:xfrm>
            <a:off x="326885" y="63541"/>
            <a:ext cx="8784000" cy="792000"/>
          </a:xfrm>
          <a:prstGeom prst="roundRect">
            <a:avLst/>
          </a:prstGeom>
          <a:solidFill>
            <a:srgbClr val="18898D">
              <a:alpha val="7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defTabSz="685800"/>
            <a:endParaRPr lang="da-DK" sz="1350" dirty="0">
              <a:solidFill>
                <a:prstClr val="black"/>
              </a:solidFill>
              <a:latin typeface="Calibri" panose="020F0502020204030204"/>
            </a:endParaRPr>
          </a:p>
        </p:txBody>
      </p:sp>
      <p:sp>
        <p:nvSpPr>
          <p:cNvPr id="18" name="Tekstfelt 17">
            <a:extLst>
              <a:ext uri="{FF2B5EF4-FFF2-40B4-BE49-F238E27FC236}">
                <a16:creationId xmlns:a16="http://schemas.microsoft.com/office/drawing/2014/main" id="{A6F78D79-2A3A-F94D-2C40-8276B6F6D425}"/>
              </a:ext>
            </a:extLst>
          </p:cNvPr>
          <p:cNvSpPr txBox="1"/>
          <p:nvPr/>
        </p:nvSpPr>
        <p:spPr>
          <a:xfrm>
            <a:off x="679727" y="311800"/>
            <a:ext cx="987148" cy="276999"/>
          </a:xfrm>
          <a:prstGeom prst="rect">
            <a:avLst/>
          </a:prstGeom>
          <a:noFill/>
        </p:spPr>
        <p:txBody>
          <a:bodyPr wrap="square" lIns="68580" tIns="34290" rIns="68580" bIns="34290" rtlCol="0" anchor="t">
            <a:spAutoFit/>
          </a:bodyPr>
          <a:lstStyle/>
          <a:p>
            <a:pPr defTabSz="685800"/>
            <a:r>
              <a:rPr lang="da-DK" sz="1350" dirty="0">
                <a:solidFill>
                  <a:prstClr val="black"/>
                </a:solidFill>
                <a:latin typeface="Calibri" panose="020F0502020204030204"/>
                <a:ea typeface="Yu Gothic Light"/>
              </a:rPr>
              <a:t>Situationer:</a:t>
            </a:r>
            <a:r>
              <a:rPr lang="da-DK" sz="1350" b="1" dirty="0">
                <a:solidFill>
                  <a:prstClr val="black"/>
                </a:solidFill>
                <a:latin typeface="Calibri" panose="020F0502020204030204"/>
                <a:ea typeface="Yu Gothic Light"/>
              </a:rPr>
              <a:t> </a:t>
            </a:r>
            <a:endParaRPr lang="da-DK" sz="1350" b="1" dirty="0">
              <a:solidFill>
                <a:prstClr val="black"/>
              </a:solidFill>
              <a:latin typeface="Calibri" panose="020F0502020204030204"/>
              <a:ea typeface="Yu Gothic Light" panose="020B0300000000000000" pitchFamily="34" charset="-128"/>
            </a:endParaRPr>
          </a:p>
        </p:txBody>
      </p:sp>
      <p:sp>
        <p:nvSpPr>
          <p:cNvPr id="16" name="Tekstfelt 15">
            <a:extLst>
              <a:ext uri="{FF2B5EF4-FFF2-40B4-BE49-F238E27FC236}">
                <a16:creationId xmlns:a16="http://schemas.microsoft.com/office/drawing/2014/main" id="{4109660B-5A2A-EAA1-69A5-C27611D42525}"/>
              </a:ext>
            </a:extLst>
          </p:cNvPr>
          <p:cNvSpPr txBox="1"/>
          <p:nvPr/>
        </p:nvSpPr>
        <p:spPr>
          <a:xfrm>
            <a:off x="1800000" y="150870"/>
            <a:ext cx="7346885" cy="600164"/>
          </a:xfrm>
          <a:prstGeom prst="rect">
            <a:avLst/>
          </a:prstGeom>
          <a:noFill/>
        </p:spPr>
        <p:txBody>
          <a:bodyPr wrap="square" rtlCol="0">
            <a:spAutoFit/>
          </a:bodyPr>
          <a:lstStyle/>
          <a:p>
            <a:pPr defTabSz="685800"/>
            <a:r>
              <a:rPr lang="da-DK" sz="1100" dirty="0">
                <a:solidFill>
                  <a:prstClr val="black"/>
                </a:solidFill>
                <a:latin typeface="Calibri" panose="020F0502020204030204"/>
              </a:rPr>
              <a:t>Du møder på arbejde og kan ikke få tændt din pc</a:t>
            </a:r>
          </a:p>
          <a:p>
            <a:pPr defTabSz="685800"/>
            <a:r>
              <a:rPr lang="da-DK" sz="1100" dirty="0">
                <a:solidFill>
                  <a:prstClr val="black"/>
                </a:solidFill>
                <a:latin typeface="Calibri" panose="020F0502020204030204"/>
              </a:rPr>
              <a:t>Du bliver opmærksom på, at flere medarbejdere forlader deres pc’er uden at lukke for dem. Du er selv lidt i tvivl om reglerne</a:t>
            </a:r>
          </a:p>
          <a:p>
            <a:pPr defTabSz="685800"/>
            <a:r>
              <a:rPr lang="da-DK" sz="1100" dirty="0">
                <a:solidFill>
                  <a:prstClr val="black"/>
                </a:solidFill>
                <a:latin typeface="Calibri" panose="020F0502020204030204"/>
              </a:rPr>
              <a:t>Du har haft et nedbrud og har mistet alle dine data på pc’en og håber, at der findes en backup </a:t>
            </a:r>
          </a:p>
        </p:txBody>
      </p:sp>
      <p:sp>
        <p:nvSpPr>
          <p:cNvPr id="20" name="Rektangel: øverste hjørner afrundet 19">
            <a:extLst>
              <a:ext uri="{FF2B5EF4-FFF2-40B4-BE49-F238E27FC236}">
                <a16:creationId xmlns:a16="http://schemas.microsoft.com/office/drawing/2014/main" id="{502027C8-6E1A-BDE3-5D25-1C5E87F726BC}"/>
              </a:ext>
            </a:extLst>
          </p:cNvPr>
          <p:cNvSpPr/>
          <p:nvPr/>
        </p:nvSpPr>
        <p:spPr>
          <a:xfrm>
            <a:off x="468000" y="936000"/>
            <a:ext cx="4284000" cy="288000"/>
          </a:xfrm>
          <a:prstGeom prst="round2SameRect">
            <a:avLst/>
          </a:prstGeom>
          <a:solidFill>
            <a:srgbClr val="18898D">
              <a:alpha val="40000"/>
            </a:srgbClr>
          </a:solidFill>
          <a:ln>
            <a:solidFill>
              <a:srgbClr val="18898D">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Fakta </a:t>
            </a:r>
          </a:p>
        </p:txBody>
      </p:sp>
      <p:sp>
        <p:nvSpPr>
          <p:cNvPr id="22" name="Rektangel: øverste hjørner afrundet 21">
            <a:extLst>
              <a:ext uri="{FF2B5EF4-FFF2-40B4-BE49-F238E27FC236}">
                <a16:creationId xmlns:a16="http://schemas.microsoft.com/office/drawing/2014/main" id="{60CA9F6C-8318-EEBC-0632-56E9FC36E52D}"/>
              </a:ext>
            </a:extLst>
          </p:cNvPr>
          <p:cNvSpPr/>
          <p:nvPr/>
        </p:nvSpPr>
        <p:spPr>
          <a:xfrm>
            <a:off x="4824000" y="936000"/>
            <a:ext cx="4284000" cy="288000"/>
          </a:xfrm>
          <a:prstGeom prst="round2SameRect">
            <a:avLst/>
          </a:prstGeom>
          <a:solidFill>
            <a:srgbClr val="18898D">
              <a:alpha val="40000"/>
            </a:srgbClr>
          </a:solidFill>
          <a:ln>
            <a:solidFill>
              <a:srgbClr val="18898D">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Særlige forhold</a:t>
            </a:r>
          </a:p>
        </p:txBody>
      </p:sp>
      <p:sp>
        <p:nvSpPr>
          <p:cNvPr id="24" name="Rektangel: øverste hjørner afrundet 23">
            <a:extLst>
              <a:ext uri="{FF2B5EF4-FFF2-40B4-BE49-F238E27FC236}">
                <a16:creationId xmlns:a16="http://schemas.microsoft.com/office/drawing/2014/main" id="{F6F08174-4A60-E2F3-9323-F9012FA60CCD}"/>
              </a:ext>
            </a:extLst>
          </p:cNvPr>
          <p:cNvSpPr/>
          <p:nvPr/>
        </p:nvSpPr>
        <p:spPr>
          <a:xfrm>
            <a:off x="468000" y="4932000"/>
            <a:ext cx="4284000" cy="288000"/>
          </a:xfrm>
          <a:prstGeom prst="round2SameRect">
            <a:avLst/>
          </a:prstGeom>
          <a:solidFill>
            <a:srgbClr val="18898D">
              <a:alpha val="40000"/>
            </a:srgbClr>
          </a:solidFill>
          <a:ln>
            <a:solidFill>
              <a:srgbClr val="18898D">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Husk, at du skal...</a:t>
            </a:r>
          </a:p>
        </p:txBody>
      </p:sp>
      <p:pic>
        <p:nvPicPr>
          <p:cNvPr id="25" name="Grafik 24" descr="Postit-noter kontur">
            <a:extLst>
              <a:ext uri="{FF2B5EF4-FFF2-40B4-BE49-F238E27FC236}">
                <a16:creationId xmlns:a16="http://schemas.microsoft.com/office/drawing/2014/main" id="{919BFBB8-7651-C5DC-FFDA-8D27519B684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44680" y="4917015"/>
            <a:ext cx="338241" cy="324000"/>
          </a:xfrm>
          <a:prstGeom prst="rect">
            <a:avLst/>
          </a:prstGeom>
        </p:spPr>
      </p:pic>
      <p:pic>
        <p:nvPicPr>
          <p:cNvPr id="26" name="Grafik 25" descr="Spørgsmål kontur">
            <a:extLst>
              <a:ext uri="{FF2B5EF4-FFF2-40B4-BE49-F238E27FC236}">
                <a16:creationId xmlns:a16="http://schemas.microsoft.com/office/drawing/2014/main" id="{A6BA4F95-736D-247A-C6CD-90F75EED15D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640000" y="4926456"/>
            <a:ext cx="324000" cy="324000"/>
          </a:xfrm>
          <a:prstGeom prst="rect">
            <a:avLst/>
          </a:prstGeom>
        </p:spPr>
      </p:pic>
      <p:sp>
        <p:nvSpPr>
          <p:cNvPr id="27" name="Rektangel: øverste hjørner afrundet 26">
            <a:extLst>
              <a:ext uri="{FF2B5EF4-FFF2-40B4-BE49-F238E27FC236}">
                <a16:creationId xmlns:a16="http://schemas.microsoft.com/office/drawing/2014/main" id="{374C4A3A-EF5E-43A1-E775-997DF8A6BDA5}"/>
              </a:ext>
            </a:extLst>
          </p:cNvPr>
          <p:cNvSpPr/>
          <p:nvPr/>
        </p:nvSpPr>
        <p:spPr>
          <a:xfrm>
            <a:off x="4822660" y="4932000"/>
            <a:ext cx="4284000" cy="288000"/>
          </a:xfrm>
          <a:prstGeom prst="round2SameRect">
            <a:avLst/>
          </a:prstGeom>
          <a:solidFill>
            <a:srgbClr val="18898D">
              <a:alpha val="40000"/>
            </a:srgbClr>
          </a:solidFill>
          <a:ln>
            <a:solidFill>
              <a:srgbClr val="18898D">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Hvem kan hjælpe mig?</a:t>
            </a:r>
          </a:p>
        </p:txBody>
      </p:sp>
    </p:spTree>
    <p:extLst>
      <p:ext uri="{BB962C8B-B14F-4D97-AF65-F5344CB8AC3E}">
        <p14:creationId xmlns:p14="http://schemas.microsoft.com/office/powerpoint/2010/main" val="6317188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3F3275-641F-4F84-73A7-BDDEFB7DCE32}"/>
              </a:ext>
            </a:extLst>
          </p:cNvPr>
          <p:cNvSpPr>
            <a:spLocks noGrp="1"/>
          </p:cNvSpPr>
          <p:nvPr>
            <p:ph type="title"/>
          </p:nvPr>
        </p:nvSpPr>
        <p:spPr>
          <a:xfrm rot="16200000">
            <a:off x="-3223083" y="3212999"/>
            <a:ext cx="6858000" cy="432000"/>
          </a:xfrm>
          <a:solidFill>
            <a:schemeClr val="accent4"/>
          </a:solidFill>
        </p:spPr>
        <p:txBody>
          <a:bodyPr vert="horz" lIns="68580" tIns="34290" rIns="68580" bIns="34290" rtlCol="0" anchor="ctr">
            <a:normAutofit fontScale="90000"/>
          </a:bodyPr>
          <a:lstStyle/>
          <a:p>
            <a:r>
              <a:rPr lang="en-US" sz="2700">
                <a:latin typeface="+mn-lt"/>
              </a:rPr>
              <a:t>‘</a:t>
            </a:r>
            <a:r>
              <a:rPr lang="da-DK" sz="2700">
                <a:latin typeface="+mn-lt"/>
              </a:rPr>
              <a:t>Vicevært</a:t>
            </a:r>
            <a:r>
              <a:rPr lang="en-US" sz="2700">
                <a:latin typeface="+mn-lt"/>
              </a:rPr>
              <a:t>’</a:t>
            </a:r>
            <a:endParaRPr lang="da-DK" sz="2700">
              <a:latin typeface="+mn-lt"/>
            </a:endParaRPr>
          </a:p>
        </p:txBody>
      </p:sp>
      <p:sp>
        <p:nvSpPr>
          <p:cNvPr id="3" name="Ellipse 2">
            <a:extLst>
              <a:ext uri="{FF2B5EF4-FFF2-40B4-BE49-F238E27FC236}">
                <a16:creationId xmlns:a16="http://schemas.microsoft.com/office/drawing/2014/main" id="{52B5F38B-A716-CB4A-0D65-B77B3889256B}"/>
              </a:ext>
            </a:extLst>
          </p:cNvPr>
          <p:cNvSpPr/>
          <p:nvPr/>
        </p:nvSpPr>
        <p:spPr>
          <a:xfrm>
            <a:off x="3492000" y="1296351"/>
            <a:ext cx="1080000" cy="1080000"/>
          </a:xfrm>
          <a:prstGeom prst="ellipse">
            <a:avLst/>
          </a:prstGeom>
          <a:noFill/>
          <a:ln w="76200">
            <a:solidFill>
              <a:schemeClr val="accent4">
                <a:alpha val="7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endParaRPr lang="da-DK" sz="2100">
              <a:solidFill>
                <a:prstClr val="black"/>
              </a:solidFill>
              <a:latin typeface="Yu Gothic Light" panose="020B0300000000000000" pitchFamily="34" charset="-128"/>
              <a:ea typeface="Yu Gothic Light" panose="020B0300000000000000" pitchFamily="34" charset="-128"/>
            </a:endParaRPr>
          </a:p>
        </p:txBody>
      </p:sp>
      <p:sp>
        <p:nvSpPr>
          <p:cNvPr id="10" name="Ellipse 9">
            <a:extLst>
              <a:ext uri="{FF2B5EF4-FFF2-40B4-BE49-F238E27FC236}">
                <a16:creationId xmlns:a16="http://schemas.microsoft.com/office/drawing/2014/main" id="{A2E2845C-F669-FFED-3E06-C62CCFAD7C16}"/>
              </a:ext>
            </a:extLst>
          </p:cNvPr>
          <p:cNvSpPr/>
          <p:nvPr/>
        </p:nvSpPr>
        <p:spPr>
          <a:xfrm>
            <a:off x="2814196" y="2010578"/>
            <a:ext cx="540000" cy="540000"/>
          </a:xfrm>
          <a:prstGeom prst="ellipse">
            <a:avLst/>
          </a:prstGeom>
          <a:solidFill>
            <a:schemeClr val="bg1"/>
          </a:solidFill>
          <a:ln w="76200">
            <a:solidFill>
              <a:schemeClr val="accent4">
                <a:alpha val="8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endParaRPr lang="da-DK">
              <a:solidFill>
                <a:prstClr val="black"/>
              </a:solidFill>
              <a:latin typeface="Yu Gothic Light" panose="020B0300000000000000" pitchFamily="34" charset="-128"/>
              <a:ea typeface="Yu Gothic Light" panose="020B0300000000000000" pitchFamily="34" charset="-128"/>
            </a:endParaRPr>
          </a:p>
        </p:txBody>
      </p:sp>
      <p:sp>
        <p:nvSpPr>
          <p:cNvPr id="11" name="Ellipse 10">
            <a:extLst>
              <a:ext uri="{FF2B5EF4-FFF2-40B4-BE49-F238E27FC236}">
                <a16:creationId xmlns:a16="http://schemas.microsoft.com/office/drawing/2014/main" id="{F55B8FFC-AAC4-EBC2-B0A8-47044E7000DF}"/>
              </a:ext>
            </a:extLst>
          </p:cNvPr>
          <p:cNvSpPr/>
          <p:nvPr/>
        </p:nvSpPr>
        <p:spPr>
          <a:xfrm>
            <a:off x="2558439" y="960859"/>
            <a:ext cx="810000" cy="810000"/>
          </a:xfrm>
          <a:prstGeom prst="ellipse">
            <a:avLst/>
          </a:prstGeom>
          <a:solidFill>
            <a:schemeClr val="bg1"/>
          </a:solidFill>
          <a:ln w="76200">
            <a:solidFill>
              <a:schemeClr val="accent4">
                <a:alpha val="95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endParaRPr lang="da-DK">
              <a:solidFill>
                <a:prstClr val="black"/>
              </a:solidFill>
              <a:latin typeface="Yu Gothic Light" panose="020B0300000000000000" pitchFamily="34" charset="-128"/>
              <a:ea typeface="Yu Gothic Light" panose="020B0300000000000000" pitchFamily="34" charset="-128"/>
            </a:endParaRPr>
          </a:p>
        </p:txBody>
      </p:sp>
      <p:sp>
        <p:nvSpPr>
          <p:cNvPr id="12" name="Ellipse 11">
            <a:extLst>
              <a:ext uri="{FF2B5EF4-FFF2-40B4-BE49-F238E27FC236}">
                <a16:creationId xmlns:a16="http://schemas.microsoft.com/office/drawing/2014/main" id="{D14A407B-B384-9C49-2720-61E33460864E}"/>
              </a:ext>
            </a:extLst>
          </p:cNvPr>
          <p:cNvSpPr/>
          <p:nvPr/>
        </p:nvSpPr>
        <p:spPr>
          <a:xfrm>
            <a:off x="1288320" y="1440299"/>
            <a:ext cx="1350000" cy="1350000"/>
          </a:xfrm>
          <a:prstGeom prst="ellipse">
            <a:avLst/>
          </a:prstGeom>
          <a:solidFill>
            <a:schemeClr val="bg1"/>
          </a:solidFill>
          <a:ln w="7620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r>
              <a:rPr lang="da-DK" sz="2100">
                <a:solidFill>
                  <a:prstClr val="black"/>
                </a:solidFill>
                <a:latin typeface="Yu Gothic Light" panose="020B0300000000000000" pitchFamily="34" charset="-128"/>
                <a:ea typeface="Yu Gothic Light" panose="020B0300000000000000" pitchFamily="34" charset="-128"/>
              </a:rPr>
              <a:t>Noter</a:t>
            </a:r>
            <a:endParaRPr lang="da-DK">
              <a:solidFill>
                <a:prstClr val="black"/>
              </a:solidFill>
              <a:latin typeface="Yu Gothic Light" panose="020B0300000000000000" pitchFamily="34" charset="-128"/>
              <a:ea typeface="Yu Gothic Light" panose="020B0300000000000000" pitchFamily="34" charset="-128"/>
            </a:endParaRPr>
          </a:p>
        </p:txBody>
      </p:sp>
      <p:sp>
        <p:nvSpPr>
          <p:cNvPr id="13" name="Ellipse 12">
            <a:extLst>
              <a:ext uri="{FF2B5EF4-FFF2-40B4-BE49-F238E27FC236}">
                <a16:creationId xmlns:a16="http://schemas.microsoft.com/office/drawing/2014/main" id="{877FA3BA-F367-9DDE-E9E8-B69DACC9EA08}"/>
              </a:ext>
            </a:extLst>
          </p:cNvPr>
          <p:cNvSpPr/>
          <p:nvPr/>
        </p:nvSpPr>
        <p:spPr>
          <a:xfrm>
            <a:off x="968849" y="1048992"/>
            <a:ext cx="540000" cy="540000"/>
          </a:xfrm>
          <a:prstGeom prst="ellipse">
            <a:avLst/>
          </a:prstGeom>
          <a:solidFill>
            <a:schemeClr val="bg1"/>
          </a:solidFill>
          <a:ln w="76200">
            <a:solidFill>
              <a:schemeClr val="accent4">
                <a:alpha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endParaRPr lang="da-DK">
              <a:solidFill>
                <a:prstClr val="black"/>
              </a:solidFill>
              <a:latin typeface="Yu Gothic Light" panose="020B0300000000000000" pitchFamily="34" charset="-128"/>
              <a:ea typeface="Yu Gothic Light" panose="020B0300000000000000" pitchFamily="34" charset="-128"/>
            </a:endParaRPr>
          </a:p>
        </p:txBody>
      </p:sp>
      <p:cxnSp>
        <p:nvCxnSpPr>
          <p:cNvPr id="15" name="Lige forbindelse 14">
            <a:extLst>
              <a:ext uri="{FF2B5EF4-FFF2-40B4-BE49-F238E27FC236}">
                <a16:creationId xmlns:a16="http://schemas.microsoft.com/office/drawing/2014/main" id="{D2B629B8-6F82-16F5-C254-F888906373F0}"/>
              </a:ext>
            </a:extLst>
          </p:cNvPr>
          <p:cNvCxnSpPr/>
          <p:nvPr/>
        </p:nvCxnSpPr>
        <p:spPr>
          <a:xfrm>
            <a:off x="5044256" y="2066134"/>
            <a:ext cx="0" cy="3687888"/>
          </a:xfrm>
          <a:prstGeom prst="line">
            <a:avLst/>
          </a:prstGeom>
          <a:ln w="38100">
            <a:solidFill>
              <a:schemeClr val="accent4"/>
            </a:solidFill>
            <a:prstDash val="sysDot"/>
          </a:ln>
        </p:spPr>
        <p:style>
          <a:lnRef idx="1">
            <a:schemeClr val="accent1"/>
          </a:lnRef>
          <a:fillRef idx="0">
            <a:schemeClr val="accent1"/>
          </a:fillRef>
          <a:effectRef idx="0">
            <a:schemeClr val="accent1"/>
          </a:effectRef>
          <a:fontRef idx="minor">
            <a:schemeClr val="tx1"/>
          </a:fontRef>
        </p:style>
      </p:cxnSp>
      <p:pic>
        <p:nvPicPr>
          <p:cNvPr id="5" name="Grafik 4">
            <a:hlinkClick r:id="rId2" action="ppaction://hlinksldjump"/>
            <a:extLst>
              <a:ext uri="{FF2B5EF4-FFF2-40B4-BE49-F238E27FC236}">
                <a16:creationId xmlns:a16="http://schemas.microsoft.com/office/drawing/2014/main" id="{41665716-1EED-E8F7-21D9-708A94C745D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9172" y="6540272"/>
            <a:ext cx="198663" cy="198663"/>
          </a:xfrm>
          <a:prstGeom prst="rect">
            <a:avLst/>
          </a:prstGeom>
        </p:spPr>
      </p:pic>
    </p:spTree>
    <p:extLst>
      <p:ext uri="{BB962C8B-B14F-4D97-AF65-F5344CB8AC3E}">
        <p14:creationId xmlns:p14="http://schemas.microsoft.com/office/powerpoint/2010/main" val="19823677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25F5E8-B0A0-26C7-EEE2-B08864C952E9}"/>
              </a:ext>
            </a:extLst>
          </p:cNvPr>
          <p:cNvSpPr>
            <a:spLocks noGrp="1"/>
          </p:cNvSpPr>
          <p:nvPr>
            <p:ph type="title"/>
          </p:nvPr>
        </p:nvSpPr>
        <p:spPr>
          <a:xfrm rot="16200000">
            <a:off x="-3226532" y="3204000"/>
            <a:ext cx="6876000" cy="432000"/>
          </a:xfrm>
          <a:solidFill>
            <a:srgbClr val="907F9F"/>
          </a:solidFill>
        </p:spPr>
        <p:txBody>
          <a:bodyPr>
            <a:normAutofit fontScale="90000"/>
          </a:bodyPr>
          <a:lstStyle/>
          <a:p>
            <a:r>
              <a:rPr lang="da-DK" sz="2700">
                <a:latin typeface="+mn-lt"/>
              </a:rPr>
              <a:t>Stillingsopslaget</a:t>
            </a:r>
          </a:p>
        </p:txBody>
      </p:sp>
      <p:sp>
        <p:nvSpPr>
          <p:cNvPr id="7" name="Rektangel: øverste hjørner afrundet 6">
            <a:extLst>
              <a:ext uri="{FF2B5EF4-FFF2-40B4-BE49-F238E27FC236}">
                <a16:creationId xmlns:a16="http://schemas.microsoft.com/office/drawing/2014/main" id="{55D254A1-E25F-0D2C-9548-4F2C3F5B4E8E}"/>
              </a:ext>
            </a:extLst>
          </p:cNvPr>
          <p:cNvSpPr/>
          <p:nvPr/>
        </p:nvSpPr>
        <p:spPr>
          <a:xfrm>
            <a:off x="460813" y="5743275"/>
            <a:ext cx="4284000" cy="1044000"/>
          </a:xfrm>
          <a:prstGeom prst="round2SameRect">
            <a:avLst>
              <a:gd name="adj1" fmla="val 0"/>
              <a:gd name="adj2" fmla="val 14399"/>
            </a:avLst>
          </a:prstGeom>
          <a:solidFill>
            <a:schemeClr val="bg1">
              <a:alpha val="59000"/>
            </a:scheme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defRPr/>
            </a:pPr>
            <a:r>
              <a:rPr lang="da-DK" sz="1100" dirty="0">
                <a:solidFill>
                  <a:prstClr val="black"/>
                </a:solidFill>
                <a:latin typeface="Calibri" panose="020F0502020204030204"/>
              </a:rPr>
              <a:t>Være opmærksom på alle områderne, som et stillingsopslag skal indeholde.</a:t>
            </a:r>
          </a:p>
          <a:p>
            <a:pPr marL="128582" indent="-128582" defTabSz="685800">
              <a:buFont typeface="Arial" panose="020B0604020202020204" pitchFamily="34" charset="0"/>
              <a:buChar char="•"/>
              <a:defRPr/>
            </a:pPr>
            <a:r>
              <a:rPr lang="da-DK" sz="1100" dirty="0">
                <a:solidFill>
                  <a:prstClr val="black"/>
                </a:solidFill>
                <a:latin typeface="Calibri" panose="020F0502020204030204"/>
              </a:rPr>
              <a:t>Være opmærksom på forhold, som ikke må fremgå af stillingsopslaget.</a:t>
            </a:r>
          </a:p>
          <a:p>
            <a:pPr defTabSz="685800">
              <a:defRPr/>
            </a:pPr>
            <a:endParaRPr lang="da-DK" sz="1100" dirty="0">
              <a:solidFill>
                <a:prstClr val="black"/>
              </a:solidFill>
              <a:latin typeface="Calibri" panose="020F0502020204030204"/>
            </a:endParaRPr>
          </a:p>
          <a:p>
            <a:pPr defTabSz="685800">
              <a:defRPr/>
            </a:pPr>
            <a:endParaRPr lang="da-DK" sz="1100" dirty="0">
              <a:solidFill>
                <a:prstClr val="black"/>
              </a:solidFill>
              <a:latin typeface="Calibri" panose="020F0502020204030204"/>
            </a:endParaRPr>
          </a:p>
          <a:p>
            <a:pPr defTabSz="685800">
              <a:defRPr/>
            </a:pPr>
            <a:endParaRPr lang="da-DK" sz="1100" dirty="0">
              <a:solidFill>
                <a:prstClr val="black"/>
              </a:solidFill>
              <a:latin typeface="Calibri" panose="020F0502020204030204"/>
            </a:endParaRPr>
          </a:p>
          <a:p>
            <a:pPr defTabSz="685800">
              <a:defRPr/>
            </a:pPr>
            <a:endParaRPr lang="da-DK" sz="1100" dirty="0">
              <a:solidFill>
                <a:prstClr val="black"/>
              </a:solidFill>
              <a:latin typeface="Calibri" panose="020F0502020204030204"/>
            </a:endParaRPr>
          </a:p>
        </p:txBody>
      </p:sp>
      <p:sp>
        <p:nvSpPr>
          <p:cNvPr id="14" name="Rektangel: øverste hjørner afrundet 13">
            <a:extLst>
              <a:ext uri="{FF2B5EF4-FFF2-40B4-BE49-F238E27FC236}">
                <a16:creationId xmlns:a16="http://schemas.microsoft.com/office/drawing/2014/main" id="{4949F8EC-4E60-A369-6AAB-4C590B5775EF}"/>
              </a:ext>
            </a:extLst>
          </p:cNvPr>
          <p:cNvSpPr/>
          <p:nvPr/>
        </p:nvSpPr>
        <p:spPr>
          <a:xfrm>
            <a:off x="4822660" y="5745312"/>
            <a:ext cx="4284000" cy="1044000"/>
          </a:xfrm>
          <a:prstGeom prst="round2SameRect">
            <a:avLst>
              <a:gd name="adj1" fmla="val 0"/>
              <a:gd name="adj2" fmla="val 14399"/>
            </a:avLst>
          </a:prstGeom>
          <a:solidFill>
            <a:schemeClr val="bg1">
              <a:alpha val="59000"/>
            </a:scheme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defRPr/>
            </a:pPr>
            <a:r>
              <a:rPr lang="da-DK" sz="1100" dirty="0">
                <a:solidFill>
                  <a:prstClr val="black"/>
                </a:solidFill>
                <a:latin typeface="Calibri" panose="020F0502020204030204"/>
              </a:rPr>
              <a:t>Du vil altid kunne få hjælp hos HR i forbindelse med formelle regler vedrørende stillingsopslag.</a:t>
            </a:r>
          </a:p>
          <a:p>
            <a:pPr marL="128582" indent="-128582" defTabSz="685800">
              <a:buFont typeface="Arial" panose="020B0604020202020204" pitchFamily="34" charset="0"/>
              <a:buChar char="•"/>
              <a:defRPr/>
            </a:pPr>
            <a:r>
              <a:rPr lang="da-DK" sz="1100" dirty="0">
                <a:solidFill>
                  <a:prstClr val="black"/>
                </a:solidFill>
                <a:latin typeface="Calibri" panose="020F0502020204030204"/>
              </a:rPr>
              <a:t>Nogle gange er det HR, som udarbejder det sammen med dig.</a:t>
            </a:r>
          </a:p>
          <a:p>
            <a:pPr marL="128582" indent="-128582" defTabSz="685800">
              <a:buFont typeface="Arial" panose="020B0604020202020204" pitchFamily="34" charset="0"/>
              <a:buChar char="•"/>
              <a:defRPr/>
            </a:pPr>
            <a:endParaRPr lang="da-DK" sz="1100" dirty="0">
              <a:solidFill>
                <a:prstClr val="black"/>
              </a:solidFill>
              <a:latin typeface="Calibri" panose="020F0502020204030204"/>
            </a:endParaRPr>
          </a:p>
        </p:txBody>
      </p:sp>
      <p:sp>
        <p:nvSpPr>
          <p:cNvPr id="10" name="Rektangel: øverste hjørner afrundet 9">
            <a:extLst>
              <a:ext uri="{FF2B5EF4-FFF2-40B4-BE49-F238E27FC236}">
                <a16:creationId xmlns:a16="http://schemas.microsoft.com/office/drawing/2014/main" id="{F4491812-5144-075C-FECC-D07F291A41D1}"/>
              </a:ext>
            </a:extLst>
          </p:cNvPr>
          <p:cNvSpPr/>
          <p:nvPr/>
        </p:nvSpPr>
        <p:spPr>
          <a:xfrm>
            <a:off x="460813" y="1224000"/>
            <a:ext cx="4284000" cy="4140000"/>
          </a:xfrm>
          <a:prstGeom prst="round2SameRect">
            <a:avLst>
              <a:gd name="adj1" fmla="val 0"/>
              <a:gd name="adj2" fmla="val 14399"/>
            </a:avLst>
          </a:prstGeom>
          <a:solidFill>
            <a:schemeClr val="bg1">
              <a:alpha val="59000"/>
            </a:scheme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defRPr/>
            </a:pPr>
            <a:r>
              <a:rPr lang="da-DK" sz="1100" dirty="0">
                <a:solidFill>
                  <a:prstClr val="black"/>
                </a:solidFill>
                <a:latin typeface="Calibri" panose="020F0502020204030204"/>
                <a:cs typeface="Calibri"/>
              </a:rPr>
              <a:t>Ledige stillinger i den offentlige forvaltning skal besættes med den bedst kvalificerede kandidat. Som altovervejende hovedregel skal stillingerne derfor slås op. Afklar allerede i denne fase, hvem der skal indgå i evt. ansættelsesudvalg og inddrag ansættelsesudvalget i udarbejdelse af stillingsopslaget.  Undersøg retningslinjerne i din organisation. </a:t>
            </a:r>
          </a:p>
          <a:p>
            <a:pPr defTabSz="685800">
              <a:defRPr/>
            </a:pPr>
            <a:endParaRPr lang="da-DK" sz="4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Stillingsopslaget skal udover en beskrivelse af arbejdsopgaverne indeholde:</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Stillingsbetegnelsen</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Ansættelsesområdet</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Om der indhentes børne- og/eller straffeattester</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Det for tiden gældende tjenestested</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Stillingens lønmæssige placering indenfor overenskomstområdet</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Hvem og hvor ansøgningen skal sendes til</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Ansøgningsfristen er minimum 14 dage (Du må ikke medtage ansøgninger i den videre ansættelsesproces, som er modtaget efter ansøgningsfristen)</a:t>
            </a:r>
          </a:p>
          <a:p>
            <a:pPr defTabSz="685800">
              <a:defRPr/>
            </a:pPr>
            <a:endParaRPr lang="da-DK" sz="4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Det er ligeledes en god idé, at stillingsopslaget indeholder oplysninger om, hvem ansøgeren kan kontakte for yderligere oplysninger om stillingen, datoer for samtalernes placering, indhentning af referencer og gennemførelse af eventuelle testforløb. Hvis der ifm. ansættelsesprocessen skal indhentes en børne- og/eller en straffeattest, bør det fremgå af stillingsopslaget.</a:t>
            </a:r>
          </a:p>
          <a:p>
            <a:pPr defTabSz="685800">
              <a:defRPr/>
            </a:pPr>
            <a:endParaRPr lang="da-DK" sz="1100" dirty="0">
              <a:solidFill>
                <a:prstClr val="black"/>
              </a:solidFill>
              <a:latin typeface="Calibri" panose="020F0502020204030204"/>
              <a:cs typeface="Calibri"/>
            </a:endParaRPr>
          </a:p>
        </p:txBody>
      </p:sp>
      <p:sp>
        <p:nvSpPr>
          <p:cNvPr id="17" name="Rektangel: øverste hjørner afrundet 16">
            <a:extLst>
              <a:ext uri="{FF2B5EF4-FFF2-40B4-BE49-F238E27FC236}">
                <a16:creationId xmlns:a16="http://schemas.microsoft.com/office/drawing/2014/main" id="{5E6C727D-8CB6-B895-3430-1D59A87DA36E}"/>
              </a:ext>
            </a:extLst>
          </p:cNvPr>
          <p:cNvSpPr/>
          <p:nvPr/>
        </p:nvSpPr>
        <p:spPr>
          <a:xfrm>
            <a:off x="4822660" y="1238949"/>
            <a:ext cx="4284000" cy="4140000"/>
          </a:xfrm>
          <a:prstGeom prst="round2SameRect">
            <a:avLst>
              <a:gd name="adj1" fmla="val 0"/>
              <a:gd name="adj2" fmla="val 14399"/>
            </a:avLst>
          </a:prstGeom>
          <a:solidFill>
            <a:schemeClr val="bg1">
              <a:alpha val="59000"/>
            </a:scheme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defRPr/>
            </a:pPr>
            <a:r>
              <a:rPr lang="da-DK" sz="1100" dirty="0">
                <a:solidFill>
                  <a:prstClr val="black"/>
                </a:solidFill>
                <a:latin typeface="Calibri" panose="020F0502020204030204"/>
                <a:cs typeface="Calibri"/>
              </a:rPr>
              <a:t>I medfør af forskels- og ligebehandlingsloven må en arbejdsgiver ikke forskelsbehandle ansøgere til ledige stillinger. Derfor må du ikke komme ind på følgende i stillingsopslaget:</a:t>
            </a:r>
          </a:p>
          <a:p>
            <a:pPr defTabSz="685800">
              <a:defRPr/>
            </a:pPr>
            <a:endParaRPr lang="da-DK" sz="1100" dirty="0">
              <a:solidFill>
                <a:prstClr val="black"/>
              </a:solidFill>
              <a:latin typeface="Calibri" panose="020F0502020204030204"/>
              <a:cs typeface="Calibri"/>
            </a:endParaRP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Køn		</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Race, hudfarve og etnisk oprindelse</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Seksuel orientering</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Religion eller tro</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Politisk anskuelse</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Alder</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Handicap.</a:t>
            </a:r>
          </a:p>
          <a:p>
            <a:pPr defTabSz="685800">
              <a:defRPr/>
            </a:pPr>
            <a:endParaRPr lang="da-DK" sz="1100" b="1" dirty="0">
              <a:solidFill>
                <a:prstClr val="black"/>
              </a:solidFill>
              <a:latin typeface="Calibri" panose="020F0502020204030204"/>
            </a:endParaRPr>
          </a:p>
          <a:p>
            <a:pPr defTabSz="685800">
              <a:defRPr/>
            </a:pPr>
            <a:r>
              <a:rPr lang="da-DK" sz="1100" dirty="0">
                <a:solidFill>
                  <a:prstClr val="black"/>
                </a:solidFill>
                <a:latin typeface="Calibri" panose="020F0502020204030204"/>
              </a:rPr>
              <a:t>Det kan være en god idé at involvere et ansættelsesudvalg allerede i udarbejdelsen af stillingsopslaget. Dette sikrer, at flest mulige forhold medtænkes, samt at der skabes legitimitet omkring hele processen vedr. ansættelsesforløbet. </a:t>
            </a:r>
          </a:p>
          <a:p>
            <a:pPr defTabSz="685800">
              <a:defRPr/>
            </a:pPr>
            <a:endParaRPr lang="da-DK" sz="1100" dirty="0">
              <a:solidFill>
                <a:prstClr val="black"/>
              </a:solidFill>
              <a:latin typeface="Calibri" panose="020F0502020204030204"/>
            </a:endParaRPr>
          </a:p>
          <a:p>
            <a:pPr defTabSz="685800">
              <a:defRPr/>
            </a:pPr>
            <a:r>
              <a:rPr lang="da-DK" sz="1100" dirty="0">
                <a:solidFill>
                  <a:prstClr val="black"/>
                </a:solidFill>
                <a:latin typeface="Calibri" panose="020F0502020204030204"/>
                <a:cs typeface="Calibri"/>
              </a:rPr>
              <a:t>De fleste steder vil der blive anvendt et elektronisk rekrutteringssystem. Få hjælp i HR første gang, du skal anvende det. </a:t>
            </a:r>
          </a:p>
          <a:p>
            <a:pPr defTabSz="685800">
              <a:defRPr/>
            </a:pPr>
            <a:endParaRPr lang="da-DK" sz="1100" dirty="0">
              <a:solidFill>
                <a:prstClr val="black"/>
              </a:solidFill>
              <a:latin typeface="Calibri" panose="020F0502020204030204"/>
              <a:cs typeface="Calibri"/>
            </a:endParaRPr>
          </a:p>
          <a:p>
            <a:pPr defTabSz="685800">
              <a:defRPr/>
            </a:pPr>
            <a:endParaRPr lang="da-DK" sz="1100" b="1" dirty="0">
              <a:solidFill>
                <a:prstClr val="black"/>
              </a:solidFill>
              <a:latin typeface="Calibri" panose="020F0502020204030204"/>
              <a:cs typeface="Calibri"/>
            </a:endParaRPr>
          </a:p>
          <a:p>
            <a:pPr defTabSz="685800">
              <a:defRPr/>
            </a:pPr>
            <a:endParaRPr lang="da-DK" sz="1100" dirty="0">
              <a:solidFill>
                <a:prstClr val="black"/>
              </a:solidFill>
              <a:latin typeface="Calibri" panose="020F0502020204030204"/>
              <a:cs typeface="Calibri"/>
            </a:endParaRPr>
          </a:p>
        </p:txBody>
      </p:sp>
      <p:pic>
        <p:nvPicPr>
          <p:cNvPr id="3" name="Grafik 2">
            <a:hlinkClick r:id="rId3" action="ppaction://hlinksldjump"/>
            <a:extLst>
              <a:ext uri="{FF2B5EF4-FFF2-40B4-BE49-F238E27FC236}">
                <a16:creationId xmlns:a16="http://schemas.microsoft.com/office/drawing/2014/main" id="{2CB5C815-5CFA-B50F-45E1-E4AA8277C5A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9172" y="6540272"/>
            <a:ext cx="198663" cy="198663"/>
          </a:xfrm>
          <a:prstGeom prst="rect">
            <a:avLst/>
          </a:prstGeom>
        </p:spPr>
      </p:pic>
      <p:sp>
        <p:nvSpPr>
          <p:cNvPr id="12" name="Rektangel: afrundede hjørner 11">
            <a:extLst>
              <a:ext uri="{FF2B5EF4-FFF2-40B4-BE49-F238E27FC236}">
                <a16:creationId xmlns:a16="http://schemas.microsoft.com/office/drawing/2014/main" id="{8B1A60F3-53C8-5245-F4F9-1BD6FC8DB4E1}"/>
              </a:ext>
            </a:extLst>
          </p:cNvPr>
          <p:cNvSpPr/>
          <p:nvPr/>
        </p:nvSpPr>
        <p:spPr>
          <a:xfrm>
            <a:off x="326885" y="63541"/>
            <a:ext cx="8784000" cy="792000"/>
          </a:xfrm>
          <a:prstGeom prst="roundRect">
            <a:avLst/>
          </a:prstGeom>
          <a:solidFill>
            <a:srgbClr val="907F9F">
              <a:alpha val="7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defTabSz="685800"/>
            <a:endParaRPr lang="da-DK" sz="1350" dirty="0">
              <a:solidFill>
                <a:prstClr val="black"/>
              </a:solidFill>
              <a:latin typeface="Calibri" panose="020F0502020204030204"/>
            </a:endParaRPr>
          </a:p>
        </p:txBody>
      </p:sp>
      <p:sp>
        <p:nvSpPr>
          <p:cNvPr id="18" name="Tekstfelt 17">
            <a:extLst>
              <a:ext uri="{FF2B5EF4-FFF2-40B4-BE49-F238E27FC236}">
                <a16:creationId xmlns:a16="http://schemas.microsoft.com/office/drawing/2014/main" id="{E468AFD3-3D33-6CEC-81CE-C24239C92BCD}"/>
              </a:ext>
            </a:extLst>
          </p:cNvPr>
          <p:cNvSpPr txBox="1"/>
          <p:nvPr/>
        </p:nvSpPr>
        <p:spPr>
          <a:xfrm>
            <a:off x="679727" y="311800"/>
            <a:ext cx="987148" cy="276999"/>
          </a:xfrm>
          <a:prstGeom prst="rect">
            <a:avLst/>
          </a:prstGeom>
          <a:noFill/>
        </p:spPr>
        <p:txBody>
          <a:bodyPr wrap="square" lIns="68580" tIns="34290" rIns="68580" bIns="34290" rtlCol="0" anchor="t">
            <a:spAutoFit/>
          </a:bodyPr>
          <a:lstStyle/>
          <a:p>
            <a:pPr defTabSz="685800"/>
            <a:r>
              <a:rPr lang="da-DK" sz="1350" dirty="0">
                <a:solidFill>
                  <a:prstClr val="black"/>
                </a:solidFill>
                <a:latin typeface="Calibri" panose="020F0502020204030204"/>
                <a:ea typeface="Yu Gothic Light"/>
              </a:rPr>
              <a:t>Situationer:</a:t>
            </a:r>
            <a:r>
              <a:rPr lang="da-DK" sz="1350" b="1" dirty="0">
                <a:solidFill>
                  <a:prstClr val="black"/>
                </a:solidFill>
                <a:latin typeface="Calibri" panose="020F0502020204030204"/>
                <a:ea typeface="Yu Gothic Light"/>
              </a:rPr>
              <a:t> </a:t>
            </a:r>
            <a:endParaRPr lang="da-DK" sz="1350" b="1" dirty="0">
              <a:solidFill>
                <a:prstClr val="black"/>
              </a:solidFill>
              <a:latin typeface="Calibri" panose="020F0502020204030204"/>
              <a:ea typeface="Yu Gothic Light" panose="020B0300000000000000" pitchFamily="34" charset="-128"/>
            </a:endParaRPr>
          </a:p>
        </p:txBody>
      </p:sp>
      <p:sp>
        <p:nvSpPr>
          <p:cNvPr id="16" name="Tekstfelt 15">
            <a:extLst>
              <a:ext uri="{FF2B5EF4-FFF2-40B4-BE49-F238E27FC236}">
                <a16:creationId xmlns:a16="http://schemas.microsoft.com/office/drawing/2014/main" id="{D0E94752-128D-66CC-3C79-49289E9E8AD4}"/>
              </a:ext>
            </a:extLst>
          </p:cNvPr>
          <p:cNvSpPr txBox="1"/>
          <p:nvPr/>
        </p:nvSpPr>
        <p:spPr>
          <a:xfrm>
            <a:off x="1800000" y="307657"/>
            <a:ext cx="6858155" cy="261610"/>
          </a:xfrm>
          <a:prstGeom prst="rect">
            <a:avLst/>
          </a:prstGeom>
          <a:noFill/>
        </p:spPr>
        <p:txBody>
          <a:bodyPr wrap="square" rtlCol="0">
            <a:spAutoFit/>
          </a:bodyPr>
          <a:lstStyle/>
          <a:p>
            <a:pPr defTabSz="685800">
              <a:defRPr/>
            </a:pPr>
            <a:r>
              <a:rPr lang="da-DK" sz="1100" dirty="0">
                <a:solidFill>
                  <a:prstClr val="black"/>
                </a:solidFill>
                <a:latin typeface="Calibri" panose="020F0502020204030204"/>
              </a:rPr>
              <a:t>En medarbejder har opsagt sin stilling, og du skal nu have den besat</a:t>
            </a:r>
          </a:p>
        </p:txBody>
      </p:sp>
      <p:sp>
        <p:nvSpPr>
          <p:cNvPr id="20" name="Rektangel: øverste hjørner afrundet 19">
            <a:extLst>
              <a:ext uri="{FF2B5EF4-FFF2-40B4-BE49-F238E27FC236}">
                <a16:creationId xmlns:a16="http://schemas.microsoft.com/office/drawing/2014/main" id="{BE5C2102-BD5E-A7F4-4B8C-EA207F96F3D1}"/>
              </a:ext>
            </a:extLst>
          </p:cNvPr>
          <p:cNvSpPr/>
          <p:nvPr/>
        </p:nvSpPr>
        <p:spPr>
          <a:xfrm>
            <a:off x="468000" y="936000"/>
            <a:ext cx="4284000" cy="288000"/>
          </a:xfrm>
          <a:prstGeom prst="round2SameRect">
            <a:avLst/>
          </a:prstGeom>
          <a:solidFill>
            <a:srgbClr val="907F9F">
              <a:alpha val="40000"/>
            </a:srgb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Fakta </a:t>
            </a:r>
          </a:p>
        </p:txBody>
      </p:sp>
      <p:sp>
        <p:nvSpPr>
          <p:cNvPr id="22" name="Rektangel: øverste hjørner afrundet 21">
            <a:extLst>
              <a:ext uri="{FF2B5EF4-FFF2-40B4-BE49-F238E27FC236}">
                <a16:creationId xmlns:a16="http://schemas.microsoft.com/office/drawing/2014/main" id="{57B8406B-44EF-4D93-3238-5C499B3BBD28}"/>
              </a:ext>
            </a:extLst>
          </p:cNvPr>
          <p:cNvSpPr/>
          <p:nvPr/>
        </p:nvSpPr>
        <p:spPr>
          <a:xfrm>
            <a:off x="4824000" y="936000"/>
            <a:ext cx="4284000" cy="288000"/>
          </a:xfrm>
          <a:prstGeom prst="round2SameRect">
            <a:avLst/>
          </a:prstGeom>
          <a:solidFill>
            <a:srgbClr val="907F9F">
              <a:alpha val="40000"/>
            </a:srgb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Særlige forhold</a:t>
            </a:r>
          </a:p>
        </p:txBody>
      </p:sp>
      <p:sp>
        <p:nvSpPr>
          <p:cNvPr id="24" name="Rektangel: øverste hjørner afrundet 23">
            <a:extLst>
              <a:ext uri="{FF2B5EF4-FFF2-40B4-BE49-F238E27FC236}">
                <a16:creationId xmlns:a16="http://schemas.microsoft.com/office/drawing/2014/main" id="{EE0AA9FD-6E82-01F5-11AD-737D65F56201}"/>
              </a:ext>
            </a:extLst>
          </p:cNvPr>
          <p:cNvSpPr/>
          <p:nvPr/>
        </p:nvSpPr>
        <p:spPr>
          <a:xfrm>
            <a:off x="468000" y="5440002"/>
            <a:ext cx="4284000" cy="288000"/>
          </a:xfrm>
          <a:prstGeom prst="round2SameRect">
            <a:avLst/>
          </a:prstGeom>
          <a:solidFill>
            <a:srgbClr val="907F9F">
              <a:alpha val="40000"/>
            </a:srgb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Husk, at du skal...</a:t>
            </a:r>
          </a:p>
        </p:txBody>
      </p:sp>
      <p:pic>
        <p:nvPicPr>
          <p:cNvPr id="25" name="Grafik 24" descr="Postit-noter kontur">
            <a:extLst>
              <a:ext uri="{FF2B5EF4-FFF2-40B4-BE49-F238E27FC236}">
                <a16:creationId xmlns:a16="http://schemas.microsoft.com/office/drawing/2014/main" id="{2C8F330A-3223-08DF-6C6A-D1004778644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44680" y="5425017"/>
            <a:ext cx="338241" cy="324000"/>
          </a:xfrm>
          <a:prstGeom prst="rect">
            <a:avLst/>
          </a:prstGeom>
        </p:spPr>
      </p:pic>
      <p:pic>
        <p:nvPicPr>
          <p:cNvPr id="26" name="Grafik 25" descr="Spørgsmål kontur">
            <a:extLst>
              <a:ext uri="{FF2B5EF4-FFF2-40B4-BE49-F238E27FC236}">
                <a16:creationId xmlns:a16="http://schemas.microsoft.com/office/drawing/2014/main" id="{0A43E1A7-A44B-38F8-9713-6CCD137D11D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640000" y="5434458"/>
            <a:ext cx="324000" cy="324000"/>
          </a:xfrm>
          <a:prstGeom prst="rect">
            <a:avLst/>
          </a:prstGeom>
        </p:spPr>
      </p:pic>
      <p:sp>
        <p:nvSpPr>
          <p:cNvPr id="27" name="Rektangel: øverste hjørner afrundet 26">
            <a:extLst>
              <a:ext uri="{FF2B5EF4-FFF2-40B4-BE49-F238E27FC236}">
                <a16:creationId xmlns:a16="http://schemas.microsoft.com/office/drawing/2014/main" id="{AD37D8D3-BEC7-08B7-8B0A-A6AD1FC06524}"/>
              </a:ext>
            </a:extLst>
          </p:cNvPr>
          <p:cNvSpPr/>
          <p:nvPr/>
        </p:nvSpPr>
        <p:spPr>
          <a:xfrm>
            <a:off x="4822660" y="5440002"/>
            <a:ext cx="4284000" cy="288000"/>
          </a:xfrm>
          <a:prstGeom prst="round2SameRect">
            <a:avLst/>
          </a:prstGeom>
          <a:solidFill>
            <a:srgbClr val="907F9F">
              <a:alpha val="40000"/>
            </a:srgb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Hvem kan hjælpe mig?</a:t>
            </a:r>
          </a:p>
        </p:txBody>
      </p:sp>
    </p:spTree>
    <p:extLst>
      <p:ext uri="{BB962C8B-B14F-4D97-AF65-F5344CB8AC3E}">
        <p14:creationId xmlns:p14="http://schemas.microsoft.com/office/powerpoint/2010/main" val="4238876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25F5E8-B0A0-26C7-EEE2-B08864C952E9}"/>
              </a:ext>
            </a:extLst>
          </p:cNvPr>
          <p:cNvSpPr>
            <a:spLocks noGrp="1"/>
          </p:cNvSpPr>
          <p:nvPr>
            <p:ph type="title"/>
          </p:nvPr>
        </p:nvSpPr>
        <p:spPr>
          <a:xfrm rot="16200000">
            <a:off x="-3217542" y="3212999"/>
            <a:ext cx="6858002" cy="432000"/>
          </a:xfrm>
          <a:solidFill>
            <a:srgbClr val="907F9F"/>
          </a:solidFill>
        </p:spPr>
        <p:txBody>
          <a:bodyPr vert="horz" lIns="68580" tIns="34290" rIns="68580" bIns="34290" rtlCol="0" anchor="ctr">
            <a:normAutofit fontScale="90000"/>
          </a:bodyPr>
          <a:lstStyle/>
          <a:p>
            <a:r>
              <a:rPr lang="da-DK" sz="2700">
                <a:latin typeface="+mn-lt"/>
              </a:rPr>
              <a:t>Jobsamtalen</a:t>
            </a:r>
          </a:p>
        </p:txBody>
      </p:sp>
      <p:sp>
        <p:nvSpPr>
          <p:cNvPr id="7" name="Rektangel: øverste hjørner afrundet 6">
            <a:extLst>
              <a:ext uri="{FF2B5EF4-FFF2-40B4-BE49-F238E27FC236}">
                <a16:creationId xmlns:a16="http://schemas.microsoft.com/office/drawing/2014/main" id="{55D254A1-E25F-0D2C-9548-4F2C3F5B4E8E}"/>
              </a:ext>
            </a:extLst>
          </p:cNvPr>
          <p:cNvSpPr/>
          <p:nvPr/>
        </p:nvSpPr>
        <p:spPr>
          <a:xfrm>
            <a:off x="468000" y="5455119"/>
            <a:ext cx="4284000" cy="1332000"/>
          </a:xfrm>
          <a:prstGeom prst="round2SameRect">
            <a:avLst>
              <a:gd name="adj1" fmla="val 0"/>
              <a:gd name="adj2" fmla="val 14399"/>
            </a:avLst>
          </a:prstGeom>
          <a:solidFill>
            <a:schemeClr val="bg1">
              <a:alpha val="40000"/>
            </a:scheme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defRPr/>
            </a:pPr>
            <a:r>
              <a:rPr lang="da-DK" sz="1100" dirty="0">
                <a:solidFill>
                  <a:prstClr val="black"/>
                </a:solidFill>
                <a:latin typeface="Calibri" panose="020F0502020204030204"/>
              </a:rPr>
              <a:t>Oplyse ansættelsesudvalget om deres tavshedspligt. </a:t>
            </a:r>
          </a:p>
          <a:p>
            <a:pPr marL="128582" indent="-128582" defTabSz="685800">
              <a:buFont typeface="Arial" panose="020B0604020202020204" pitchFamily="34" charset="0"/>
              <a:buChar char="•"/>
              <a:defRPr/>
            </a:pPr>
            <a:r>
              <a:rPr lang="da-DK" sz="1100" dirty="0">
                <a:solidFill>
                  <a:prstClr val="black"/>
                </a:solidFill>
                <a:latin typeface="Calibri" panose="020F0502020204030204"/>
              </a:rPr>
              <a:t>Være opmærksom på, om et medlem af ansættelsesudvalget er inhabilt, når ansættelsen fx vedrører familie eller nære bekendtskaber.</a:t>
            </a:r>
          </a:p>
          <a:p>
            <a:pPr marL="128582" indent="-128582" defTabSz="685800">
              <a:buFont typeface="Arial" panose="020B0604020202020204" pitchFamily="34" charset="0"/>
              <a:buChar char="•"/>
              <a:defRPr/>
            </a:pPr>
            <a:r>
              <a:rPr lang="da-DK" sz="1100" dirty="0">
                <a:solidFill>
                  <a:prstClr val="black"/>
                </a:solidFill>
                <a:latin typeface="Calibri" panose="020F0502020204030204"/>
              </a:rPr>
              <a:t>Oplyse om, hvad der ikke må spørges ind til.</a:t>
            </a:r>
          </a:p>
          <a:p>
            <a:pPr marL="128582" indent="-128582" defTabSz="685800">
              <a:buFont typeface="Arial" panose="020B0604020202020204" pitchFamily="34" charset="0"/>
              <a:buChar char="•"/>
              <a:defRPr/>
            </a:pPr>
            <a:r>
              <a:rPr lang="da-DK" sz="1100" dirty="0">
                <a:solidFill>
                  <a:prstClr val="black"/>
                </a:solidFill>
                <a:latin typeface="Calibri" panose="020F0502020204030204"/>
              </a:rPr>
              <a:t>Lave en god plan for afviklingen af samtalen, herunder fordeling af roller.</a:t>
            </a:r>
          </a:p>
        </p:txBody>
      </p:sp>
      <p:sp>
        <p:nvSpPr>
          <p:cNvPr id="14" name="Rektangel: øverste hjørner afrundet 13">
            <a:extLst>
              <a:ext uri="{FF2B5EF4-FFF2-40B4-BE49-F238E27FC236}">
                <a16:creationId xmlns:a16="http://schemas.microsoft.com/office/drawing/2014/main" id="{4949F8EC-4E60-A369-6AAB-4C590B5775EF}"/>
              </a:ext>
            </a:extLst>
          </p:cNvPr>
          <p:cNvSpPr/>
          <p:nvPr/>
        </p:nvSpPr>
        <p:spPr>
          <a:xfrm>
            <a:off x="4822660" y="5449357"/>
            <a:ext cx="4284000" cy="1332000"/>
          </a:xfrm>
          <a:prstGeom prst="round2SameRect">
            <a:avLst>
              <a:gd name="adj1" fmla="val 0"/>
              <a:gd name="adj2" fmla="val 14399"/>
            </a:avLst>
          </a:prstGeom>
          <a:solidFill>
            <a:schemeClr val="bg1">
              <a:alpha val="40000"/>
            </a:scheme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defRPr/>
            </a:pPr>
            <a:r>
              <a:rPr lang="da-DK" sz="1100" dirty="0">
                <a:solidFill>
                  <a:prstClr val="black"/>
                </a:solidFill>
                <a:latin typeface="Calibri" panose="020F0502020204030204"/>
              </a:rPr>
              <a:t>Du kan få hjælp af </a:t>
            </a:r>
            <a:r>
              <a:rPr lang="da-DK" sz="1100" dirty="0">
                <a:solidFill>
                  <a:prstClr val="black"/>
                </a:solidFill>
                <a:latin typeface="Calibri" panose="020F0502020204030204"/>
                <a:cs typeface="Calibri"/>
              </a:rPr>
              <a:t>en lederkollega eller din nærmeste leder. </a:t>
            </a:r>
            <a:endParaRPr lang="da-DK" sz="1100" dirty="0">
              <a:solidFill>
                <a:prstClr val="black"/>
              </a:solidFill>
              <a:latin typeface="Calibri" panose="020F0502020204030204"/>
            </a:endParaRPr>
          </a:p>
          <a:p>
            <a:pPr marL="128582" indent="-128582" defTabSz="685800">
              <a:buFont typeface="Arial" panose="020B0604020202020204" pitchFamily="34" charset="0"/>
              <a:buChar char="•"/>
              <a:defRPr/>
            </a:pPr>
            <a:r>
              <a:rPr lang="da-DK" sz="1100" dirty="0">
                <a:solidFill>
                  <a:prstClr val="black"/>
                </a:solidFill>
                <a:latin typeface="Calibri" panose="020F0502020204030204"/>
              </a:rPr>
              <a:t>I tilfælde af, at der er ansøgere med fortrinsret, er det en god idé, at du beder om vejledning hos HR.</a:t>
            </a:r>
          </a:p>
          <a:p>
            <a:pPr marL="128582" indent="-128582" defTabSz="685800">
              <a:buFont typeface="Arial" panose="020B0604020202020204" pitchFamily="34" charset="0"/>
              <a:buChar char="•"/>
              <a:defRPr/>
            </a:pPr>
            <a:endParaRPr lang="da-DK" sz="1100" dirty="0">
              <a:solidFill>
                <a:prstClr val="black"/>
              </a:solidFill>
              <a:latin typeface="Calibri" panose="020F0502020204030204"/>
            </a:endParaRPr>
          </a:p>
          <a:p>
            <a:pPr marL="128582" indent="-128582" defTabSz="685800">
              <a:buFont typeface="Arial" panose="020B0604020202020204" pitchFamily="34" charset="0"/>
              <a:buChar char="•"/>
              <a:defRPr/>
            </a:pPr>
            <a:endParaRPr lang="da-DK" sz="1100" dirty="0">
              <a:solidFill>
                <a:prstClr val="black"/>
              </a:solidFill>
              <a:latin typeface="Calibri" panose="020F0502020204030204"/>
            </a:endParaRPr>
          </a:p>
        </p:txBody>
      </p:sp>
      <p:sp>
        <p:nvSpPr>
          <p:cNvPr id="10" name="Rektangel: øverste hjørner afrundet 9">
            <a:extLst>
              <a:ext uri="{FF2B5EF4-FFF2-40B4-BE49-F238E27FC236}">
                <a16:creationId xmlns:a16="http://schemas.microsoft.com/office/drawing/2014/main" id="{F4491812-5144-075C-FECC-D07F291A41D1}"/>
              </a:ext>
            </a:extLst>
          </p:cNvPr>
          <p:cNvSpPr/>
          <p:nvPr/>
        </p:nvSpPr>
        <p:spPr>
          <a:xfrm>
            <a:off x="468000" y="1223999"/>
            <a:ext cx="4284000" cy="3780000"/>
          </a:xfrm>
          <a:prstGeom prst="round2SameRect">
            <a:avLst>
              <a:gd name="adj1" fmla="val 0"/>
              <a:gd name="adj2" fmla="val 7589"/>
            </a:avLst>
          </a:prstGeom>
          <a:solidFill>
            <a:schemeClr val="bg1"/>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defRPr/>
            </a:pPr>
            <a:r>
              <a:rPr lang="da-DK" sz="1100" dirty="0">
                <a:solidFill>
                  <a:prstClr val="black"/>
                </a:solidFill>
                <a:latin typeface="Calibri" panose="020F0502020204030204"/>
              </a:rPr>
              <a:t>Til jobsamtalen skal du og et evt. ansættelsesudvalg danne jer et billede af kandidaternes faglige- og personlige kvalifikationer. Det kan være en god ide at forberede en række spørgsmål, der relaterer sig til, hvordan kandidaterne vil løse kerneopgaven – I kan evt. bruge en case i samtalen, der kan danne grundlag for samtalen om opgaveløsning.</a:t>
            </a:r>
          </a:p>
          <a:p>
            <a:pPr defTabSz="685800">
              <a:defRPr/>
            </a:pPr>
            <a:endParaRPr lang="da-DK" sz="400" dirty="0">
              <a:solidFill>
                <a:prstClr val="black"/>
              </a:solidFill>
              <a:latin typeface="Calibri" panose="020F0502020204030204"/>
            </a:endParaRPr>
          </a:p>
          <a:p>
            <a:pPr defTabSz="685800">
              <a:defRPr/>
            </a:pPr>
            <a:r>
              <a:rPr lang="da-DK" sz="1100" dirty="0">
                <a:solidFill>
                  <a:prstClr val="black"/>
                </a:solidFill>
                <a:latin typeface="Calibri" panose="020F0502020204030204"/>
              </a:rPr>
              <a:t>I ansættelsesudvalget kan I med fordel fordele en række spørgsmål eller temaer imellem jer, så alle spiller en aktiv rolle til jobsamtalen. En medarbejderrepræsentant kan også have til opgave, at besvare ansøgers spørgsmål til arbejdspladsen, samarbejde i organisationen mv. </a:t>
            </a:r>
          </a:p>
          <a:p>
            <a:pPr defTabSz="685800">
              <a:defRPr/>
            </a:pPr>
            <a:endParaRPr lang="da-DK" sz="400" dirty="0">
              <a:solidFill>
                <a:prstClr val="black"/>
              </a:solidFill>
              <a:latin typeface="Calibri" panose="020F0502020204030204"/>
            </a:endParaRPr>
          </a:p>
          <a:p>
            <a:pPr defTabSz="685800">
              <a:defRPr/>
            </a:pPr>
            <a:r>
              <a:rPr lang="da-DK" sz="1100" dirty="0">
                <a:solidFill>
                  <a:prstClr val="black"/>
                </a:solidFill>
                <a:latin typeface="Calibri" panose="020F0502020204030204"/>
                <a:cs typeface="Calibri"/>
              </a:rPr>
              <a:t>Ved samtalens afrunding er det en god idé at oplyse kandidaten om det videre forløb vedr. ansættelsen, herunder hvornår vedkommende kan forvente svar på udfaldet af samtalen. </a:t>
            </a:r>
          </a:p>
          <a:p>
            <a:pPr defTabSz="685800">
              <a:defRPr/>
            </a:pPr>
            <a:endParaRPr lang="da-DK" sz="4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Tilrettelæg en proces for udvælgelse af ansøgere. Det kan være en god idé, at I ikke vurderer ansøgerne før efter den sidste samtale, samt at I spejler den enkelte ansøger op mod indholdet i stillingsopslaget, inden en endelig udvælgelse mellem ansøgerne skal finde sted.   </a:t>
            </a:r>
          </a:p>
          <a:p>
            <a:pPr defTabSz="685800">
              <a:defRPr/>
            </a:pPr>
            <a:endParaRPr lang="da-DK" sz="400" dirty="0">
              <a:solidFill>
                <a:srgbClr val="202124"/>
              </a:solidFill>
              <a:latin typeface="Calibri" panose="020F0502020204030204"/>
            </a:endParaRPr>
          </a:p>
          <a:p>
            <a:pPr defTabSz="685800">
              <a:defRPr/>
            </a:pPr>
            <a:r>
              <a:rPr lang="da-DK" sz="1100" dirty="0">
                <a:solidFill>
                  <a:srgbClr val="202124"/>
                </a:solidFill>
                <a:latin typeface="Calibri" panose="020F0502020204030204"/>
              </a:rPr>
              <a:t>I flere organisationer har HR lavet en guide til ansættelsesforløb – herunder jobsamtalen. Ligesom der i nogle tilfælde bliver lavet test med hjælp fra HR. </a:t>
            </a:r>
            <a:endParaRPr lang="da-DK" sz="1100" dirty="0">
              <a:solidFill>
                <a:prstClr val="black"/>
              </a:solidFill>
              <a:latin typeface="Calibri" panose="020F0502020204030204"/>
              <a:cs typeface="Calibri"/>
            </a:endParaRPr>
          </a:p>
        </p:txBody>
      </p:sp>
      <p:sp>
        <p:nvSpPr>
          <p:cNvPr id="17" name="Rektangel: øverste hjørner afrundet 16">
            <a:extLst>
              <a:ext uri="{FF2B5EF4-FFF2-40B4-BE49-F238E27FC236}">
                <a16:creationId xmlns:a16="http://schemas.microsoft.com/office/drawing/2014/main" id="{5E6C727D-8CB6-B895-3430-1D59A87DA36E}"/>
              </a:ext>
            </a:extLst>
          </p:cNvPr>
          <p:cNvSpPr/>
          <p:nvPr/>
        </p:nvSpPr>
        <p:spPr>
          <a:xfrm>
            <a:off x="4822660" y="1213660"/>
            <a:ext cx="4284000" cy="3780000"/>
          </a:xfrm>
          <a:prstGeom prst="round2SameRect">
            <a:avLst>
              <a:gd name="adj1" fmla="val 0"/>
              <a:gd name="adj2" fmla="val 6701"/>
            </a:avLst>
          </a:prstGeom>
          <a:solidFill>
            <a:schemeClr val="bg1"/>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defRPr/>
            </a:pPr>
            <a:r>
              <a:rPr lang="da-DK" sz="1100" i="1" dirty="0">
                <a:solidFill>
                  <a:srgbClr val="202124"/>
                </a:solidFill>
                <a:latin typeface="Calibri" panose="020F0502020204030204"/>
              </a:rPr>
              <a:t>Der ikke må lægges vægt på nedenstående forhold i forbindelse med  afslag</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Køn		</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Race, hudfarve og etnisk oprindelse</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Seksuel orientering</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Religion eller tro</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Politisk anskuelse</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Alder</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Sygdom og graviditet (dog må der spørges til evt. gener der kan forhindre vedkommende i at udføre jobbet)</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Handicap</a:t>
            </a:r>
          </a:p>
          <a:p>
            <a:pPr defTabSz="685800">
              <a:defRPr/>
            </a:pPr>
            <a:endParaRPr lang="da-DK" sz="400" dirty="0">
              <a:solidFill>
                <a:srgbClr val="202124"/>
              </a:solidFill>
              <a:highlight>
                <a:srgbClr val="FFFF00"/>
              </a:highlight>
              <a:latin typeface="Calibri" panose="020F0502020204030204"/>
            </a:endParaRPr>
          </a:p>
          <a:p>
            <a:pPr defTabSz="685800">
              <a:defRPr/>
            </a:pPr>
            <a:r>
              <a:rPr lang="da-DK" sz="1100" dirty="0">
                <a:solidFill>
                  <a:prstClr val="black"/>
                </a:solidFill>
                <a:latin typeface="Calibri" panose="020F0502020204030204"/>
                <a:cs typeface="Calibri"/>
              </a:rPr>
              <a:t>Det er vigtigt, at du er opmærksom på, at personer med handicap gennem fortrinsretten både er sikret en ansættelsessamtale, samt at du efterfølgende også har en forhandlingspligt. Såfremt ansøger ikke ansættes i stillingen. </a:t>
            </a:r>
          </a:p>
          <a:p>
            <a:pPr defTabSz="685800">
              <a:defRPr/>
            </a:pPr>
            <a:endParaRPr lang="da-DK" sz="400" dirty="0">
              <a:solidFill>
                <a:srgbClr val="202124"/>
              </a:solidFill>
              <a:latin typeface="Calibri" panose="020F0502020204030204"/>
            </a:endParaRPr>
          </a:p>
          <a:p>
            <a:pPr defTabSz="685800">
              <a:defRPr/>
            </a:pPr>
            <a:r>
              <a:rPr lang="da-DK" sz="1100" dirty="0">
                <a:solidFill>
                  <a:prstClr val="black"/>
                </a:solidFill>
                <a:latin typeface="Calibri" panose="020F0502020204030204"/>
                <a:cs typeface="Calibri"/>
              </a:rPr>
              <a:t>Medlemmer af et ansættelsesudvalg og medarbejdere, der har med rekruttering at gøre, har tavshedspligt, jf. forvaltningsloven. Overvej derfor, hvor samtalen skal afholdes, så ansøgernes beskyttelse af tavshedspligten ikke tilsidesættes.</a:t>
            </a:r>
          </a:p>
          <a:p>
            <a:pPr defTabSz="685800">
              <a:defRPr/>
            </a:pPr>
            <a:endParaRPr lang="da-DK" sz="4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Et medlem af ansættelsesudvalget kan være inhabilt, når ansættelsen fx vedrører familie eller nære bekendtskaber.</a:t>
            </a:r>
          </a:p>
          <a:p>
            <a:pPr defTabSz="685800">
              <a:defRPr/>
            </a:pPr>
            <a:endParaRPr lang="da-DK" sz="1100" dirty="0">
              <a:solidFill>
                <a:prstClr val="black"/>
              </a:solidFill>
              <a:latin typeface="Calibri" panose="020F0502020204030204"/>
            </a:endParaRPr>
          </a:p>
          <a:p>
            <a:pPr defTabSz="685800">
              <a:defRPr/>
            </a:pPr>
            <a:endParaRPr lang="da-DK" sz="1100" dirty="0">
              <a:solidFill>
                <a:prstClr val="black"/>
              </a:solidFill>
              <a:latin typeface="Calibri" panose="020F0502020204030204"/>
              <a:cs typeface="Calibri"/>
            </a:endParaRPr>
          </a:p>
          <a:p>
            <a:pPr defTabSz="685800">
              <a:defRPr/>
            </a:pPr>
            <a:endParaRPr lang="da-DK" sz="1100" dirty="0">
              <a:solidFill>
                <a:prstClr val="black"/>
              </a:solidFill>
              <a:latin typeface="Calibri" panose="020F0502020204030204"/>
              <a:cs typeface="Calibri"/>
            </a:endParaRPr>
          </a:p>
        </p:txBody>
      </p:sp>
      <p:pic>
        <p:nvPicPr>
          <p:cNvPr id="3" name="Grafik 2">
            <a:hlinkClick r:id="rId4" action="ppaction://hlinksldjump"/>
            <a:extLst>
              <a:ext uri="{FF2B5EF4-FFF2-40B4-BE49-F238E27FC236}">
                <a16:creationId xmlns:a16="http://schemas.microsoft.com/office/drawing/2014/main" id="{4CC947AC-923D-F7AF-5FA2-F7F506F7691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9172" y="6540272"/>
            <a:ext cx="198663" cy="198663"/>
          </a:xfrm>
          <a:prstGeom prst="rect">
            <a:avLst/>
          </a:prstGeom>
        </p:spPr>
      </p:pic>
      <p:sp>
        <p:nvSpPr>
          <p:cNvPr id="5" name="Rektangel: afrundede hjørner 4">
            <a:extLst>
              <a:ext uri="{FF2B5EF4-FFF2-40B4-BE49-F238E27FC236}">
                <a16:creationId xmlns:a16="http://schemas.microsoft.com/office/drawing/2014/main" id="{8C93CB83-C8D3-9C9B-BE00-2E752281D173}"/>
              </a:ext>
            </a:extLst>
          </p:cNvPr>
          <p:cNvSpPr/>
          <p:nvPr/>
        </p:nvSpPr>
        <p:spPr>
          <a:xfrm>
            <a:off x="326885" y="63541"/>
            <a:ext cx="8784000" cy="792000"/>
          </a:xfrm>
          <a:prstGeom prst="roundRect">
            <a:avLst/>
          </a:prstGeom>
          <a:solidFill>
            <a:srgbClr val="907F9F">
              <a:alpha val="7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defTabSz="685800"/>
            <a:endParaRPr lang="da-DK" sz="1350" dirty="0">
              <a:solidFill>
                <a:prstClr val="black"/>
              </a:solidFill>
              <a:latin typeface="Calibri" panose="020F0502020204030204"/>
            </a:endParaRPr>
          </a:p>
        </p:txBody>
      </p:sp>
      <p:sp>
        <p:nvSpPr>
          <p:cNvPr id="6" name="Tekstfelt 5">
            <a:extLst>
              <a:ext uri="{FF2B5EF4-FFF2-40B4-BE49-F238E27FC236}">
                <a16:creationId xmlns:a16="http://schemas.microsoft.com/office/drawing/2014/main" id="{B9EF5D52-D587-5F85-44D9-8AFB342041B1}"/>
              </a:ext>
            </a:extLst>
          </p:cNvPr>
          <p:cNvSpPr txBox="1"/>
          <p:nvPr/>
        </p:nvSpPr>
        <p:spPr>
          <a:xfrm>
            <a:off x="679727" y="311800"/>
            <a:ext cx="987148" cy="276999"/>
          </a:xfrm>
          <a:prstGeom prst="rect">
            <a:avLst/>
          </a:prstGeom>
          <a:noFill/>
        </p:spPr>
        <p:txBody>
          <a:bodyPr wrap="square" lIns="68580" tIns="34290" rIns="68580" bIns="34290" rtlCol="0" anchor="t">
            <a:spAutoFit/>
          </a:bodyPr>
          <a:lstStyle/>
          <a:p>
            <a:pPr defTabSz="685800"/>
            <a:r>
              <a:rPr lang="da-DK" sz="1350" dirty="0">
                <a:solidFill>
                  <a:prstClr val="black"/>
                </a:solidFill>
                <a:latin typeface="Calibri" panose="020F0502020204030204"/>
                <a:ea typeface="Yu Gothic Light"/>
              </a:rPr>
              <a:t>Situationer:</a:t>
            </a:r>
            <a:r>
              <a:rPr lang="da-DK" sz="1350" b="1" dirty="0">
                <a:solidFill>
                  <a:prstClr val="black"/>
                </a:solidFill>
                <a:latin typeface="Calibri" panose="020F0502020204030204"/>
                <a:ea typeface="Yu Gothic Light"/>
              </a:rPr>
              <a:t> </a:t>
            </a:r>
            <a:endParaRPr lang="da-DK" sz="1350" b="1" dirty="0">
              <a:solidFill>
                <a:prstClr val="black"/>
              </a:solidFill>
              <a:latin typeface="Calibri" panose="020F0502020204030204"/>
              <a:ea typeface="Yu Gothic Light" panose="020B0300000000000000" pitchFamily="34" charset="-128"/>
            </a:endParaRPr>
          </a:p>
        </p:txBody>
      </p:sp>
      <p:sp>
        <p:nvSpPr>
          <p:cNvPr id="16" name="Tekstfelt 15">
            <a:extLst>
              <a:ext uri="{FF2B5EF4-FFF2-40B4-BE49-F238E27FC236}">
                <a16:creationId xmlns:a16="http://schemas.microsoft.com/office/drawing/2014/main" id="{961DEC55-C968-5B4C-2364-2BF528A48B9E}"/>
              </a:ext>
            </a:extLst>
          </p:cNvPr>
          <p:cNvSpPr txBox="1"/>
          <p:nvPr/>
        </p:nvSpPr>
        <p:spPr>
          <a:xfrm>
            <a:off x="1800000" y="308271"/>
            <a:ext cx="3435928" cy="261610"/>
          </a:xfrm>
          <a:prstGeom prst="rect">
            <a:avLst/>
          </a:prstGeom>
          <a:noFill/>
        </p:spPr>
        <p:txBody>
          <a:bodyPr wrap="square" rtlCol="0">
            <a:spAutoFit/>
          </a:bodyPr>
          <a:lstStyle/>
          <a:p>
            <a:pPr defTabSz="685800">
              <a:defRPr/>
            </a:pPr>
            <a:r>
              <a:rPr lang="da-DK" sz="1100" dirty="0">
                <a:solidFill>
                  <a:prstClr val="black"/>
                </a:solidFill>
                <a:latin typeface="Calibri" panose="020F0502020204030204"/>
              </a:rPr>
              <a:t>Du skal gennemføre en jobsamtale </a:t>
            </a:r>
          </a:p>
        </p:txBody>
      </p:sp>
      <p:sp>
        <p:nvSpPr>
          <p:cNvPr id="13" name="Rektangel: øverste hjørner afrundet 12">
            <a:extLst>
              <a:ext uri="{FF2B5EF4-FFF2-40B4-BE49-F238E27FC236}">
                <a16:creationId xmlns:a16="http://schemas.microsoft.com/office/drawing/2014/main" id="{583E5BE4-AF41-7244-AF28-D3671DD9546B}"/>
              </a:ext>
            </a:extLst>
          </p:cNvPr>
          <p:cNvSpPr/>
          <p:nvPr/>
        </p:nvSpPr>
        <p:spPr>
          <a:xfrm>
            <a:off x="468000" y="936000"/>
            <a:ext cx="4284000" cy="288000"/>
          </a:xfrm>
          <a:prstGeom prst="round2SameRect">
            <a:avLst/>
          </a:prstGeom>
          <a:solidFill>
            <a:srgbClr val="907F9F">
              <a:alpha val="40000"/>
            </a:srgb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Fakta </a:t>
            </a:r>
          </a:p>
        </p:txBody>
      </p:sp>
      <p:sp>
        <p:nvSpPr>
          <p:cNvPr id="18" name="Rektangel: øverste hjørner afrundet 17">
            <a:extLst>
              <a:ext uri="{FF2B5EF4-FFF2-40B4-BE49-F238E27FC236}">
                <a16:creationId xmlns:a16="http://schemas.microsoft.com/office/drawing/2014/main" id="{04C658F7-4008-2CAC-3D55-54D7AD32F29C}"/>
              </a:ext>
            </a:extLst>
          </p:cNvPr>
          <p:cNvSpPr/>
          <p:nvPr/>
        </p:nvSpPr>
        <p:spPr>
          <a:xfrm>
            <a:off x="4824000" y="936000"/>
            <a:ext cx="4284000" cy="288000"/>
          </a:xfrm>
          <a:prstGeom prst="round2SameRect">
            <a:avLst/>
          </a:prstGeom>
          <a:solidFill>
            <a:srgbClr val="907F9F">
              <a:alpha val="40000"/>
            </a:srgb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Særlige forhold</a:t>
            </a:r>
          </a:p>
        </p:txBody>
      </p:sp>
      <p:sp>
        <p:nvSpPr>
          <p:cNvPr id="22" name="Rektangel: øverste hjørner afrundet 21">
            <a:extLst>
              <a:ext uri="{FF2B5EF4-FFF2-40B4-BE49-F238E27FC236}">
                <a16:creationId xmlns:a16="http://schemas.microsoft.com/office/drawing/2014/main" id="{244F7AC8-0663-0BC2-374D-EFC617DA00E7}"/>
              </a:ext>
            </a:extLst>
          </p:cNvPr>
          <p:cNvSpPr/>
          <p:nvPr/>
        </p:nvSpPr>
        <p:spPr>
          <a:xfrm>
            <a:off x="468000" y="5152134"/>
            <a:ext cx="4284000" cy="288000"/>
          </a:xfrm>
          <a:prstGeom prst="round2SameRect">
            <a:avLst/>
          </a:prstGeom>
          <a:solidFill>
            <a:srgbClr val="907F9F">
              <a:alpha val="40000"/>
            </a:srgb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Husk, at du skal...</a:t>
            </a:r>
          </a:p>
        </p:txBody>
      </p:sp>
      <p:pic>
        <p:nvPicPr>
          <p:cNvPr id="25" name="Grafik 24" descr="Postit-noter kontur">
            <a:extLst>
              <a:ext uri="{FF2B5EF4-FFF2-40B4-BE49-F238E27FC236}">
                <a16:creationId xmlns:a16="http://schemas.microsoft.com/office/drawing/2014/main" id="{42F2590D-8CC2-ED1A-E1E6-830B5E15B1D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344680" y="5137149"/>
            <a:ext cx="338241" cy="324000"/>
          </a:xfrm>
          <a:prstGeom prst="rect">
            <a:avLst/>
          </a:prstGeom>
        </p:spPr>
      </p:pic>
      <p:pic>
        <p:nvPicPr>
          <p:cNvPr id="26" name="Grafik 25" descr="Spørgsmål kontur">
            <a:extLst>
              <a:ext uri="{FF2B5EF4-FFF2-40B4-BE49-F238E27FC236}">
                <a16:creationId xmlns:a16="http://schemas.microsoft.com/office/drawing/2014/main" id="{4851983D-7B2E-D248-3293-C479FF592333}"/>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640000" y="5146590"/>
            <a:ext cx="324000" cy="324000"/>
          </a:xfrm>
          <a:prstGeom prst="rect">
            <a:avLst/>
          </a:prstGeom>
        </p:spPr>
      </p:pic>
      <p:sp>
        <p:nvSpPr>
          <p:cNvPr id="27" name="Rektangel: øverste hjørner afrundet 26">
            <a:extLst>
              <a:ext uri="{FF2B5EF4-FFF2-40B4-BE49-F238E27FC236}">
                <a16:creationId xmlns:a16="http://schemas.microsoft.com/office/drawing/2014/main" id="{8775231C-617B-AF09-94FE-E8803B00D21F}"/>
              </a:ext>
            </a:extLst>
          </p:cNvPr>
          <p:cNvSpPr/>
          <p:nvPr/>
        </p:nvSpPr>
        <p:spPr>
          <a:xfrm>
            <a:off x="4822660" y="5152134"/>
            <a:ext cx="4284000" cy="288000"/>
          </a:xfrm>
          <a:prstGeom prst="round2SameRect">
            <a:avLst/>
          </a:prstGeom>
          <a:solidFill>
            <a:srgbClr val="907F9F">
              <a:alpha val="40000"/>
            </a:srgb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Hvem kan hjælpe mig?</a:t>
            </a:r>
          </a:p>
        </p:txBody>
      </p:sp>
    </p:spTree>
    <p:extLst>
      <p:ext uri="{BB962C8B-B14F-4D97-AF65-F5344CB8AC3E}">
        <p14:creationId xmlns:p14="http://schemas.microsoft.com/office/powerpoint/2010/main" val="170514608"/>
      </p:ext>
    </p:extLst>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25F5E8-B0A0-26C7-EEE2-B08864C952E9}"/>
              </a:ext>
            </a:extLst>
          </p:cNvPr>
          <p:cNvSpPr>
            <a:spLocks noGrp="1"/>
          </p:cNvSpPr>
          <p:nvPr>
            <p:ph type="title"/>
          </p:nvPr>
        </p:nvSpPr>
        <p:spPr>
          <a:xfrm rot="16200000">
            <a:off x="-3217383" y="3212843"/>
            <a:ext cx="6857690" cy="432000"/>
          </a:xfrm>
          <a:solidFill>
            <a:srgbClr val="907F9F"/>
          </a:solidFill>
        </p:spPr>
        <p:txBody>
          <a:bodyPr vert="horz" lIns="68580" tIns="34290" rIns="68580" bIns="34290" rtlCol="0" anchor="ctr">
            <a:normAutofit/>
          </a:bodyPr>
          <a:lstStyle/>
          <a:p>
            <a:r>
              <a:rPr lang="da-DK" sz="2100" dirty="0">
                <a:latin typeface="+mn-lt"/>
              </a:rPr>
              <a:t>Indhentning af straffe og børneattest </a:t>
            </a:r>
          </a:p>
        </p:txBody>
      </p:sp>
      <p:sp>
        <p:nvSpPr>
          <p:cNvPr id="7" name="Rektangel: øverste hjørner afrundet 6">
            <a:extLst>
              <a:ext uri="{FF2B5EF4-FFF2-40B4-BE49-F238E27FC236}">
                <a16:creationId xmlns:a16="http://schemas.microsoft.com/office/drawing/2014/main" id="{55D254A1-E25F-0D2C-9548-4F2C3F5B4E8E}"/>
              </a:ext>
            </a:extLst>
          </p:cNvPr>
          <p:cNvSpPr/>
          <p:nvPr/>
        </p:nvSpPr>
        <p:spPr>
          <a:xfrm>
            <a:off x="468000" y="5220000"/>
            <a:ext cx="4284000" cy="1584000"/>
          </a:xfrm>
          <a:prstGeom prst="round2SameRect">
            <a:avLst>
              <a:gd name="adj1" fmla="val 0"/>
              <a:gd name="adj2" fmla="val 14399"/>
            </a:avLst>
          </a:prstGeom>
          <a:solidFill>
            <a:schemeClr val="bg1">
              <a:alpha val="40000"/>
            </a:scheme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pPr>
            <a:r>
              <a:rPr lang="da-DK" sz="1100" dirty="0">
                <a:solidFill>
                  <a:prstClr val="black"/>
                </a:solidFill>
                <a:latin typeface="Calibri" panose="020F0502020204030204"/>
              </a:rPr>
              <a:t>Have samtykke af den, som børneattesten vedrører.</a:t>
            </a:r>
          </a:p>
          <a:p>
            <a:pPr marL="128582" indent="-128582" defTabSz="685800">
              <a:buFont typeface="Arial" panose="020B0604020202020204" pitchFamily="34" charset="0"/>
              <a:buChar char="•"/>
            </a:pPr>
            <a:r>
              <a:rPr lang="da-DK" sz="1100" dirty="0">
                <a:solidFill>
                  <a:prstClr val="black"/>
                </a:solidFill>
                <a:latin typeface="Calibri" panose="020F0502020204030204"/>
              </a:rPr>
              <a:t>Overholde tavshedspligt i forbindelse med indhentning af børneattester.</a:t>
            </a:r>
          </a:p>
          <a:p>
            <a:pPr marL="128582" indent="-128582" defTabSz="685800">
              <a:buFont typeface="Arial" panose="020B0604020202020204" pitchFamily="34" charset="0"/>
              <a:buChar char="•"/>
            </a:pPr>
            <a:r>
              <a:rPr lang="da-DK" sz="1100" dirty="0">
                <a:solidFill>
                  <a:prstClr val="black"/>
                </a:solidFill>
                <a:latin typeface="Calibri" panose="020F0502020204030204"/>
              </a:rPr>
              <a:t>Indhente straffeattester, hvis særlige forhold i opgaveløsningen taler for det.</a:t>
            </a:r>
          </a:p>
          <a:p>
            <a:pPr marL="128582" indent="-128582" defTabSz="685800">
              <a:buFont typeface="Arial" panose="020B0604020202020204" pitchFamily="34" charset="0"/>
              <a:buChar char="•"/>
            </a:pPr>
            <a:r>
              <a:rPr lang="da-DK" sz="1100" dirty="0">
                <a:solidFill>
                  <a:prstClr val="black"/>
                </a:solidFill>
                <a:latin typeface="Calibri" panose="020F0502020204030204"/>
              </a:rPr>
              <a:t>Være opmærksom på, at du har tavshedspligt i forbindelse med indhentning af straffeattester – også over for et ansættelsesudvalg. </a:t>
            </a:r>
          </a:p>
          <a:p>
            <a:pPr marL="128582" indent="-128582" defTabSz="685800">
              <a:buFont typeface="Arial" panose="020B0604020202020204" pitchFamily="34" charset="0"/>
              <a:buChar char="•"/>
            </a:pPr>
            <a:endParaRPr lang="da-DK" sz="1100" dirty="0">
              <a:solidFill>
                <a:prstClr val="black"/>
              </a:solidFill>
              <a:latin typeface="Calibri" panose="020F0502020204030204"/>
            </a:endParaRPr>
          </a:p>
          <a:p>
            <a:pPr marL="128582" indent="-128582" defTabSz="685800">
              <a:buFont typeface="Arial" panose="020B0604020202020204" pitchFamily="34" charset="0"/>
              <a:buChar char="•"/>
            </a:pPr>
            <a:endParaRPr lang="da-DK" sz="1100" dirty="0">
              <a:solidFill>
                <a:prstClr val="black"/>
              </a:solidFill>
              <a:latin typeface="Calibri" panose="020F0502020204030204"/>
            </a:endParaRPr>
          </a:p>
          <a:p>
            <a:pPr marL="128582" indent="-128582" defTabSz="685800">
              <a:buFont typeface="Arial" panose="020B0604020202020204" pitchFamily="34" charset="0"/>
              <a:buChar char="•"/>
            </a:pPr>
            <a:endParaRPr lang="da-DK" sz="1100" dirty="0">
              <a:solidFill>
                <a:prstClr val="black"/>
              </a:solidFill>
              <a:latin typeface="Calibri" panose="020F0502020204030204"/>
            </a:endParaRPr>
          </a:p>
        </p:txBody>
      </p:sp>
      <p:sp>
        <p:nvSpPr>
          <p:cNvPr id="14" name="Rektangel: øverste hjørner afrundet 13">
            <a:extLst>
              <a:ext uri="{FF2B5EF4-FFF2-40B4-BE49-F238E27FC236}">
                <a16:creationId xmlns:a16="http://schemas.microsoft.com/office/drawing/2014/main" id="{4949F8EC-4E60-A369-6AAB-4C590B5775EF}"/>
              </a:ext>
            </a:extLst>
          </p:cNvPr>
          <p:cNvSpPr/>
          <p:nvPr/>
        </p:nvSpPr>
        <p:spPr>
          <a:xfrm>
            <a:off x="4822660" y="5241015"/>
            <a:ext cx="4284000" cy="1584000"/>
          </a:xfrm>
          <a:prstGeom prst="round2SameRect">
            <a:avLst>
              <a:gd name="adj1" fmla="val 0"/>
              <a:gd name="adj2" fmla="val 14399"/>
            </a:avLst>
          </a:prstGeom>
          <a:solidFill>
            <a:schemeClr val="bg1">
              <a:alpha val="40000"/>
            </a:scheme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pPr>
            <a:r>
              <a:rPr lang="da-DK" sz="1100" dirty="0">
                <a:solidFill>
                  <a:prstClr val="black"/>
                </a:solidFill>
                <a:latin typeface="Calibri" panose="020F0502020204030204"/>
              </a:rPr>
              <a:t>Hvis du skal bestille en straffeattest, kan du søge vejledning hos HR.</a:t>
            </a:r>
          </a:p>
          <a:p>
            <a:pPr marL="128582" indent="-128582" defTabSz="685800">
              <a:buFont typeface="Arial" panose="020B0604020202020204" pitchFamily="34" charset="0"/>
              <a:buChar char="•"/>
            </a:pPr>
            <a:r>
              <a:rPr lang="da-DK" sz="1100" dirty="0">
                <a:solidFill>
                  <a:prstClr val="black"/>
                </a:solidFill>
                <a:latin typeface="Calibri" panose="020F0502020204030204"/>
              </a:rPr>
              <a:t>Rådfør dig med </a:t>
            </a:r>
            <a:r>
              <a:rPr lang="da-DK" sz="1100" dirty="0">
                <a:solidFill>
                  <a:prstClr val="black"/>
                </a:solidFill>
                <a:latin typeface="Calibri" panose="020F0502020204030204"/>
                <a:cs typeface="Calibri"/>
              </a:rPr>
              <a:t>en lederkollega eller din nærmeste leder. </a:t>
            </a:r>
            <a:endParaRPr lang="da-DK" sz="1100" dirty="0">
              <a:solidFill>
                <a:prstClr val="black"/>
              </a:solidFill>
              <a:latin typeface="Calibri" panose="020F0502020204030204"/>
            </a:endParaRPr>
          </a:p>
          <a:p>
            <a:pPr marL="128582" indent="-128582" defTabSz="685800">
              <a:buFont typeface="Arial" panose="020B0604020202020204" pitchFamily="34" charset="0"/>
              <a:buChar char="•"/>
            </a:pPr>
            <a:r>
              <a:rPr lang="da-DK" sz="1100" dirty="0">
                <a:solidFill>
                  <a:prstClr val="black"/>
                </a:solidFill>
                <a:latin typeface="Calibri" panose="020F0502020204030204"/>
              </a:rPr>
              <a:t>Bed om hjælp hos HR, hvis du er i tvivl.</a:t>
            </a:r>
          </a:p>
          <a:p>
            <a:pPr defTabSz="685800"/>
            <a:endParaRPr lang="da-DK" sz="1100" dirty="0">
              <a:solidFill>
                <a:prstClr val="black"/>
              </a:solidFill>
              <a:latin typeface="Calibri" panose="020F0502020204030204"/>
            </a:endParaRPr>
          </a:p>
        </p:txBody>
      </p:sp>
      <p:sp>
        <p:nvSpPr>
          <p:cNvPr id="10" name="Rektangel: øverste hjørner afrundet 9">
            <a:extLst>
              <a:ext uri="{FF2B5EF4-FFF2-40B4-BE49-F238E27FC236}">
                <a16:creationId xmlns:a16="http://schemas.microsoft.com/office/drawing/2014/main" id="{F4491812-5144-075C-FECC-D07F291A41D1}"/>
              </a:ext>
            </a:extLst>
          </p:cNvPr>
          <p:cNvSpPr/>
          <p:nvPr/>
        </p:nvSpPr>
        <p:spPr>
          <a:xfrm>
            <a:off x="475264" y="1246623"/>
            <a:ext cx="4284000" cy="3600000"/>
          </a:xfrm>
          <a:prstGeom prst="round2SameRect">
            <a:avLst>
              <a:gd name="adj1" fmla="val 0"/>
              <a:gd name="adj2" fmla="val 14399"/>
            </a:avLst>
          </a:prstGeom>
          <a:solidFill>
            <a:schemeClr val="bg1"/>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r>
              <a:rPr lang="da-DK" sz="1100" dirty="0">
                <a:solidFill>
                  <a:prstClr val="black"/>
                </a:solidFill>
                <a:latin typeface="Calibri" panose="020F0502020204030204"/>
              </a:rPr>
              <a:t>Du skal indhente børneattester ved ansættelse eller beskæftigelse af personer, der som led i udførelsen af deres opgaver skal have direkte kontakt med børn under 15 år.</a:t>
            </a:r>
          </a:p>
          <a:p>
            <a:pPr defTabSz="685800"/>
            <a:endParaRPr lang="da-DK" sz="1100" dirty="0">
              <a:solidFill>
                <a:prstClr val="black"/>
              </a:solidFill>
              <a:latin typeface="Calibri" panose="020F0502020204030204"/>
            </a:endParaRPr>
          </a:p>
          <a:p>
            <a:pPr defTabSz="685800"/>
            <a:r>
              <a:rPr lang="da-DK" sz="1100" dirty="0">
                <a:solidFill>
                  <a:prstClr val="black"/>
                </a:solidFill>
                <a:latin typeface="Calibri" panose="020F0502020204030204"/>
              </a:rPr>
              <a:t>Børneattesten indeholder bl.a. oplysninger om domme, bøder m.v. vedr. overtrædelse af straffelovens regler om seksuelle krænkelser af børn under 15 år og børnepornografi.</a:t>
            </a:r>
          </a:p>
          <a:p>
            <a:pPr defTabSz="685800"/>
            <a:endParaRPr lang="da-DK" sz="1100" dirty="0">
              <a:solidFill>
                <a:prstClr val="black"/>
              </a:solidFill>
              <a:latin typeface="Calibri" panose="020F0502020204030204"/>
            </a:endParaRPr>
          </a:p>
          <a:p>
            <a:pPr defTabSz="685800"/>
            <a:r>
              <a:rPr lang="da-DK" sz="1100" dirty="0">
                <a:solidFill>
                  <a:srgbClr val="001E3C"/>
                </a:solidFill>
                <a:latin typeface="Calibri" panose="020F0502020204030204"/>
              </a:rPr>
              <a:t>Hvis du bestiller en børneattest, skal du indhente samtykke hos personen, som børneattesten vedrører. </a:t>
            </a:r>
            <a:r>
              <a:rPr lang="da-DK" sz="1100" dirty="0">
                <a:solidFill>
                  <a:prstClr val="black"/>
                </a:solidFill>
                <a:latin typeface="Calibri" panose="020F0502020204030204"/>
              </a:rPr>
              <a:t>Du kan bestille børneattester gratis hos politiet. </a:t>
            </a:r>
            <a:r>
              <a:rPr lang="da-DK" sz="1100" dirty="0">
                <a:solidFill>
                  <a:prstClr val="white"/>
                </a:solidFill>
                <a:latin typeface="Calibri" panose="020F0502020204030204"/>
              </a:rPr>
              <a:t> </a:t>
            </a:r>
            <a:r>
              <a:rPr lang="da-DK" sz="1100" dirty="0">
                <a:solidFill>
                  <a:prstClr val="black"/>
                </a:solidFill>
                <a:latin typeface="Calibri" panose="020F0502020204030204"/>
              </a:rPr>
              <a:t>Der genereres automatisk en samtykkeerklæring.</a:t>
            </a:r>
          </a:p>
          <a:p>
            <a:pPr defTabSz="685800"/>
            <a:endParaRPr lang="da-DK" sz="1100" dirty="0">
              <a:solidFill>
                <a:prstClr val="black"/>
              </a:solidFill>
              <a:latin typeface="Calibri" panose="020F0502020204030204"/>
            </a:endParaRPr>
          </a:p>
          <a:p>
            <a:pPr defTabSz="685800"/>
            <a:r>
              <a:rPr lang="da-DK" sz="1100" dirty="0">
                <a:solidFill>
                  <a:prstClr val="black"/>
                </a:solidFill>
                <a:latin typeface="Calibri" panose="020F0502020204030204"/>
              </a:rPr>
              <a:t>Der kan i din organisation være krav om straffeattester, hvis særlige forhold i opgaveløsningen taler for det.</a:t>
            </a:r>
          </a:p>
          <a:p>
            <a:pPr defTabSz="685800"/>
            <a:endParaRPr lang="da-DK" sz="1100" dirty="0">
              <a:solidFill>
                <a:prstClr val="black"/>
              </a:solidFill>
              <a:latin typeface="Calibri" panose="020F0502020204030204"/>
            </a:endParaRPr>
          </a:p>
          <a:p>
            <a:pPr defTabSz="685800"/>
            <a:endParaRPr lang="da-DK" sz="1100" dirty="0">
              <a:solidFill>
                <a:prstClr val="black"/>
              </a:solidFill>
              <a:latin typeface="Calibri" panose="020F0502020204030204"/>
            </a:endParaRPr>
          </a:p>
          <a:p>
            <a:pPr defTabSz="685800"/>
            <a:endParaRPr lang="da-DK" sz="1100" dirty="0">
              <a:solidFill>
                <a:prstClr val="black"/>
              </a:solidFill>
              <a:latin typeface="Calibri" panose="020F0502020204030204"/>
            </a:endParaRPr>
          </a:p>
          <a:p>
            <a:pPr defTabSz="685800"/>
            <a:endParaRPr lang="da-DK" sz="1100" dirty="0">
              <a:solidFill>
                <a:prstClr val="black"/>
              </a:solidFill>
              <a:latin typeface="Calibri" panose="020F0502020204030204"/>
            </a:endParaRPr>
          </a:p>
        </p:txBody>
      </p:sp>
      <p:sp>
        <p:nvSpPr>
          <p:cNvPr id="17" name="Rektangel: øverste hjørner afrundet 16">
            <a:extLst>
              <a:ext uri="{FF2B5EF4-FFF2-40B4-BE49-F238E27FC236}">
                <a16:creationId xmlns:a16="http://schemas.microsoft.com/office/drawing/2014/main" id="{5E6C727D-8CB6-B895-3430-1D59A87DA36E}"/>
              </a:ext>
            </a:extLst>
          </p:cNvPr>
          <p:cNvSpPr/>
          <p:nvPr/>
        </p:nvSpPr>
        <p:spPr>
          <a:xfrm>
            <a:off x="4822660" y="1223999"/>
            <a:ext cx="4284000" cy="3600000"/>
          </a:xfrm>
          <a:prstGeom prst="round2SameRect">
            <a:avLst>
              <a:gd name="adj1" fmla="val 0"/>
              <a:gd name="adj2" fmla="val 14399"/>
            </a:avLst>
          </a:prstGeom>
          <a:solidFill>
            <a:schemeClr val="bg1"/>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r>
              <a:rPr lang="da-DK" sz="1100" dirty="0">
                <a:solidFill>
                  <a:prstClr val="black"/>
                </a:solidFill>
                <a:latin typeface="Calibri" panose="020F0502020204030204"/>
              </a:rPr>
              <a:t>Hvis en børneattest er med anmærkningen, vil det i de fleste tilfælde betyde, at ansøgeren ikke kan blive ansat. Du skal altid lave en konkret vurdering i samarbejde med HR. En straffeattest som ikke er ren, betyder nemlig ikke nødvendigvis, at borgeren ikke kan blive ansat eller beskæftiget. Du skal vurdere, om oplysningerne er til hinder for ansættelsen eller beskæftigelsen. </a:t>
            </a:r>
          </a:p>
          <a:p>
            <a:pPr defTabSz="685800"/>
            <a:endParaRPr lang="da-DK" sz="1100" dirty="0">
              <a:solidFill>
                <a:prstClr val="black"/>
              </a:solidFill>
              <a:latin typeface="Calibri" panose="020F0502020204030204"/>
            </a:endParaRPr>
          </a:p>
          <a:p>
            <a:pPr defTabSz="685800"/>
            <a:r>
              <a:rPr lang="da-DK" sz="1100" dirty="0">
                <a:solidFill>
                  <a:prstClr val="black"/>
                </a:solidFill>
                <a:latin typeface="Calibri" panose="020F0502020204030204"/>
              </a:rPr>
              <a:t>Oplysninger om strafbare forhold er fortrolige. Du må derfor kun bede om en straffeattest, hvis det er sagligt og nødvendigt. Du må altså ikke bede om en straffeattest, medmindre du har en saglig grund til at bruge oplysningerne i straffeattesten. </a:t>
            </a:r>
          </a:p>
          <a:p>
            <a:pPr defTabSz="685800"/>
            <a:endParaRPr lang="da-DK" sz="1100" dirty="0">
              <a:solidFill>
                <a:prstClr val="black"/>
              </a:solidFill>
              <a:latin typeface="Calibri" panose="020F0502020204030204"/>
            </a:endParaRPr>
          </a:p>
        </p:txBody>
      </p:sp>
      <p:pic>
        <p:nvPicPr>
          <p:cNvPr id="3" name="Grafik 2">
            <a:hlinkClick r:id="rId3" action="ppaction://hlinksldjump"/>
            <a:extLst>
              <a:ext uri="{FF2B5EF4-FFF2-40B4-BE49-F238E27FC236}">
                <a16:creationId xmlns:a16="http://schemas.microsoft.com/office/drawing/2014/main" id="{CFF23E7A-892B-D1A7-682A-3C7C5190084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9172" y="6540272"/>
            <a:ext cx="198663" cy="198663"/>
          </a:xfrm>
          <a:prstGeom prst="rect">
            <a:avLst/>
          </a:prstGeom>
        </p:spPr>
      </p:pic>
      <p:sp>
        <p:nvSpPr>
          <p:cNvPr id="18" name="Rektangel: afrundede hjørner 17">
            <a:extLst>
              <a:ext uri="{FF2B5EF4-FFF2-40B4-BE49-F238E27FC236}">
                <a16:creationId xmlns:a16="http://schemas.microsoft.com/office/drawing/2014/main" id="{E681C8D1-4671-F987-421A-B2D61E5F1579}"/>
              </a:ext>
            </a:extLst>
          </p:cNvPr>
          <p:cNvSpPr/>
          <p:nvPr/>
        </p:nvSpPr>
        <p:spPr>
          <a:xfrm>
            <a:off x="326885" y="63541"/>
            <a:ext cx="8784000" cy="792000"/>
          </a:xfrm>
          <a:prstGeom prst="roundRect">
            <a:avLst/>
          </a:prstGeom>
          <a:solidFill>
            <a:srgbClr val="907F9F">
              <a:alpha val="7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defTabSz="685800"/>
            <a:endParaRPr lang="da-DK" sz="1350" dirty="0">
              <a:solidFill>
                <a:prstClr val="black"/>
              </a:solidFill>
              <a:latin typeface="Calibri" panose="020F0502020204030204"/>
            </a:endParaRPr>
          </a:p>
        </p:txBody>
      </p:sp>
      <p:sp>
        <p:nvSpPr>
          <p:cNvPr id="19" name="Tekstfelt 18">
            <a:extLst>
              <a:ext uri="{FF2B5EF4-FFF2-40B4-BE49-F238E27FC236}">
                <a16:creationId xmlns:a16="http://schemas.microsoft.com/office/drawing/2014/main" id="{87167FA1-A01F-3F2D-2479-D4240A49E37A}"/>
              </a:ext>
            </a:extLst>
          </p:cNvPr>
          <p:cNvSpPr txBox="1"/>
          <p:nvPr/>
        </p:nvSpPr>
        <p:spPr>
          <a:xfrm>
            <a:off x="679727" y="311800"/>
            <a:ext cx="987148" cy="276999"/>
          </a:xfrm>
          <a:prstGeom prst="rect">
            <a:avLst/>
          </a:prstGeom>
          <a:noFill/>
        </p:spPr>
        <p:txBody>
          <a:bodyPr wrap="square" lIns="68580" tIns="34290" rIns="68580" bIns="34290" rtlCol="0" anchor="t">
            <a:spAutoFit/>
          </a:bodyPr>
          <a:lstStyle/>
          <a:p>
            <a:pPr defTabSz="685800"/>
            <a:r>
              <a:rPr lang="da-DK" sz="1350" dirty="0">
                <a:solidFill>
                  <a:prstClr val="black"/>
                </a:solidFill>
                <a:latin typeface="Calibri" panose="020F0502020204030204"/>
                <a:ea typeface="Yu Gothic Light"/>
              </a:rPr>
              <a:t>Situationer:</a:t>
            </a:r>
            <a:r>
              <a:rPr lang="da-DK" sz="1350" b="1" dirty="0">
                <a:solidFill>
                  <a:prstClr val="black"/>
                </a:solidFill>
                <a:latin typeface="Calibri" panose="020F0502020204030204"/>
                <a:ea typeface="Yu Gothic Light"/>
              </a:rPr>
              <a:t> </a:t>
            </a:r>
            <a:endParaRPr lang="da-DK" sz="1350" b="1" dirty="0">
              <a:solidFill>
                <a:prstClr val="black"/>
              </a:solidFill>
              <a:latin typeface="Calibri" panose="020F0502020204030204"/>
              <a:ea typeface="Yu Gothic Light" panose="020B0300000000000000" pitchFamily="34" charset="-128"/>
            </a:endParaRPr>
          </a:p>
        </p:txBody>
      </p:sp>
      <p:sp>
        <p:nvSpPr>
          <p:cNvPr id="16" name="Tekstfelt 15">
            <a:extLst>
              <a:ext uri="{FF2B5EF4-FFF2-40B4-BE49-F238E27FC236}">
                <a16:creationId xmlns:a16="http://schemas.microsoft.com/office/drawing/2014/main" id="{14302E30-A571-B8E9-6CE1-C8D583A4ED54}"/>
              </a:ext>
            </a:extLst>
          </p:cNvPr>
          <p:cNvSpPr txBox="1"/>
          <p:nvPr/>
        </p:nvSpPr>
        <p:spPr>
          <a:xfrm>
            <a:off x="1800000" y="229949"/>
            <a:ext cx="5244319" cy="407804"/>
          </a:xfrm>
          <a:prstGeom prst="rect">
            <a:avLst/>
          </a:prstGeom>
          <a:noFill/>
        </p:spPr>
        <p:txBody>
          <a:bodyPr wrap="square" lIns="67500" tIns="34290" rIns="68580" bIns="34290" rtlCol="0" anchor="t">
            <a:spAutoFit/>
          </a:bodyPr>
          <a:lstStyle/>
          <a:p>
            <a:pPr defTabSz="685800"/>
            <a:r>
              <a:rPr lang="da-DK" sz="1100" dirty="0">
                <a:solidFill>
                  <a:prstClr val="black"/>
                </a:solidFill>
                <a:latin typeface="Calibri" panose="020F0502020204030204"/>
                <a:cs typeface="Calibri"/>
              </a:rPr>
              <a:t>Du skal ansætte en ny medarbejder </a:t>
            </a:r>
          </a:p>
          <a:p>
            <a:pPr defTabSz="685800"/>
            <a:r>
              <a:rPr lang="da-DK" sz="1100" dirty="0">
                <a:solidFill>
                  <a:prstClr val="black"/>
                </a:solidFill>
                <a:latin typeface="Calibri" panose="020F0502020204030204"/>
                <a:cs typeface="Calibri"/>
              </a:rPr>
              <a:t>Du skal have praktikanter</a:t>
            </a:r>
          </a:p>
        </p:txBody>
      </p:sp>
      <p:sp>
        <p:nvSpPr>
          <p:cNvPr id="22" name="Rektangel: øverste hjørner afrundet 21">
            <a:extLst>
              <a:ext uri="{FF2B5EF4-FFF2-40B4-BE49-F238E27FC236}">
                <a16:creationId xmlns:a16="http://schemas.microsoft.com/office/drawing/2014/main" id="{F4C6E5CF-E3AE-F5B7-1AE4-49FC566955D5}"/>
              </a:ext>
            </a:extLst>
          </p:cNvPr>
          <p:cNvSpPr/>
          <p:nvPr/>
        </p:nvSpPr>
        <p:spPr>
          <a:xfrm>
            <a:off x="468000" y="936000"/>
            <a:ext cx="4284000" cy="288000"/>
          </a:xfrm>
          <a:prstGeom prst="round2SameRect">
            <a:avLst/>
          </a:prstGeom>
          <a:solidFill>
            <a:srgbClr val="907F9F">
              <a:alpha val="40000"/>
            </a:srgb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Fakta </a:t>
            </a:r>
          </a:p>
        </p:txBody>
      </p:sp>
      <p:sp>
        <p:nvSpPr>
          <p:cNvPr id="23" name="Rektangel: øverste hjørner afrundet 22">
            <a:extLst>
              <a:ext uri="{FF2B5EF4-FFF2-40B4-BE49-F238E27FC236}">
                <a16:creationId xmlns:a16="http://schemas.microsoft.com/office/drawing/2014/main" id="{BC3A8F0E-056D-F269-6645-D6FF25F335F5}"/>
              </a:ext>
            </a:extLst>
          </p:cNvPr>
          <p:cNvSpPr/>
          <p:nvPr/>
        </p:nvSpPr>
        <p:spPr>
          <a:xfrm>
            <a:off x="4824000" y="936000"/>
            <a:ext cx="4284000" cy="288000"/>
          </a:xfrm>
          <a:prstGeom prst="round2SameRect">
            <a:avLst/>
          </a:prstGeom>
          <a:solidFill>
            <a:srgbClr val="907F9F">
              <a:alpha val="40000"/>
            </a:srgb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Særlige forhold</a:t>
            </a:r>
          </a:p>
        </p:txBody>
      </p:sp>
      <p:sp>
        <p:nvSpPr>
          <p:cNvPr id="25" name="Rektangel: øverste hjørner afrundet 24">
            <a:extLst>
              <a:ext uri="{FF2B5EF4-FFF2-40B4-BE49-F238E27FC236}">
                <a16:creationId xmlns:a16="http://schemas.microsoft.com/office/drawing/2014/main" id="{D2BD7BE1-B746-D776-0A41-D4A0F669475D}"/>
              </a:ext>
            </a:extLst>
          </p:cNvPr>
          <p:cNvSpPr/>
          <p:nvPr/>
        </p:nvSpPr>
        <p:spPr>
          <a:xfrm>
            <a:off x="468000" y="4932000"/>
            <a:ext cx="4284000" cy="288000"/>
          </a:xfrm>
          <a:prstGeom prst="round2SameRect">
            <a:avLst/>
          </a:prstGeom>
          <a:solidFill>
            <a:srgbClr val="907F9F">
              <a:alpha val="40000"/>
            </a:srgb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Husk, at du skal...</a:t>
            </a:r>
          </a:p>
        </p:txBody>
      </p:sp>
      <p:pic>
        <p:nvPicPr>
          <p:cNvPr id="26" name="Grafik 25" descr="Postit-noter kontur">
            <a:extLst>
              <a:ext uri="{FF2B5EF4-FFF2-40B4-BE49-F238E27FC236}">
                <a16:creationId xmlns:a16="http://schemas.microsoft.com/office/drawing/2014/main" id="{11429CD1-18ED-9A18-F551-FF86C23EA4C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44680" y="4917015"/>
            <a:ext cx="338241" cy="324000"/>
          </a:xfrm>
          <a:prstGeom prst="rect">
            <a:avLst/>
          </a:prstGeom>
        </p:spPr>
      </p:pic>
      <p:pic>
        <p:nvPicPr>
          <p:cNvPr id="27" name="Grafik 26" descr="Spørgsmål kontur">
            <a:extLst>
              <a:ext uri="{FF2B5EF4-FFF2-40B4-BE49-F238E27FC236}">
                <a16:creationId xmlns:a16="http://schemas.microsoft.com/office/drawing/2014/main" id="{A915836C-3B96-9352-15C0-CFE89CC6B06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640000" y="4926456"/>
            <a:ext cx="324000" cy="324000"/>
          </a:xfrm>
          <a:prstGeom prst="rect">
            <a:avLst/>
          </a:prstGeom>
        </p:spPr>
      </p:pic>
      <p:sp>
        <p:nvSpPr>
          <p:cNvPr id="28" name="Rektangel: øverste hjørner afrundet 27">
            <a:extLst>
              <a:ext uri="{FF2B5EF4-FFF2-40B4-BE49-F238E27FC236}">
                <a16:creationId xmlns:a16="http://schemas.microsoft.com/office/drawing/2014/main" id="{CCD5C094-DCE9-4BA0-CFCA-1E587D9440EE}"/>
              </a:ext>
            </a:extLst>
          </p:cNvPr>
          <p:cNvSpPr/>
          <p:nvPr/>
        </p:nvSpPr>
        <p:spPr>
          <a:xfrm>
            <a:off x="4822660" y="4932000"/>
            <a:ext cx="4284000" cy="288000"/>
          </a:xfrm>
          <a:prstGeom prst="round2SameRect">
            <a:avLst/>
          </a:prstGeom>
          <a:solidFill>
            <a:srgbClr val="907F9F">
              <a:alpha val="40000"/>
            </a:srgb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Hvem kan hjælpe mig?</a:t>
            </a:r>
          </a:p>
        </p:txBody>
      </p:sp>
    </p:spTree>
    <p:extLst>
      <p:ext uri="{BB962C8B-B14F-4D97-AF65-F5344CB8AC3E}">
        <p14:creationId xmlns:p14="http://schemas.microsoft.com/office/powerpoint/2010/main" val="41849407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25F5E8-B0A0-26C7-EEE2-B08864C952E9}"/>
              </a:ext>
            </a:extLst>
          </p:cNvPr>
          <p:cNvSpPr>
            <a:spLocks noGrp="1"/>
          </p:cNvSpPr>
          <p:nvPr>
            <p:ph type="title"/>
          </p:nvPr>
        </p:nvSpPr>
        <p:spPr>
          <a:xfrm rot="16200000">
            <a:off x="-3220526" y="3215985"/>
            <a:ext cx="6863975" cy="432000"/>
          </a:xfrm>
          <a:solidFill>
            <a:srgbClr val="907F9F"/>
          </a:solidFill>
        </p:spPr>
        <p:txBody>
          <a:bodyPr vert="horz" lIns="68580" tIns="34290" rIns="68580" bIns="34290" rtlCol="0" anchor="ctr">
            <a:normAutofit fontScale="90000"/>
          </a:bodyPr>
          <a:lstStyle/>
          <a:p>
            <a:r>
              <a:rPr lang="da-DK" sz="2700">
                <a:latin typeface="+mn-lt"/>
              </a:rPr>
              <a:t>Ansættelsen</a:t>
            </a:r>
          </a:p>
        </p:txBody>
      </p:sp>
      <p:sp>
        <p:nvSpPr>
          <p:cNvPr id="7" name="Rektangel: øverste hjørner afrundet 6">
            <a:extLst>
              <a:ext uri="{FF2B5EF4-FFF2-40B4-BE49-F238E27FC236}">
                <a16:creationId xmlns:a16="http://schemas.microsoft.com/office/drawing/2014/main" id="{55D254A1-E25F-0D2C-9548-4F2C3F5B4E8E}"/>
              </a:ext>
            </a:extLst>
          </p:cNvPr>
          <p:cNvSpPr/>
          <p:nvPr/>
        </p:nvSpPr>
        <p:spPr>
          <a:xfrm>
            <a:off x="468000" y="5234985"/>
            <a:ext cx="4284000" cy="1584000"/>
          </a:xfrm>
          <a:prstGeom prst="round2SameRect">
            <a:avLst>
              <a:gd name="adj1" fmla="val 0"/>
              <a:gd name="adj2" fmla="val 14399"/>
            </a:avLst>
          </a:prstGeom>
          <a:solidFill>
            <a:schemeClr val="bg1">
              <a:alpha val="40000"/>
            </a:scheme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pPr>
            <a:r>
              <a:rPr lang="da-DK" sz="1100" dirty="0">
                <a:solidFill>
                  <a:prstClr val="black"/>
                </a:solidFill>
                <a:latin typeface="Calibri" panose="020F0502020204030204"/>
              </a:rPr>
              <a:t>Afklare lønforventninger med medarbejderen i forbindelse med ansættelsessamtalerne.   </a:t>
            </a:r>
          </a:p>
          <a:p>
            <a:pPr marL="128582" indent="-128582" defTabSz="685800">
              <a:buFont typeface="Arial" panose="020B0604020202020204" pitchFamily="34" charset="0"/>
              <a:buChar char="•"/>
            </a:pPr>
            <a:r>
              <a:rPr lang="da-DK" sz="1100" dirty="0">
                <a:solidFill>
                  <a:prstClr val="black"/>
                </a:solidFill>
                <a:latin typeface="Calibri" panose="020F0502020204030204"/>
              </a:rPr>
              <a:t>Forhandle løn med den forhandlingsberettigede faglige organisation og ikke med medarbejderen.</a:t>
            </a:r>
          </a:p>
          <a:p>
            <a:pPr marL="128582" indent="-128582" defTabSz="685800">
              <a:buFont typeface="Arial" panose="020B0604020202020204" pitchFamily="34" charset="0"/>
              <a:buChar char="•"/>
            </a:pPr>
            <a:r>
              <a:rPr lang="da-DK" sz="1100" dirty="0">
                <a:solidFill>
                  <a:prstClr val="black"/>
                </a:solidFill>
                <a:latin typeface="Calibri" panose="020F0502020204030204"/>
              </a:rPr>
              <a:t>Indhente børne- og/eller straffeattester, når det er sagligt relevant i forhold til stillingen og husk samtykke hos ansøgeren.</a:t>
            </a:r>
          </a:p>
          <a:p>
            <a:pPr marL="128582" indent="-128582" defTabSz="685800">
              <a:buFont typeface="Arial" panose="020B0604020202020204" pitchFamily="34" charset="0"/>
              <a:buChar char="•"/>
            </a:pPr>
            <a:r>
              <a:rPr lang="da-DK" sz="1100" dirty="0">
                <a:solidFill>
                  <a:prstClr val="black"/>
                </a:solidFill>
                <a:latin typeface="Calibri" panose="020F0502020204030204"/>
              </a:rPr>
              <a:t>Være opmærksom på, at du har tavshedspligt i forbindelse med indhentning af straffeattester – også over for et ansættelsesudvalg. </a:t>
            </a:r>
          </a:p>
          <a:p>
            <a:pPr marL="128582" indent="-128582" defTabSz="685800">
              <a:buFont typeface="Arial" panose="020B0604020202020204" pitchFamily="34" charset="0"/>
              <a:buChar char="•"/>
            </a:pPr>
            <a:endParaRPr lang="da-DK" sz="1100" dirty="0">
              <a:solidFill>
                <a:prstClr val="black"/>
              </a:solidFill>
              <a:latin typeface="Calibri" panose="020F0502020204030204"/>
            </a:endParaRPr>
          </a:p>
        </p:txBody>
      </p:sp>
      <p:sp>
        <p:nvSpPr>
          <p:cNvPr id="14" name="Rektangel: øverste hjørner afrundet 13">
            <a:extLst>
              <a:ext uri="{FF2B5EF4-FFF2-40B4-BE49-F238E27FC236}">
                <a16:creationId xmlns:a16="http://schemas.microsoft.com/office/drawing/2014/main" id="{4949F8EC-4E60-A369-6AAB-4C590B5775EF}"/>
              </a:ext>
            </a:extLst>
          </p:cNvPr>
          <p:cNvSpPr/>
          <p:nvPr/>
        </p:nvSpPr>
        <p:spPr>
          <a:xfrm>
            <a:off x="4822660" y="5232328"/>
            <a:ext cx="4284000" cy="1584000"/>
          </a:xfrm>
          <a:prstGeom prst="round2SameRect">
            <a:avLst>
              <a:gd name="adj1" fmla="val 0"/>
              <a:gd name="adj2" fmla="val 14399"/>
            </a:avLst>
          </a:prstGeom>
          <a:solidFill>
            <a:schemeClr val="bg1">
              <a:alpha val="40000"/>
            </a:scheme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pPr>
            <a:r>
              <a:rPr lang="da-DK" sz="1100" dirty="0">
                <a:solidFill>
                  <a:prstClr val="black"/>
                </a:solidFill>
                <a:latin typeface="Calibri" panose="020F0502020204030204"/>
              </a:rPr>
              <a:t>Der vil typisk være en lokal løn- og personalepolitik.</a:t>
            </a:r>
          </a:p>
          <a:p>
            <a:pPr marL="128582" indent="-128582" defTabSz="685800">
              <a:buFont typeface="Arial" panose="020B0604020202020204" pitchFamily="34" charset="0"/>
              <a:buChar char="•"/>
            </a:pPr>
            <a:r>
              <a:rPr lang="da-DK" sz="1100" dirty="0">
                <a:solidFill>
                  <a:prstClr val="black"/>
                </a:solidFill>
                <a:latin typeface="Calibri" panose="020F0502020204030204"/>
              </a:rPr>
              <a:t>Du vil altid kunne få hjælp hos HR – nogle steder er det HR, som laver det endelige ansættelsesbrev og sender lønaftalen til godkendelse i den relevante forhandlings-berettigede faglige organisation.</a:t>
            </a:r>
          </a:p>
        </p:txBody>
      </p:sp>
      <p:sp>
        <p:nvSpPr>
          <p:cNvPr id="10" name="Rektangel: øverste hjørner afrundet 9">
            <a:extLst>
              <a:ext uri="{FF2B5EF4-FFF2-40B4-BE49-F238E27FC236}">
                <a16:creationId xmlns:a16="http://schemas.microsoft.com/office/drawing/2014/main" id="{F4491812-5144-075C-FECC-D07F291A41D1}"/>
              </a:ext>
            </a:extLst>
          </p:cNvPr>
          <p:cNvSpPr/>
          <p:nvPr/>
        </p:nvSpPr>
        <p:spPr>
          <a:xfrm>
            <a:off x="468000" y="1223999"/>
            <a:ext cx="4284000" cy="3600000"/>
          </a:xfrm>
          <a:prstGeom prst="round2SameRect">
            <a:avLst>
              <a:gd name="adj1" fmla="val 0"/>
              <a:gd name="adj2" fmla="val 14399"/>
            </a:avLst>
          </a:prstGeom>
          <a:solidFill>
            <a:schemeClr val="bg1"/>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r>
              <a:rPr lang="da-DK" sz="1100" dirty="0">
                <a:solidFill>
                  <a:srgbClr val="373D43"/>
                </a:solidFill>
                <a:latin typeface="Calibri" panose="020F0502020204030204"/>
              </a:rPr>
              <a:t>Af ‘Aftale om ansættelsesbeviser’ fremgår det, at der ved ansættelser med en varighed på en måned eller derover og med en gennemsnitlig ugentlig arbejdstid på otte timer eller derover skal udarbejdes et ansættelsesbrev. Ansættelsesbrevet vil typisk være en skabelon, som anvendes i hele din organisation – spørg HR.</a:t>
            </a:r>
            <a:endParaRPr lang="da-DK" sz="1100" dirty="0">
              <a:solidFill>
                <a:srgbClr val="373D43"/>
              </a:solidFill>
              <a:highlight>
                <a:srgbClr val="FFFF00"/>
              </a:highlight>
              <a:latin typeface="Calibri" panose="020F0502020204030204"/>
            </a:endParaRPr>
          </a:p>
          <a:p>
            <a:pPr defTabSz="685800"/>
            <a:endParaRPr lang="da-DK" sz="1100" dirty="0">
              <a:solidFill>
                <a:prstClr val="black"/>
              </a:solidFill>
              <a:latin typeface="Calibri" panose="020F0502020204030204"/>
              <a:cs typeface="Calibri"/>
            </a:endParaRPr>
          </a:p>
          <a:p>
            <a:pPr defTabSz="685800"/>
            <a:endParaRPr lang="da-DK" sz="1100" dirty="0">
              <a:solidFill>
                <a:prstClr val="black"/>
              </a:solidFill>
              <a:latin typeface="Calibri" panose="020F0502020204030204"/>
              <a:cs typeface="Calibri"/>
            </a:endParaRPr>
          </a:p>
          <a:p>
            <a:pPr defTabSz="685800"/>
            <a:r>
              <a:rPr lang="da-DK" sz="1100" dirty="0">
                <a:solidFill>
                  <a:srgbClr val="000000"/>
                </a:solidFill>
                <a:latin typeface="Calibri" panose="020F0502020204030204"/>
              </a:rPr>
              <a:t>Herudover skal du:</a:t>
            </a:r>
          </a:p>
          <a:p>
            <a:pPr marL="128582" indent="-128582" defTabSz="685800">
              <a:buFont typeface="Arial" panose="020B0604020202020204" pitchFamily="34" charset="0"/>
              <a:buChar char="•"/>
            </a:pPr>
            <a:r>
              <a:rPr lang="da-DK" sz="1100" dirty="0">
                <a:solidFill>
                  <a:srgbClr val="000000"/>
                </a:solidFill>
                <a:latin typeface="Calibri" panose="020F0502020204030204"/>
              </a:rPr>
              <a:t>indhente </a:t>
            </a:r>
            <a:r>
              <a:rPr lang="da-DK" sz="1100" i="1" dirty="0">
                <a:solidFill>
                  <a:srgbClr val="000000"/>
                </a:solidFill>
                <a:latin typeface="Calibri" panose="020F0502020204030204"/>
              </a:rPr>
              <a:t>børne- og straffeattester</a:t>
            </a:r>
            <a:r>
              <a:rPr lang="da-DK" sz="1100" dirty="0">
                <a:solidFill>
                  <a:srgbClr val="000000"/>
                </a:solidFill>
                <a:latin typeface="Calibri" panose="020F0502020204030204"/>
              </a:rPr>
              <a:t>, når det er krævet eller sagligt relevant</a:t>
            </a:r>
          </a:p>
          <a:p>
            <a:pPr marL="128582" indent="-128582" defTabSz="685800">
              <a:buFont typeface="Arial" panose="020B0604020202020204" pitchFamily="34" charset="0"/>
              <a:buChar char="•"/>
            </a:pPr>
            <a:r>
              <a:rPr lang="da-DK" sz="1100" i="1" dirty="0">
                <a:solidFill>
                  <a:prstClr val="black"/>
                </a:solidFill>
                <a:latin typeface="Calibri" panose="020F0502020204030204"/>
                <a:cs typeface="Calibri"/>
              </a:rPr>
              <a:t>forhandle løn med faggruppens </a:t>
            </a:r>
            <a:r>
              <a:rPr lang="da-DK" sz="1100" dirty="0">
                <a:solidFill>
                  <a:prstClr val="black"/>
                </a:solidFill>
                <a:latin typeface="Calibri" panose="020F0502020204030204"/>
                <a:cs typeface="Calibri"/>
              </a:rPr>
              <a:t>forhandlingsberettigede organisation. Lønnen kan sammensættes af grundløn, funktionsløn, kvalifikationsløn og resultatløn, og forslag til den samlede aflønning sendes til godkendelse i den faglige organisation. </a:t>
            </a:r>
          </a:p>
        </p:txBody>
      </p:sp>
      <p:sp>
        <p:nvSpPr>
          <p:cNvPr id="17" name="Rektangel: øverste hjørner afrundet 16">
            <a:extLst>
              <a:ext uri="{FF2B5EF4-FFF2-40B4-BE49-F238E27FC236}">
                <a16:creationId xmlns:a16="http://schemas.microsoft.com/office/drawing/2014/main" id="{5E6C727D-8CB6-B895-3430-1D59A87DA36E}"/>
              </a:ext>
            </a:extLst>
          </p:cNvPr>
          <p:cNvSpPr/>
          <p:nvPr/>
        </p:nvSpPr>
        <p:spPr>
          <a:xfrm>
            <a:off x="4825681" y="1223998"/>
            <a:ext cx="4284000" cy="3600000"/>
          </a:xfrm>
          <a:prstGeom prst="round2SameRect">
            <a:avLst>
              <a:gd name="adj1" fmla="val 0"/>
              <a:gd name="adj2" fmla="val 14399"/>
            </a:avLst>
          </a:prstGeom>
          <a:solidFill>
            <a:schemeClr val="bg1"/>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r>
              <a:rPr lang="da-DK" sz="1100" dirty="0">
                <a:solidFill>
                  <a:prstClr val="black"/>
                </a:solidFill>
                <a:latin typeface="Calibri" panose="020F0502020204030204"/>
                <a:cs typeface="Calibri"/>
              </a:rPr>
              <a:t>Du skal være opmærksom på, at mange organisationer har indgået lokale aftaler/forhåndsaftaler. Undersøg derfor altid, om der kan være en forhåndsaftale med forhold, som har betydning for løn- og arbejdsforhold.</a:t>
            </a:r>
          </a:p>
          <a:p>
            <a:pPr defTabSz="685800"/>
            <a:endParaRPr lang="da-DK" sz="1100" dirty="0">
              <a:solidFill>
                <a:prstClr val="black"/>
              </a:solidFill>
              <a:latin typeface="Calibri" panose="020F0502020204030204"/>
              <a:cs typeface="Calibri"/>
            </a:endParaRPr>
          </a:p>
          <a:p>
            <a:pPr defTabSz="685800"/>
            <a:r>
              <a:rPr lang="da-DK" sz="1100" dirty="0">
                <a:solidFill>
                  <a:prstClr val="black"/>
                </a:solidFill>
                <a:latin typeface="Calibri" panose="020F0502020204030204"/>
                <a:cs typeface="Calibri"/>
              </a:rPr>
              <a:t>Vær også opmærksom på: </a:t>
            </a:r>
          </a:p>
          <a:p>
            <a:pPr marL="128582" indent="-128582" defTabSz="685800">
              <a:buFont typeface="Arial" panose="020B0604020202020204" pitchFamily="34" charset="0"/>
              <a:buChar char="•"/>
            </a:pPr>
            <a:r>
              <a:rPr lang="da-DK" sz="1100" dirty="0">
                <a:solidFill>
                  <a:prstClr val="black"/>
                </a:solidFill>
                <a:latin typeface="Calibri" panose="020F0502020204030204"/>
                <a:cs typeface="Calibri"/>
              </a:rPr>
              <a:t>Reglerne om ansættelse på særlige vilkår. Se mere i afsnittet om ”ansættelse på særlige vilkår”</a:t>
            </a:r>
          </a:p>
          <a:p>
            <a:pPr marL="128582" indent="-128582" defTabSz="685800">
              <a:buFont typeface="Arial" panose="020B0604020202020204" pitchFamily="34" charset="0"/>
              <a:buChar char="•"/>
            </a:pPr>
            <a:r>
              <a:rPr lang="da-DK" sz="1100" dirty="0">
                <a:solidFill>
                  <a:prstClr val="black"/>
                </a:solidFill>
                <a:latin typeface="Calibri" panose="020F0502020204030204"/>
                <a:cs typeface="Calibri"/>
              </a:rPr>
              <a:t>Ansøgninger fra personer, som ikke ansættes, skal slettes, medmindre andet aftales gennem samtykke.</a:t>
            </a:r>
            <a:endParaRPr lang="da-DK" sz="1100" u="sng" dirty="0">
              <a:solidFill>
                <a:prstClr val="black"/>
              </a:solidFill>
              <a:latin typeface="Calibri" panose="020F0502020204030204"/>
              <a:cs typeface="Calibri"/>
            </a:endParaRPr>
          </a:p>
        </p:txBody>
      </p:sp>
      <p:pic>
        <p:nvPicPr>
          <p:cNvPr id="3" name="Grafik 2">
            <a:hlinkClick r:id="rId3" action="ppaction://hlinksldjump"/>
            <a:extLst>
              <a:ext uri="{FF2B5EF4-FFF2-40B4-BE49-F238E27FC236}">
                <a16:creationId xmlns:a16="http://schemas.microsoft.com/office/drawing/2014/main" id="{6AE23356-2D5F-0F14-E3C0-459DCCBB073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9172" y="6540272"/>
            <a:ext cx="198663" cy="198663"/>
          </a:xfrm>
          <a:prstGeom prst="rect">
            <a:avLst/>
          </a:prstGeom>
        </p:spPr>
      </p:pic>
      <p:sp>
        <p:nvSpPr>
          <p:cNvPr id="12" name="Rektangel: afrundede hjørner 11">
            <a:extLst>
              <a:ext uri="{FF2B5EF4-FFF2-40B4-BE49-F238E27FC236}">
                <a16:creationId xmlns:a16="http://schemas.microsoft.com/office/drawing/2014/main" id="{D32D26CE-F7F3-5E7A-00D0-0750ED7D8DF3}"/>
              </a:ext>
            </a:extLst>
          </p:cNvPr>
          <p:cNvSpPr/>
          <p:nvPr/>
        </p:nvSpPr>
        <p:spPr>
          <a:xfrm>
            <a:off x="326885" y="63541"/>
            <a:ext cx="8784000" cy="792000"/>
          </a:xfrm>
          <a:prstGeom prst="roundRect">
            <a:avLst/>
          </a:prstGeom>
          <a:solidFill>
            <a:srgbClr val="907F9F">
              <a:alpha val="7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defTabSz="685800"/>
            <a:endParaRPr lang="da-DK" sz="1350" dirty="0">
              <a:solidFill>
                <a:prstClr val="black"/>
              </a:solidFill>
              <a:latin typeface="Calibri" panose="020F0502020204030204"/>
            </a:endParaRPr>
          </a:p>
        </p:txBody>
      </p:sp>
      <p:sp>
        <p:nvSpPr>
          <p:cNvPr id="18" name="Tekstfelt 17">
            <a:extLst>
              <a:ext uri="{FF2B5EF4-FFF2-40B4-BE49-F238E27FC236}">
                <a16:creationId xmlns:a16="http://schemas.microsoft.com/office/drawing/2014/main" id="{F4295AF2-5EC0-F0C3-A18E-0610D86F6C75}"/>
              </a:ext>
            </a:extLst>
          </p:cNvPr>
          <p:cNvSpPr txBox="1"/>
          <p:nvPr/>
        </p:nvSpPr>
        <p:spPr>
          <a:xfrm>
            <a:off x="679727" y="311800"/>
            <a:ext cx="987148" cy="276999"/>
          </a:xfrm>
          <a:prstGeom prst="rect">
            <a:avLst/>
          </a:prstGeom>
          <a:noFill/>
        </p:spPr>
        <p:txBody>
          <a:bodyPr wrap="square" lIns="68580" tIns="34290" rIns="68580" bIns="34290" rtlCol="0" anchor="t">
            <a:spAutoFit/>
          </a:bodyPr>
          <a:lstStyle/>
          <a:p>
            <a:pPr defTabSz="685800"/>
            <a:r>
              <a:rPr lang="da-DK" sz="1350" dirty="0">
                <a:solidFill>
                  <a:prstClr val="black"/>
                </a:solidFill>
                <a:latin typeface="Calibri" panose="020F0502020204030204"/>
                <a:ea typeface="Yu Gothic Light"/>
              </a:rPr>
              <a:t>Situationer:</a:t>
            </a:r>
            <a:r>
              <a:rPr lang="da-DK" sz="1350" b="1" dirty="0">
                <a:solidFill>
                  <a:prstClr val="black"/>
                </a:solidFill>
                <a:latin typeface="Calibri" panose="020F0502020204030204"/>
                <a:ea typeface="Yu Gothic Light"/>
              </a:rPr>
              <a:t> </a:t>
            </a:r>
            <a:endParaRPr lang="da-DK" sz="1350" b="1" dirty="0">
              <a:solidFill>
                <a:prstClr val="black"/>
              </a:solidFill>
              <a:latin typeface="Calibri" panose="020F0502020204030204"/>
              <a:ea typeface="Yu Gothic Light" panose="020B0300000000000000" pitchFamily="34" charset="-128"/>
            </a:endParaRPr>
          </a:p>
        </p:txBody>
      </p:sp>
      <p:sp>
        <p:nvSpPr>
          <p:cNvPr id="16" name="Tekstfelt 15">
            <a:extLst>
              <a:ext uri="{FF2B5EF4-FFF2-40B4-BE49-F238E27FC236}">
                <a16:creationId xmlns:a16="http://schemas.microsoft.com/office/drawing/2014/main" id="{0005E826-4B3B-1F3F-1915-165F9F5C0EEC}"/>
              </a:ext>
            </a:extLst>
          </p:cNvPr>
          <p:cNvSpPr txBox="1"/>
          <p:nvPr/>
        </p:nvSpPr>
        <p:spPr>
          <a:xfrm>
            <a:off x="1800000" y="319494"/>
            <a:ext cx="6807356" cy="261610"/>
          </a:xfrm>
          <a:prstGeom prst="rect">
            <a:avLst/>
          </a:prstGeom>
          <a:noFill/>
        </p:spPr>
        <p:txBody>
          <a:bodyPr wrap="square" rtlCol="0">
            <a:spAutoFit/>
          </a:bodyPr>
          <a:lstStyle/>
          <a:p>
            <a:pPr defTabSz="685800"/>
            <a:r>
              <a:rPr lang="da-DK" sz="1100" dirty="0">
                <a:solidFill>
                  <a:prstClr val="black"/>
                </a:solidFill>
                <a:latin typeface="Calibri" panose="020F0502020204030204"/>
              </a:rPr>
              <a:t>Du skal ansætte en ny medarbejder</a:t>
            </a:r>
          </a:p>
        </p:txBody>
      </p:sp>
      <p:sp>
        <p:nvSpPr>
          <p:cNvPr id="20" name="Rektangel: øverste hjørner afrundet 19">
            <a:extLst>
              <a:ext uri="{FF2B5EF4-FFF2-40B4-BE49-F238E27FC236}">
                <a16:creationId xmlns:a16="http://schemas.microsoft.com/office/drawing/2014/main" id="{CF5C50BD-59ED-A87E-30DE-96B29E1A65B7}"/>
              </a:ext>
            </a:extLst>
          </p:cNvPr>
          <p:cNvSpPr/>
          <p:nvPr/>
        </p:nvSpPr>
        <p:spPr>
          <a:xfrm>
            <a:off x="468000" y="936000"/>
            <a:ext cx="4284000" cy="288000"/>
          </a:xfrm>
          <a:prstGeom prst="round2SameRect">
            <a:avLst/>
          </a:prstGeom>
          <a:solidFill>
            <a:srgbClr val="907F9F">
              <a:alpha val="40000"/>
            </a:srgb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Fakta </a:t>
            </a:r>
          </a:p>
        </p:txBody>
      </p:sp>
      <p:sp>
        <p:nvSpPr>
          <p:cNvPr id="22" name="Rektangel: øverste hjørner afrundet 21">
            <a:extLst>
              <a:ext uri="{FF2B5EF4-FFF2-40B4-BE49-F238E27FC236}">
                <a16:creationId xmlns:a16="http://schemas.microsoft.com/office/drawing/2014/main" id="{37F2F2A2-B369-BB94-514C-A5D4F0275FC3}"/>
              </a:ext>
            </a:extLst>
          </p:cNvPr>
          <p:cNvSpPr/>
          <p:nvPr/>
        </p:nvSpPr>
        <p:spPr>
          <a:xfrm>
            <a:off x="4824000" y="936000"/>
            <a:ext cx="4284000" cy="288000"/>
          </a:xfrm>
          <a:prstGeom prst="round2SameRect">
            <a:avLst/>
          </a:prstGeom>
          <a:solidFill>
            <a:srgbClr val="907F9F">
              <a:alpha val="40000"/>
            </a:srgb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Særlige forhold</a:t>
            </a:r>
          </a:p>
        </p:txBody>
      </p:sp>
      <p:sp>
        <p:nvSpPr>
          <p:cNvPr id="24" name="Rektangel: øverste hjørner afrundet 23">
            <a:extLst>
              <a:ext uri="{FF2B5EF4-FFF2-40B4-BE49-F238E27FC236}">
                <a16:creationId xmlns:a16="http://schemas.microsoft.com/office/drawing/2014/main" id="{C71711D5-CA46-B9FF-39B1-3A73F6866B1B}"/>
              </a:ext>
            </a:extLst>
          </p:cNvPr>
          <p:cNvSpPr/>
          <p:nvPr/>
        </p:nvSpPr>
        <p:spPr>
          <a:xfrm>
            <a:off x="468000" y="4932000"/>
            <a:ext cx="4284000" cy="288000"/>
          </a:xfrm>
          <a:prstGeom prst="round2SameRect">
            <a:avLst/>
          </a:prstGeom>
          <a:solidFill>
            <a:srgbClr val="907F9F">
              <a:alpha val="40000"/>
            </a:srgb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Husk, at du skal...</a:t>
            </a:r>
          </a:p>
        </p:txBody>
      </p:sp>
      <p:pic>
        <p:nvPicPr>
          <p:cNvPr id="25" name="Grafik 24" descr="Postit-noter kontur">
            <a:extLst>
              <a:ext uri="{FF2B5EF4-FFF2-40B4-BE49-F238E27FC236}">
                <a16:creationId xmlns:a16="http://schemas.microsoft.com/office/drawing/2014/main" id="{0D738B0B-AF71-8CDB-0793-B3C1694F96A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44680" y="4917015"/>
            <a:ext cx="338241" cy="324000"/>
          </a:xfrm>
          <a:prstGeom prst="rect">
            <a:avLst/>
          </a:prstGeom>
        </p:spPr>
      </p:pic>
      <p:pic>
        <p:nvPicPr>
          <p:cNvPr id="26" name="Grafik 25" descr="Spørgsmål kontur">
            <a:extLst>
              <a:ext uri="{FF2B5EF4-FFF2-40B4-BE49-F238E27FC236}">
                <a16:creationId xmlns:a16="http://schemas.microsoft.com/office/drawing/2014/main" id="{344F7E56-BC29-3953-C742-A7F3AA1DCEF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640000" y="4926456"/>
            <a:ext cx="324000" cy="324000"/>
          </a:xfrm>
          <a:prstGeom prst="rect">
            <a:avLst/>
          </a:prstGeom>
        </p:spPr>
      </p:pic>
      <p:sp>
        <p:nvSpPr>
          <p:cNvPr id="27" name="Rektangel: øverste hjørner afrundet 26">
            <a:extLst>
              <a:ext uri="{FF2B5EF4-FFF2-40B4-BE49-F238E27FC236}">
                <a16:creationId xmlns:a16="http://schemas.microsoft.com/office/drawing/2014/main" id="{ED994FD1-EE62-9858-F506-71F27C46EFFF}"/>
              </a:ext>
            </a:extLst>
          </p:cNvPr>
          <p:cNvSpPr/>
          <p:nvPr/>
        </p:nvSpPr>
        <p:spPr>
          <a:xfrm>
            <a:off x="4822660" y="4932000"/>
            <a:ext cx="4284000" cy="288000"/>
          </a:xfrm>
          <a:prstGeom prst="round2SameRect">
            <a:avLst/>
          </a:prstGeom>
          <a:solidFill>
            <a:srgbClr val="907F9F">
              <a:alpha val="40000"/>
            </a:srgb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Hvem kan hjælpe mig?</a:t>
            </a:r>
          </a:p>
        </p:txBody>
      </p:sp>
    </p:spTree>
    <p:extLst>
      <p:ext uri="{BB962C8B-B14F-4D97-AF65-F5344CB8AC3E}">
        <p14:creationId xmlns:p14="http://schemas.microsoft.com/office/powerpoint/2010/main" val="1324190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afrundede hjørner 4">
            <a:extLst>
              <a:ext uri="{FF2B5EF4-FFF2-40B4-BE49-F238E27FC236}">
                <a16:creationId xmlns:a16="http://schemas.microsoft.com/office/drawing/2014/main" id="{DBC99184-9E6A-DE5F-F066-6BCD92E6EF23}"/>
              </a:ext>
            </a:extLst>
          </p:cNvPr>
          <p:cNvSpPr/>
          <p:nvPr/>
        </p:nvSpPr>
        <p:spPr>
          <a:xfrm>
            <a:off x="205916" y="74982"/>
            <a:ext cx="8892000" cy="792000"/>
          </a:xfrm>
          <a:prstGeom prst="roundRect">
            <a:avLst/>
          </a:prstGeom>
          <a:solidFill>
            <a:schemeClr val="tx2">
              <a:alpha val="7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defTabSz="685800">
              <a:defRPr/>
            </a:pPr>
            <a:endParaRPr lang="da-DK" sz="1350" dirty="0">
              <a:solidFill>
                <a:prstClr val="black"/>
              </a:solidFill>
              <a:latin typeface="Calibri" panose="020F0502020204030204"/>
            </a:endParaRPr>
          </a:p>
        </p:txBody>
      </p:sp>
      <p:sp>
        <p:nvSpPr>
          <p:cNvPr id="2" name="Titel 1">
            <a:extLst>
              <a:ext uri="{FF2B5EF4-FFF2-40B4-BE49-F238E27FC236}">
                <a16:creationId xmlns:a16="http://schemas.microsoft.com/office/drawing/2014/main" id="{2D96FCBD-5814-6572-A794-739318A3344D}"/>
              </a:ext>
            </a:extLst>
          </p:cNvPr>
          <p:cNvSpPr>
            <a:spLocks noGrp="1"/>
          </p:cNvSpPr>
          <p:nvPr>
            <p:ph type="title"/>
          </p:nvPr>
        </p:nvSpPr>
        <p:spPr>
          <a:xfrm rot="16200000">
            <a:off x="-3226184" y="3216101"/>
            <a:ext cx="6864202" cy="432000"/>
          </a:xfrm>
          <a:solidFill>
            <a:schemeClr val="tx2"/>
          </a:solidFill>
        </p:spPr>
        <p:txBody>
          <a:bodyPr>
            <a:normAutofit fontScale="90000"/>
          </a:bodyPr>
          <a:lstStyle/>
          <a:p>
            <a:r>
              <a:rPr lang="da-DK" dirty="0"/>
              <a:t>Læsevejledning</a:t>
            </a:r>
          </a:p>
        </p:txBody>
      </p:sp>
      <p:sp>
        <p:nvSpPr>
          <p:cNvPr id="6" name="Tekstfelt 5">
            <a:extLst>
              <a:ext uri="{FF2B5EF4-FFF2-40B4-BE49-F238E27FC236}">
                <a16:creationId xmlns:a16="http://schemas.microsoft.com/office/drawing/2014/main" id="{771A714F-9E41-5F82-E905-070C68261846}"/>
              </a:ext>
            </a:extLst>
          </p:cNvPr>
          <p:cNvSpPr txBox="1"/>
          <p:nvPr/>
        </p:nvSpPr>
        <p:spPr>
          <a:xfrm>
            <a:off x="637918" y="286316"/>
            <a:ext cx="6868886" cy="369332"/>
          </a:xfrm>
          <a:prstGeom prst="rect">
            <a:avLst/>
          </a:prstGeom>
          <a:noFill/>
        </p:spPr>
        <p:txBody>
          <a:bodyPr wrap="square" rtlCol="0">
            <a:spAutoFit/>
          </a:bodyPr>
          <a:lstStyle/>
          <a:p>
            <a:pPr defTabSz="685800">
              <a:defRPr/>
            </a:pPr>
            <a:r>
              <a:rPr lang="da-DK" dirty="0">
                <a:solidFill>
                  <a:srgbClr val="000000"/>
                </a:solidFill>
                <a:latin typeface="Calibri" panose="020F0502020204030204"/>
                <a:ea typeface="Yu Gothic" panose="020B0400000000000000" pitchFamily="34" charset="-128"/>
              </a:rPr>
              <a:t>Til dig, der er ny leder i en kommune eller region</a:t>
            </a:r>
            <a:endParaRPr lang="da-DK" dirty="0">
              <a:solidFill>
                <a:prstClr val="black"/>
              </a:solidFill>
              <a:latin typeface="Calibri" panose="020F0502020204030204"/>
              <a:ea typeface="Yu Gothic" panose="020B0400000000000000" pitchFamily="34" charset="-128"/>
            </a:endParaRPr>
          </a:p>
        </p:txBody>
      </p:sp>
      <p:sp>
        <p:nvSpPr>
          <p:cNvPr id="16" name="Tekstfelt 15">
            <a:extLst>
              <a:ext uri="{FF2B5EF4-FFF2-40B4-BE49-F238E27FC236}">
                <a16:creationId xmlns:a16="http://schemas.microsoft.com/office/drawing/2014/main" id="{F5D3082C-04D0-251E-9111-C815BC084925}"/>
              </a:ext>
            </a:extLst>
          </p:cNvPr>
          <p:cNvSpPr txBox="1"/>
          <p:nvPr/>
        </p:nvSpPr>
        <p:spPr>
          <a:xfrm>
            <a:off x="470841" y="879677"/>
            <a:ext cx="8627075" cy="3170099"/>
          </a:xfrm>
          <a:prstGeom prst="rect">
            <a:avLst/>
          </a:prstGeom>
          <a:noFill/>
        </p:spPr>
        <p:txBody>
          <a:bodyPr wrap="square" rtlCol="0">
            <a:spAutoFit/>
          </a:bodyPr>
          <a:lstStyle/>
          <a:p>
            <a:pPr defTabSz="685800" fontAlgn="base">
              <a:defRPr/>
            </a:pPr>
            <a:r>
              <a:rPr lang="da-DK" sz="1100" dirty="0">
                <a:solidFill>
                  <a:srgbClr val="000000"/>
                </a:solidFill>
                <a:latin typeface="Calibri" panose="020F0502020204030204" pitchFamily="34" charset="0"/>
              </a:rPr>
              <a:t>Guiden ”En god start for nye ledere” har en indholdsfortegnelse med otte hovedoverskrifter, som via links fører dig til det afsnit, du vil vide noget om. </a:t>
            </a:r>
            <a:r>
              <a:rPr lang="da-DK" sz="1100" dirty="0">
                <a:solidFill>
                  <a:srgbClr val="000000"/>
                </a:solidFill>
                <a:latin typeface="Calibri"/>
                <a:ea typeface="Calibri"/>
                <a:cs typeface="Calibri"/>
              </a:rPr>
              <a:t>Når du kommer frem til det aktuelle afsnit, vil du møde seks bokse samt et link, som fører tilbage til indholdsfortegnelsen:</a:t>
            </a:r>
          </a:p>
          <a:p>
            <a:pPr defTabSz="685800" fontAlgn="base">
              <a:defRPr/>
            </a:pPr>
            <a:endParaRPr lang="da-DK" sz="800" dirty="0">
              <a:solidFill>
                <a:srgbClr val="000000"/>
              </a:solidFill>
              <a:latin typeface="Calibri"/>
              <a:ea typeface="Calibri"/>
              <a:cs typeface="Calibri"/>
            </a:endParaRPr>
          </a:p>
          <a:p>
            <a:pPr defTabSz="685800" fontAlgn="base">
              <a:defRPr/>
            </a:pPr>
            <a:r>
              <a:rPr lang="da-DK" sz="1100" u="sng" dirty="0">
                <a:solidFill>
                  <a:srgbClr val="000000"/>
                </a:solidFill>
                <a:latin typeface="Calibri"/>
                <a:ea typeface="Calibri"/>
                <a:cs typeface="Calibri"/>
              </a:rPr>
              <a:t>Hvert afsnit indeholder: (Se illustrationen)</a:t>
            </a:r>
          </a:p>
          <a:p>
            <a:pPr defTabSz="685800" fontAlgn="base">
              <a:defRPr/>
            </a:pPr>
            <a:endParaRPr lang="da-DK" sz="1100" dirty="0">
              <a:solidFill>
                <a:srgbClr val="000000"/>
              </a:solidFill>
              <a:latin typeface="Calibri" panose="020F0502020204030204" pitchFamily="34" charset="0"/>
            </a:endParaRPr>
          </a:p>
          <a:p>
            <a:pPr marL="171442" indent="-171442" defTabSz="685800" fontAlgn="base">
              <a:buFont typeface="+mj-lt"/>
              <a:buAutoNum type="arabicPeriod"/>
              <a:defRPr/>
            </a:pPr>
            <a:r>
              <a:rPr lang="da-DK" sz="1100" dirty="0">
                <a:solidFill>
                  <a:srgbClr val="000000"/>
                </a:solidFill>
                <a:latin typeface="Calibri" panose="020F0502020204030204" pitchFamily="34" charset="0"/>
              </a:rPr>
              <a:t>Overskriften på afsnittet. Afsnittets farve relaterer til en hovedoverskrift i indholdsfortegnelsen </a:t>
            </a:r>
          </a:p>
          <a:p>
            <a:pPr marL="171442" indent="-171442" defTabSz="685800" fontAlgn="base">
              <a:buFont typeface="+mj-lt"/>
              <a:buAutoNum type="arabicPeriod"/>
              <a:defRPr/>
            </a:pPr>
            <a:r>
              <a:rPr lang="da-DK" sz="1100" dirty="0">
                <a:solidFill>
                  <a:srgbClr val="000000"/>
                </a:solidFill>
                <a:latin typeface="Calibri" panose="020F0502020204030204" pitchFamily="34" charset="0"/>
              </a:rPr>
              <a:t>I feltet situationer kan du se nogle hverdagseksempler, som vedrører det valgte afsnit</a:t>
            </a:r>
          </a:p>
          <a:p>
            <a:pPr marL="171442" indent="-171442" defTabSz="685800" fontAlgn="base">
              <a:buFont typeface="+mj-lt"/>
              <a:buAutoNum type="arabicPeriod"/>
              <a:defRPr/>
            </a:pPr>
            <a:r>
              <a:rPr lang="da-DK" sz="1100" dirty="0">
                <a:solidFill>
                  <a:srgbClr val="000000"/>
                </a:solidFill>
                <a:latin typeface="Calibri" panose="020F0502020204030204" pitchFamily="34" charset="0"/>
              </a:rPr>
              <a:t>Fakta beskriver nogle generelle forhold om afsnittet</a:t>
            </a:r>
          </a:p>
          <a:p>
            <a:pPr marL="171442" indent="-171442" defTabSz="685800" fontAlgn="base">
              <a:buFont typeface="+mj-lt"/>
              <a:buAutoNum type="arabicPeriod"/>
              <a:defRPr/>
            </a:pPr>
            <a:r>
              <a:rPr lang="da-DK" sz="1100" dirty="0">
                <a:solidFill>
                  <a:srgbClr val="000000"/>
                </a:solidFill>
                <a:latin typeface="Calibri" panose="020F0502020204030204" pitchFamily="34" charset="0"/>
              </a:rPr>
              <a:t>Særlige forhold beskriver forhold, som du skal være særlig opmærksom på</a:t>
            </a:r>
          </a:p>
          <a:p>
            <a:pPr marL="171442" indent="-171442" defTabSz="685800" fontAlgn="base">
              <a:buFont typeface="+mj-lt"/>
              <a:buAutoNum type="arabicPeriod"/>
              <a:defRPr/>
            </a:pPr>
            <a:r>
              <a:rPr lang="da-DK" sz="1100" dirty="0">
                <a:solidFill>
                  <a:srgbClr val="000000"/>
                </a:solidFill>
                <a:latin typeface="Calibri" panose="020F0502020204030204" pitchFamily="34" charset="0"/>
              </a:rPr>
              <a:t>Punkt fem indeholder ting, som det vil være godt, at du husker</a:t>
            </a:r>
          </a:p>
          <a:p>
            <a:pPr marL="171442" indent="-171442" defTabSz="685800" fontAlgn="base">
              <a:buFont typeface="+mj-lt"/>
              <a:buAutoNum type="arabicPeriod"/>
              <a:defRPr/>
            </a:pPr>
            <a:r>
              <a:rPr lang="da-DK" sz="1100" dirty="0">
                <a:solidFill>
                  <a:srgbClr val="000000"/>
                </a:solidFill>
                <a:latin typeface="Calibri" panose="020F0502020204030204" pitchFamily="34" charset="0"/>
              </a:rPr>
              <a:t>Beskriver nogle forslag til, hvor du kan spørge om hjælp </a:t>
            </a:r>
          </a:p>
          <a:p>
            <a:pPr marL="171442" indent="-171442" defTabSz="685800" fontAlgn="base">
              <a:buFont typeface="+mj-lt"/>
              <a:buAutoNum type="arabicPeriod"/>
              <a:defRPr/>
            </a:pPr>
            <a:r>
              <a:rPr lang="da-DK" sz="1100" dirty="0">
                <a:solidFill>
                  <a:srgbClr val="000000"/>
                </a:solidFill>
                <a:latin typeface="Calibri" panose="020F0502020204030204" pitchFamily="34" charset="0"/>
              </a:rPr>
              <a:t>Link, som fører tilbage til indholdsfortegnelsen</a:t>
            </a:r>
          </a:p>
          <a:p>
            <a:pPr defTabSz="685800" fontAlgn="base">
              <a:defRPr/>
            </a:pPr>
            <a:endParaRPr lang="da-DK" sz="800" dirty="0">
              <a:solidFill>
                <a:srgbClr val="000000"/>
              </a:solidFill>
              <a:latin typeface="Calibri" panose="020F0502020204030204" pitchFamily="34" charset="0"/>
            </a:endParaRPr>
          </a:p>
          <a:p>
            <a:pPr defTabSz="685800" fontAlgn="base">
              <a:defRPr/>
            </a:pPr>
            <a:r>
              <a:rPr lang="da-DK" sz="1100" dirty="0">
                <a:solidFill>
                  <a:srgbClr val="000000"/>
                </a:solidFill>
                <a:latin typeface="Calibri" panose="020F0502020204030204" pitchFamily="34" charset="0"/>
              </a:rPr>
              <a:t>Vær opmærksom på, at du kan skrive dine egne noter på sidste side under hver hovedoverskrift. Der er ligeledes bagerst i guiden mulighed for at tilføje helt nye afsnit. </a:t>
            </a:r>
          </a:p>
          <a:p>
            <a:pPr defTabSz="685800" fontAlgn="base">
              <a:defRPr/>
            </a:pPr>
            <a:endParaRPr lang="da-DK" sz="800" dirty="0">
              <a:solidFill>
                <a:srgbClr val="000000"/>
              </a:solidFill>
              <a:latin typeface="Calibri" panose="020F0502020204030204" pitchFamily="34" charset="0"/>
            </a:endParaRPr>
          </a:p>
          <a:p>
            <a:pPr defTabSz="685800" fontAlgn="base">
              <a:defRPr/>
            </a:pPr>
            <a:r>
              <a:rPr lang="da-DK" sz="1100" u="sng" dirty="0">
                <a:solidFill>
                  <a:srgbClr val="000000"/>
                </a:solidFill>
                <a:latin typeface="Calibri" panose="020F0502020204030204" pitchFamily="34" charset="0"/>
              </a:rPr>
              <a:t>Når du får brug for mere viden</a:t>
            </a:r>
          </a:p>
          <a:p>
            <a:pPr defTabSz="685800" fontAlgn="base">
              <a:defRPr/>
            </a:pPr>
            <a:r>
              <a:rPr lang="da-DK" sz="1100" dirty="0">
                <a:solidFill>
                  <a:srgbClr val="000000"/>
                </a:solidFill>
                <a:latin typeface="Calibri" panose="020F0502020204030204" pitchFamily="34" charset="0"/>
              </a:rPr>
              <a:t>Nogle gange vil du få brug for mere specifik viden end det, vi har kunnet medtage i denne guide. Det kan f.eks. være i forhold vedrørende lovgivninger eller overenskomster. Disse ændres løbende og du skal altid være opmærksom på, om du har fundet frem til den gældende version.   </a:t>
            </a:r>
          </a:p>
        </p:txBody>
      </p:sp>
      <p:pic>
        <p:nvPicPr>
          <p:cNvPr id="19" name="Billede 18">
            <a:extLst>
              <a:ext uri="{FF2B5EF4-FFF2-40B4-BE49-F238E27FC236}">
                <a16:creationId xmlns:a16="http://schemas.microsoft.com/office/drawing/2014/main" id="{AF0A80D8-D707-29EF-B72A-129FF83A9F8A}"/>
              </a:ext>
            </a:extLst>
          </p:cNvPr>
          <p:cNvPicPr>
            <a:picLocks noChangeAspect="1"/>
          </p:cNvPicPr>
          <p:nvPr/>
        </p:nvPicPr>
        <p:blipFill>
          <a:blip r:embed="rId3"/>
          <a:stretch>
            <a:fillRect/>
          </a:stretch>
        </p:blipFill>
        <p:spPr>
          <a:xfrm>
            <a:off x="4326467" y="4116889"/>
            <a:ext cx="4771449" cy="2681554"/>
          </a:xfrm>
          <a:prstGeom prst="rect">
            <a:avLst/>
          </a:prstGeom>
        </p:spPr>
      </p:pic>
      <p:sp>
        <p:nvSpPr>
          <p:cNvPr id="3" name="Rektangel: afrundede hjørner 2">
            <a:extLst>
              <a:ext uri="{FF2B5EF4-FFF2-40B4-BE49-F238E27FC236}">
                <a16:creationId xmlns:a16="http://schemas.microsoft.com/office/drawing/2014/main" id="{0F1F9EEB-20B1-7488-114E-0E3DD42FA379}"/>
              </a:ext>
            </a:extLst>
          </p:cNvPr>
          <p:cNvSpPr/>
          <p:nvPr/>
        </p:nvSpPr>
        <p:spPr>
          <a:xfrm>
            <a:off x="783562" y="4285849"/>
            <a:ext cx="3025892" cy="2343633"/>
          </a:xfrm>
          <a:prstGeom prst="roundRect">
            <a:avLst/>
          </a:prstGeom>
          <a:solidFill>
            <a:srgbClr val="A0AAB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defTabSz="685800" fontAlgn="base">
              <a:defRPr/>
            </a:pPr>
            <a:r>
              <a:rPr lang="da-DK" sz="1100" b="1" dirty="0">
                <a:solidFill>
                  <a:schemeClr val="bg1"/>
                </a:solidFill>
                <a:latin typeface="Calibri" panose="020F0502020204030204" pitchFamily="34" charset="0"/>
              </a:rPr>
              <a:t>Du kan finde overenskomster og aftaler her:</a:t>
            </a:r>
          </a:p>
          <a:p>
            <a:pPr defTabSz="685800" fontAlgn="base">
              <a:defRPr/>
            </a:pPr>
            <a:endParaRPr lang="da-DK" sz="400" b="1" dirty="0">
              <a:solidFill>
                <a:schemeClr val="bg1"/>
              </a:solidFill>
              <a:latin typeface="Calibri" panose="020F0502020204030204" pitchFamily="34" charset="0"/>
            </a:endParaRPr>
          </a:p>
          <a:p>
            <a:pPr marL="128582" indent="-128582" defTabSz="685800" fontAlgn="base">
              <a:buFont typeface="Arial" panose="020B0604020202020204" pitchFamily="34" charset="0"/>
              <a:buChar char="•"/>
              <a:defRPr/>
            </a:pPr>
            <a:r>
              <a:rPr lang="da-DK" sz="1100" dirty="0">
                <a:solidFill>
                  <a:schemeClr val="bg1"/>
                </a:solidFill>
                <a:latin typeface="Calibri" panose="020F0502020204030204" pitchFamily="34" charset="0"/>
              </a:rPr>
              <a:t>For ansatte i kommuner. Følg linket: </a:t>
            </a:r>
            <a:r>
              <a:rPr lang="da-DK" sz="1100" dirty="0">
                <a:solidFill>
                  <a:schemeClr val="bg1"/>
                </a:solidFill>
                <a:latin typeface="Calibri" panose="020F0502020204030204"/>
                <a:hlinkClick r:id="rId4"/>
              </a:rPr>
              <a:t>https://www.kl.dk/arbejdsgiver/overenskomster-og-aftaler</a:t>
            </a:r>
            <a:r>
              <a:rPr lang="da-DK" sz="1100" dirty="0">
                <a:solidFill>
                  <a:schemeClr val="bg1"/>
                </a:solidFill>
                <a:latin typeface="Calibri" panose="020F0502020204030204" pitchFamily="34" charset="0"/>
              </a:rPr>
              <a:t> </a:t>
            </a:r>
          </a:p>
          <a:p>
            <a:pPr marL="128582" indent="-128582" defTabSz="685800" fontAlgn="base">
              <a:buFont typeface="Arial" panose="020B0604020202020204" pitchFamily="34" charset="0"/>
              <a:buChar char="•"/>
              <a:defRPr/>
            </a:pPr>
            <a:r>
              <a:rPr lang="da-DK" sz="1100" dirty="0">
                <a:solidFill>
                  <a:schemeClr val="bg1"/>
                </a:solidFill>
                <a:latin typeface="Calibri" panose="020F0502020204030204" pitchFamily="34" charset="0"/>
              </a:rPr>
              <a:t>For ansatte i regioner. Følg linket: </a:t>
            </a:r>
            <a:r>
              <a:rPr lang="da-DK" sz="1100" dirty="0">
                <a:solidFill>
                  <a:schemeClr val="bg1"/>
                </a:solidFill>
                <a:latin typeface="Calibri" panose="020F0502020204030204"/>
                <a:hlinkClick r:id="rId5"/>
              </a:rPr>
              <a:t>https://www.regioner.dk/aftaler-og-oekonomi/arbejdsgiver/aftaler-og-overenskomster/</a:t>
            </a:r>
            <a:endParaRPr lang="da-DK" sz="1100" dirty="0">
              <a:solidFill>
                <a:schemeClr val="bg1"/>
              </a:solidFill>
              <a:latin typeface="Calibri" panose="020F0502020204030204" pitchFamily="34" charset="0"/>
            </a:endParaRPr>
          </a:p>
          <a:p>
            <a:pPr defTabSz="685800" fontAlgn="base">
              <a:defRPr/>
            </a:pPr>
            <a:endParaRPr lang="da-DK" sz="800" dirty="0">
              <a:solidFill>
                <a:schemeClr val="bg1"/>
              </a:solidFill>
              <a:latin typeface="Calibri" panose="020F0502020204030204" pitchFamily="34" charset="0"/>
            </a:endParaRPr>
          </a:p>
          <a:p>
            <a:pPr defTabSz="685800" fontAlgn="base">
              <a:defRPr/>
            </a:pPr>
            <a:r>
              <a:rPr lang="da-DK" sz="1100" b="1" dirty="0">
                <a:solidFill>
                  <a:schemeClr val="bg1"/>
                </a:solidFill>
                <a:latin typeface="Calibri" panose="020F0502020204030204" pitchFamily="34" charset="0"/>
              </a:rPr>
              <a:t>Du kan finde lovstof her: </a:t>
            </a:r>
          </a:p>
          <a:p>
            <a:pPr defTabSz="685800" fontAlgn="base">
              <a:defRPr/>
            </a:pPr>
            <a:endParaRPr lang="da-DK" sz="200" b="1" dirty="0">
              <a:solidFill>
                <a:schemeClr val="bg1"/>
              </a:solidFill>
              <a:latin typeface="Calibri" panose="020F0502020204030204" pitchFamily="34" charset="0"/>
            </a:endParaRPr>
          </a:p>
          <a:p>
            <a:pPr marL="128585" indent="-128585" defTabSz="685800" fontAlgn="base">
              <a:buFont typeface="Arial" panose="020B0604020202020204" pitchFamily="34" charset="0"/>
              <a:buChar char="•"/>
              <a:defRPr/>
            </a:pPr>
            <a:r>
              <a:rPr lang="da-DK" sz="1100" dirty="0">
                <a:solidFill>
                  <a:schemeClr val="bg1"/>
                </a:solidFill>
                <a:latin typeface="Calibri" panose="020F0502020204030204" pitchFamily="34" charset="0"/>
              </a:rPr>
              <a:t>Klik Følg linket:  </a:t>
            </a:r>
            <a:r>
              <a:rPr lang="da-DK" sz="1100" dirty="0">
                <a:solidFill>
                  <a:schemeClr val="bg1"/>
                </a:solidFill>
                <a:latin typeface="Calibri" panose="020F0502020204030204"/>
                <a:hlinkClick r:id="rId6"/>
              </a:rPr>
              <a:t>https://www.retsinformation.dk/</a:t>
            </a:r>
            <a:endParaRPr lang="da-DK" sz="11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6658698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25F5E8-B0A0-26C7-EEE2-B08864C952E9}"/>
              </a:ext>
            </a:extLst>
          </p:cNvPr>
          <p:cNvSpPr>
            <a:spLocks noGrp="1"/>
          </p:cNvSpPr>
          <p:nvPr>
            <p:ph type="title"/>
          </p:nvPr>
        </p:nvSpPr>
        <p:spPr>
          <a:xfrm rot="16200000">
            <a:off x="-3212999" y="3212999"/>
            <a:ext cx="6858002" cy="432000"/>
          </a:xfrm>
          <a:solidFill>
            <a:srgbClr val="907F9F"/>
          </a:solidFill>
        </p:spPr>
        <p:txBody>
          <a:bodyPr vert="horz" lIns="68580" tIns="34290" rIns="68580" bIns="34290" rtlCol="0" anchor="ctr">
            <a:normAutofit fontScale="90000"/>
          </a:bodyPr>
          <a:lstStyle/>
          <a:p>
            <a:r>
              <a:rPr lang="da-DK" sz="2700" dirty="0">
                <a:latin typeface="+mn-lt"/>
              </a:rPr>
              <a:t>On-boarding</a:t>
            </a:r>
          </a:p>
        </p:txBody>
      </p:sp>
      <p:sp>
        <p:nvSpPr>
          <p:cNvPr id="7" name="Rektangel: øverste hjørner afrundet 6">
            <a:extLst>
              <a:ext uri="{FF2B5EF4-FFF2-40B4-BE49-F238E27FC236}">
                <a16:creationId xmlns:a16="http://schemas.microsoft.com/office/drawing/2014/main" id="{55D254A1-E25F-0D2C-9548-4F2C3F5B4E8E}"/>
              </a:ext>
            </a:extLst>
          </p:cNvPr>
          <p:cNvSpPr/>
          <p:nvPr/>
        </p:nvSpPr>
        <p:spPr>
          <a:xfrm>
            <a:off x="468000" y="5218051"/>
            <a:ext cx="4284000" cy="1584000"/>
          </a:xfrm>
          <a:prstGeom prst="round2SameRect">
            <a:avLst>
              <a:gd name="adj1" fmla="val 0"/>
              <a:gd name="adj2" fmla="val 14399"/>
            </a:avLst>
          </a:prstGeom>
          <a:solidFill>
            <a:schemeClr val="bg1">
              <a:alpha val="40000"/>
            </a:scheme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defRPr/>
            </a:pPr>
            <a:r>
              <a:rPr lang="da-DK" sz="1100" dirty="0">
                <a:solidFill>
                  <a:prstClr val="black"/>
                </a:solidFill>
                <a:latin typeface="Calibri" panose="020F0502020204030204"/>
              </a:rPr>
              <a:t>Hav en introplan klar, når nye medarbejdere skal starte hos dig. Herunder at booke hilse-på møder i den nye medarbejders kalender.</a:t>
            </a:r>
          </a:p>
          <a:p>
            <a:pPr marL="128582" indent="-128582" defTabSz="685800">
              <a:buFont typeface="Arial" panose="020B0604020202020204" pitchFamily="34" charset="0"/>
              <a:buChar char="•"/>
              <a:defRPr/>
            </a:pPr>
            <a:r>
              <a:rPr lang="da-DK" sz="1100" dirty="0">
                <a:solidFill>
                  <a:prstClr val="black"/>
                </a:solidFill>
                <a:latin typeface="Calibri" panose="020F0502020204030204"/>
              </a:rPr>
              <a:t>Overvej om opstartsforløbet for den nye medarbejder allerede skal begynde med et </a:t>
            </a:r>
            <a:r>
              <a:rPr lang="da-DK" sz="1100" dirty="0" err="1">
                <a:solidFill>
                  <a:prstClr val="black"/>
                </a:solidFill>
                <a:latin typeface="Calibri" panose="020F0502020204030204"/>
              </a:rPr>
              <a:t>pre</a:t>
            </a:r>
            <a:r>
              <a:rPr lang="da-DK" sz="1100" dirty="0">
                <a:solidFill>
                  <a:prstClr val="black"/>
                </a:solidFill>
                <a:latin typeface="Calibri" panose="020F0502020204030204"/>
              </a:rPr>
              <a:t>-boarding forløb.  </a:t>
            </a:r>
          </a:p>
          <a:p>
            <a:pPr marL="128582" indent="-128582" defTabSz="685800">
              <a:buFont typeface="Arial" panose="020B0604020202020204" pitchFamily="34" charset="0"/>
              <a:buChar char="•"/>
              <a:defRPr/>
            </a:pPr>
            <a:r>
              <a:rPr lang="da-DK" sz="1100" dirty="0">
                <a:solidFill>
                  <a:prstClr val="black"/>
                </a:solidFill>
                <a:latin typeface="Calibri" panose="020F0502020204030204"/>
              </a:rPr>
              <a:t>Du har som leder et stort ansvar for, at den nye medarbejder får en god start, men det betyder ikke, at du selv skal klare det hele. Brug din organisation. Udpeg en, som skal have en særlig rolle. </a:t>
            </a:r>
          </a:p>
        </p:txBody>
      </p:sp>
      <p:sp>
        <p:nvSpPr>
          <p:cNvPr id="14" name="Rektangel: øverste hjørner afrundet 13">
            <a:extLst>
              <a:ext uri="{FF2B5EF4-FFF2-40B4-BE49-F238E27FC236}">
                <a16:creationId xmlns:a16="http://schemas.microsoft.com/office/drawing/2014/main" id="{4949F8EC-4E60-A369-6AAB-4C590B5775EF}"/>
              </a:ext>
            </a:extLst>
          </p:cNvPr>
          <p:cNvSpPr/>
          <p:nvPr/>
        </p:nvSpPr>
        <p:spPr>
          <a:xfrm>
            <a:off x="4822660" y="5217226"/>
            <a:ext cx="4284000" cy="1584000"/>
          </a:xfrm>
          <a:prstGeom prst="round2SameRect">
            <a:avLst>
              <a:gd name="adj1" fmla="val 0"/>
              <a:gd name="adj2" fmla="val 14399"/>
            </a:avLst>
          </a:prstGeom>
          <a:solidFill>
            <a:schemeClr val="bg1">
              <a:alpha val="40000"/>
            </a:scheme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defRPr/>
            </a:pPr>
            <a:r>
              <a:rPr lang="da-DK" sz="1100" dirty="0">
                <a:solidFill>
                  <a:prstClr val="black"/>
                </a:solidFill>
                <a:latin typeface="Calibri" panose="020F0502020204030204"/>
              </a:rPr>
              <a:t>Mange arbejdspladser har udarbejdet procedurer for on boardingforløb.</a:t>
            </a:r>
          </a:p>
          <a:p>
            <a:pPr marL="128582" indent="-128582" defTabSz="685800">
              <a:buFont typeface="Arial" panose="020B0604020202020204" pitchFamily="34" charset="0"/>
              <a:buChar char="•"/>
              <a:defRPr/>
            </a:pPr>
            <a:r>
              <a:rPr lang="da-DK" sz="1100" dirty="0">
                <a:solidFill>
                  <a:prstClr val="black"/>
                </a:solidFill>
                <a:latin typeface="Calibri" panose="020F0502020204030204"/>
              </a:rPr>
              <a:t>Spørg </a:t>
            </a:r>
            <a:r>
              <a:rPr lang="da-DK" sz="1100" dirty="0">
                <a:solidFill>
                  <a:prstClr val="black"/>
                </a:solidFill>
                <a:latin typeface="Calibri" panose="020F0502020204030204"/>
                <a:cs typeface="Calibri"/>
              </a:rPr>
              <a:t>en lederkollega, din nærmeste leder </a:t>
            </a:r>
            <a:r>
              <a:rPr lang="da-DK" sz="1100" dirty="0">
                <a:solidFill>
                  <a:prstClr val="black"/>
                </a:solidFill>
                <a:latin typeface="Calibri" panose="020F0502020204030204"/>
              </a:rPr>
              <a:t>eller HR.</a:t>
            </a:r>
          </a:p>
        </p:txBody>
      </p:sp>
      <p:sp>
        <p:nvSpPr>
          <p:cNvPr id="10" name="Rektangel: øverste hjørner afrundet 9">
            <a:extLst>
              <a:ext uri="{FF2B5EF4-FFF2-40B4-BE49-F238E27FC236}">
                <a16:creationId xmlns:a16="http://schemas.microsoft.com/office/drawing/2014/main" id="{F4491812-5144-075C-FECC-D07F291A41D1}"/>
              </a:ext>
            </a:extLst>
          </p:cNvPr>
          <p:cNvSpPr/>
          <p:nvPr/>
        </p:nvSpPr>
        <p:spPr>
          <a:xfrm>
            <a:off x="468000" y="1223999"/>
            <a:ext cx="4284000" cy="3600000"/>
          </a:xfrm>
          <a:prstGeom prst="round2SameRect">
            <a:avLst>
              <a:gd name="adj1" fmla="val 0"/>
              <a:gd name="adj2" fmla="val 14399"/>
            </a:avLst>
          </a:prstGeom>
          <a:solidFill>
            <a:schemeClr val="bg1"/>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defRPr/>
            </a:pPr>
            <a:r>
              <a:rPr lang="da-DK" sz="1100" dirty="0">
                <a:solidFill>
                  <a:prstClr val="black"/>
                </a:solidFill>
                <a:latin typeface="Calibri" panose="020F0502020204030204"/>
                <a:cs typeface="Calibri"/>
              </a:rPr>
              <a:t>Når du ansætter en ny medarbejder er det vigtigt, at den pågældende får en god start i sit nye job. On-boarding er måden organisationen modtager en ny medarbejder på – både fagligt og socialt. </a:t>
            </a:r>
          </a:p>
          <a:p>
            <a:pPr defTabSz="685800">
              <a:defRPr/>
            </a:pPr>
            <a:endParaRPr lang="da-DK" sz="4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Ideen med at arbejde systematisk med on boarding er at sikre, at den nye medarbejder kommer hurtigt og gnidningsløst ind i sin nye jobfunktion.</a:t>
            </a:r>
          </a:p>
          <a:p>
            <a:pPr defTabSz="685800">
              <a:defRPr/>
            </a:pPr>
            <a:endParaRPr lang="da-DK" sz="4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Som personaleleder har du et særligt ansvar for, at den nye medarbejder lige fra ansættelsesforløbets start føler sig som en del af ”holdet”, der bidrager både fagligt og socialt. On-boardingforløbet varer indtil dem nye medarbejder er faldet til.</a:t>
            </a:r>
          </a:p>
          <a:p>
            <a:pPr defTabSz="685800">
              <a:defRPr/>
            </a:pPr>
            <a:endParaRPr lang="da-DK" sz="4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Husk, at du selv om du har ansvaret, så betyder det ikke, at du skal stå med alle de opgaver, der er forbundet med det. Det er en rigtig god idé at lade en fra den eksisterende personalegruppe få en særlig opgave med at give den nye medarbejder en god start. </a:t>
            </a:r>
          </a:p>
          <a:p>
            <a:pPr defTabSz="685800">
              <a:defRPr/>
            </a:pPr>
            <a:endParaRPr lang="da-DK" sz="4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Det er også en god idé at booke hilse-på-møder i den nye medarbejders kalender, samt at sikre at den nye medarbejder også modtager indkaldelser til fælles møder for hele medarbejdergruppen.  </a:t>
            </a:r>
          </a:p>
          <a:p>
            <a:pPr defTabSz="685800">
              <a:defRPr/>
            </a:pPr>
            <a:r>
              <a:rPr lang="da-DK" sz="1100" dirty="0">
                <a:solidFill>
                  <a:prstClr val="black"/>
                </a:solidFill>
                <a:latin typeface="Calibri" panose="020F0502020204030204"/>
                <a:cs typeface="Calibri"/>
              </a:rPr>
              <a:t> </a:t>
            </a:r>
          </a:p>
        </p:txBody>
      </p:sp>
      <p:sp>
        <p:nvSpPr>
          <p:cNvPr id="17" name="Rektangel: øverste hjørner afrundet 16">
            <a:extLst>
              <a:ext uri="{FF2B5EF4-FFF2-40B4-BE49-F238E27FC236}">
                <a16:creationId xmlns:a16="http://schemas.microsoft.com/office/drawing/2014/main" id="{5E6C727D-8CB6-B895-3430-1D59A87DA36E}"/>
              </a:ext>
            </a:extLst>
          </p:cNvPr>
          <p:cNvSpPr/>
          <p:nvPr/>
        </p:nvSpPr>
        <p:spPr>
          <a:xfrm>
            <a:off x="4822660" y="1232473"/>
            <a:ext cx="4284000" cy="3600000"/>
          </a:xfrm>
          <a:prstGeom prst="round2SameRect">
            <a:avLst>
              <a:gd name="adj1" fmla="val 0"/>
              <a:gd name="adj2" fmla="val 14399"/>
            </a:avLst>
          </a:prstGeom>
          <a:solidFill>
            <a:schemeClr val="bg1"/>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defRPr/>
            </a:pPr>
            <a:r>
              <a:rPr lang="da-DK" sz="1100" dirty="0">
                <a:solidFill>
                  <a:prstClr val="black"/>
                </a:solidFill>
                <a:latin typeface="Calibri" panose="020F0502020204030204"/>
                <a:cs typeface="Calibri"/>
              </a:rPr>
              <a:t>En del medarbejdere springer fra i perioden mellem beslutningen om ansættelsen og deres første planlagte arbejdsdag. Undersøgelser viser, at ca. 4-8% aldrig møder op på det job, som de ellers har sikret sig, fx på grund af jobtilbud andetsteds.</a:t>
            </a:r>
          </a:p>
          <a:p>
            <a:pPr defTabSz="685800">
              <a:defRPr/>
            </a:pPr>
            <a:endParaRPr lang="da-DK" sz="4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Der er mange mulige initiativer, som skaber en bedre oplevelse af jer som arbejdsplads allerede inden jobstart. Fællesnævneren for dem er i høj grad, at det handler om at holde løbende kontakt. På den måde er I nemlig med til at opretholde den nyansattes motivation samtidig med, at I signalerer, at den nye medarbejder er ventet og velkommen. </a:t>
            </a:r>
          </a:p>
        </p:txBody>
      </p:sp>
      <p:pic>
        <p:nvPicPr>
          <p:cNvPr id="3" name="Grafik 2">
            <a:hlinkClick r:id="rId3" action="ppaction://hlinksldjump"/>
            <a:extLst>
              <a:ext uri="{FF2B5EF4-FFF2-40B4-BE49-F238E27FC236}">
                <a16:creationId xmlns:a16="http://schemas.microsoft.com/office/drawing/2014/main" id="{9CE1020D-2D5A-070A-5E63-DC05C2634AC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9172" y="6540272"/>
            <a:ext cx="198663" cy="198663"/>
          </a:xfrm>
          <a:prstGeom prst="rect">
            <a:avLst/>
          </a:prstGeom>
        </p:spPr>
      </p:pic>
      <p:sp>
        <p:nvSpPr>
          <p:cNvPr id="12" name="Rektangel: afrundede hjørner 11">
            <a:extLst>
              <a:ext uri="{FF2B5EF4-FFF2-40B4-BE49-F238E27FC236}">
                <a16:creationId xmlns:a16="http://schemas.microsoft.com/office/drawing/2014/main" id="{719DA6A9-93A3-FB98-BF12-F6B5D8889850}"/>
              </a:ext>
            </a:extLst>
          </p:cNvPr>
          <p:cNvSpPr/>
          <p:nvPr/>
        </p:nvSpPr>
        <p:spPr>
          <a:xfrm>
            <a:off x="326885" y="63541"/>
            <a:ext cx="8784000" cy="792000"/>
          </a:xfrm>
          <a:prstGeom prst="roundRect">
            <a:avLst/>
          </a:prstGeom>
          <a:solidFill>
            <a:srgbClr val="907F9F">
              <a:alpha val="7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defTabSz="685800"/>
            <a:endParaRPr lang="da-DK" sz="1350" dirty="0">
              <a:solidFill>
                <a:prstClr val="black"/>
              </a:solidFill>
              <a:latin typeface="Calibri" panose="020F0502020204030204"/>
            </a:endParaRPr>
          </a:p>
        </p:txBody>
      </p:sp>
      <p:sp>
        <p:nvSpPr>
          <p:cNvPr id="18" name="Tekstfelt 17">
            <a:extLst>
              <a:ext uri="{FF2B5EF4-FFF2-40B4-BE49-F238E27FC236}">
                <a16:creationId xmlns:a16="http://schemas.microsoft.com/office/drawing/2014/main" id="{90722026-C950-D09A-2307-36B2B16BD2D1}"/>
              </a:ext>
            </a:extLst>
          </p:cNvPr>
          <p:cNvSpPr txBox="1"/>
          <p:nvPr/>
        </p:nvSpPr>
        <p:spPr>
          <a:xfrm>
            <a:off x="679727" y="311800"/>
            <a:ext cx="987148" cy="276999"/>
          </a:xfrm>
          <a:prstGeom prst="rect">
            <a:avLst/>
          </a:prstGeom>
          <a:noFill/>
        </p:spPr>
        <p:txBody>
          <a:bodyPr wrap="square" lIns="68580" tIns="34290" rIns="68580" bIns="34290" rtlCol="0" anchor="t">
            <a:spAutoFit/>
          </a:bodyPr>
          <a:lstStyle/>
          <a:p>
            <a:pPr defTabSz="685800"/>
            <a:r>
              <a:rPr lang="da-DK" sz="1350" dirty="0">
                <a:solidFill>
                  <a:prstClr val="black"/>
                </a:solidFill>
                <a:latin typeface="Calibri" panose="020F0502020204030204"/>
                <a:ea typeface="Yu Gothic Light"/>
              </a:rPr>
              <a:t>Situationer:</a:t>
            </a:r>
            <a:r>
              <a:rPr lang="da-DK" sz="1350" b="1" dirty="0">
                <a:solidFill>
                  <a:prstClr val="black"/>
                </a:solidFill>
                <a:latin typeface="Calibri" panose="020F0502020204030204"/>
                <a:ea typeface="Yu Gothic Light"/>
              </a:rPr>
              <a:t> </a:t>
            </a:r>
            <a:endParaRPr lang="da-DK" sz="1350" b="1" dirty="0">
              <a:solidFill>
                <a:prstClr val="black"/>
              </a:solidFill>
              <a:latin typeface="Calibri" panose="020F0502020204030204"/>
              <a:ea typeface="Yu Gothic Light" panose="020B0300000000000000" pitchFamily="34" charset="-128"/>
            </a:endParaRPr>
          </a:p>
        </p:txBody>
      </p:sp>
      <p:sp>
        <p:nvSpPr>
          <p:cNvPr id="16" name="Tekstfelt 15">
            <a:extLst>
              <a:ext uri="{FF2B5EF4-FFF2-40B4-BE49-F238E27FC236}">
                <a16:creationId xmlns:a16="http://schemas.microsoft.com/office/drawing/2014/main" id="{0005E826-4B3B-1F3F-1915-165F9F5C0EEC}"/>
              </a:ext>
            </a:extLst>
          </p:cNvPr>
          <p:cNvSpPr txBox="1"/>
          <p:nvPr/>
        </p:nvSpPr>
        <p:spPr>
          <a:xfrm>
            <a:off x="1800000" y="169333"/>
            <a:ext cx="6807356" cy="769441"/>
          </a:xfrm>
          <a:prstGeom prst="rect">
            <a:avLst/>
          </a:prstGeom>
          <a:noFill/>
        </p:spPr>
        <p:txBody>
          <a:bodyPr wrap="square" rtlCol="0">
            <a:spAutoFit/>
          </a:bodyPr>
          <a:lstStyle/>
          <a:p>
            <a:pPr defTabSz="685800">
              <a:defRPr/>
            </a:pPr>
            <a:r>
              <a:rPr lang="da-DK" sz="1100">
                <a:solidFill>
                  <a:prstClr val="black"/>
                </a:solidFill>
                <a:latin typeface="Calibri" panose="020F0502020204030204"/>
              </a:rPr>
              <a:t>Du har ansat en ny medarbejder og vil sikre at hun får en god start i sit nye job.</a:t>
            </a:r>
          </a:p>
          <a:p>
            <a:pPr defTabSz="685800">
              <a:defRPr/>
            </a:pPr>
            <a:r>
              <a:rPr lang="da-DK" sz="1100">
                <a:solidFill>
                  <a:prstClr val="black"/>
                </a:solidFill>
                <a:latin typeface="Calibri" panose="020F0502020204030204"/>
              </a:rPr>
              <a:t>Du har ansat en ny medarbejder og er stærkt interesseret i at fastholde hende i sit nye job.</a:t>
            </a:r>
          </a:p>
          <a:p>
            <a:pPr defTabSz="685800">
              <a:defRPr/>
            </a:pPr>
            <a:r>
              <a:rPr lang="da-DK" sz="1100">
                <a:solidFill>
                  <a:prstClr val="black"/>
                </a:solidFill>
                <a:latin typeface="Calibri" panose="020F0502020204030204"/>
              </a:rPr>
              <a:t>Du har ansat en nye medarbejder og ønsker, at hun hurtigst muligt kan udføre sin jobfunktion godtog selvstændigt  </a:t>
            </a:r>
          </a:p>
          <a:p>
            <a:pPr defTabSz="685800">
              <a:defRPr/>
            </a:pPr>
            <a:r>
              <a:rPr lang="da-DK" sz="1100">
                <a:solidFill>
                  <a:prstClr val="black"/>
                </a:solidFill>
                <a:latin typeface="Calibri" panose="020F0502020204030204"/>
              </a:rPr>
              <a:t> </a:t>
            </a:r>
          </a:p>
        </p:txBody>
      </p:sp>
      <p:sp>
        <p:nvSpPr>
          <p:cNvPr id="20" name="Rektangel: øverste hjørner afrundet 19">
            <a:extLst>
              <a:ext uri="{FF2B5EF4-FFF2-40B4-BE49-F238E27FC236}">
                <a16:creationId xmlns:a16="http://schemas.microsoft.com/office/drawing/2014/main" id="{C51C42F5-0A66-4171-0F43-7FF535E7CEEA}"/>
              </a:ext>
            </a:extLst>
          </p:cNvPr>
          <p:cNvSpPr/>
          <p:nvPr/>
        </p:nvSpPr>
        <p:spPr>
          <a:xfrm>
            <a:off x="468000" y="936000"/>
            <a:ext cx="4284000" cy="288000"/>
          </a:xfrm>
          <a:prstGeom prst="round2SameRect">
            <a:avLst/>
          </a:prstGeom>
          <a:solidFill>
            <a:srgbClr val="907F9F">
              <a:alpha val="40000"/>
            </a:srgb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Fakta </a:t>
            </a:r>
          </a:p>
        </p:txBody>
      </p:sp>
      <p:sp>
        <p:nvSpPr>
          <p:cNvPr id="22" name="Rektangel: øverste hjørner afrundet 21">
            <a:extLst>
              <a:ext uri="{FF2B5EF4-FFF2-40B4-BE49-F238E27FC236}">
                <a16:creationId xmlns:a16="http://schemas.microsoft.com/office/drawing/2014/main" id="{83E3370C-5E99-1BA9-F812-14F8E630704C}"/>
              </a:ext>
            </a:extLst>
          </p:cNvPr>
          <p:cNvSpPr/>
          <p:nvPr/>
        </p:nvSpPr>
        <p:spPr>
          <a:xfrm>
            <a:off x="4824000" y="936000"/>
            <a:ext cx="4284000" cy="288000"/>
          </a:xfrm>
          <a:prstGeom prst="round2SameRect">
            <a:avLst/>
          </a:prstGeom>
          <a:solidFill>
            <a:srgbClr val="907F9F">
              <a:alpha val="40000"/>
            </a:srgb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Særlige forhold</a:t>
            </a:r>
          </a:p>
        </p:txBody>
      </p:sp>
      <p:sp>
        <p:nvSpPr>
          <p:cNvPr id="24" name="Rektangel: øverste hjørner afrundet 23">
            <a:extLst>
              <a:ext uri="{FF2B5EF4-FFF2-40B4-BE49-F238E27FC236}">
                <a16:creationId xmlns:a16="http://schemas.microsoft.com/office/drawing/2014/main" id="{F9E61078-1EF4-9F90-6010-6E6534FEC81D}"/>
              </a:ext>
            </a:extLst>
          </p:cNvPr>
          <p:cNvSpPr/>
          <p:nvPr/>
        </p:nvSpPr>
        <p:spPr>
          <a:xfrm>
            <a:off x="468000" y="4932000"/>
            <a:ext cx="4284000" cy="288000"/>
          </a:xfrm>
          <a:prstGeom prst="round2SameRect">
            <a:avLst/>
          </a:prstGeom>
          <a:solidFill>
            <a:srgbClr val="907F9F">
              <a:alpha val="40000"/>
            </a:srgb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Husk, at du skal...</a:t>
            </a:r>
          </a:p>
        </p:txBody>
      </p:sp>
      <p:pic>
        <p:nvPicPr>
          <p:cNvPr id="25" name="Grafik 24" descr="Postit-noter kontur">
            <a:extLst>
              <a:ext uri="{FF2B5EF4-FFF2-40B4-BE49-F238E27FC236}">
                <a16:creationId xmlns:a16="http://schemas.microsoft.com/office/drawing/2014/main" id="{D719825C-2373-D027-7901-B64AB8C506D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44680" y="4917015"/>
            <a:ext cx="338241" cy="324000"/>
          </a:xfrm>
          <a:prstGeom prst="rect">
            <a:avLst/>
          </a:prstGeom>
        </p:spPr>
      </p:pic>
      <p:pic>
        <p:nvPicPr>
          <p:cNvPr id="26" name="Grafik 25" descr="Spørgsmål kontur">
            <a:extLst>
              <a:ext uri="{FF2B5EF4-FFF2-40B4-BE49-F238E27FC236}">
                <a16:creationId xmlns:a16="http://schemas.microsoft.com/office/drawing/2014/main" id="{5F80B8C9-2ED3-E66E-EE40-44645C727C6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640000" y="4926456"/>
            <a:ext cx="324000" cy="324000"/>
          </a:xfrm>
          <a:prstGeom prst="rect">
            <a:avLst/>
          </a:prstGeom>
        </p:spPr>
      </p:pic>
      <p:sp>
        <p:nvSpPr>
          <p:cNvPr id="27" name="Rektangel: øverste hjørner afrundet 26">
            <a:extLst>
              <a:ext uri="{FF2B5EF4-FFF2-40B4-BE49-F238E27FC236}">
                <a16:creationId xmlns:a16="http://schemas.microsoft.com/office/drawing/2014/main" id="{5834244C-3CE0-B8BF-002F-5B11E0C8825C}"/>
              </a:ext>
            </a:extLst>
          </p:cNvPr>
          <p:cNvSpPr/>
          <p:nvPr/>
        </p:nvSpPr>
        <p:spPr>
          <a:xfrm>
            <a:off x="4822660" y="4932000"/>
            <a:ext cx="4284000" cy="288000"/>
          </a:xfrm>
          <a:prstGeom prst="round2SameRect">
            <a:avLst/>
          </a:prstGeom>
          <a:solidFill>
            <a:srgbClr val="907F9F">
              <a:alpha val="40000"/>
            </a:srgb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Hvem kan hjælpe mig?</a:t>
            </a:r>
          </a:p>
        </p:txBody>
      </p:sp>
    </p:spTree>
    <p:extLst>
      <p:ext uri="{BB962C8B-B14F-4D97-AF65-F5344CB8AC3E}">
        <p14:creationId xmlns:p14="http://schemas.microsoft.com/office/powerpoint/2010/main" val="11050790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25F5E8-B0A0-26C7-EEE2-B08864C952E9}"/>
              </a:ext>
            </a:extLst>
          </p:cNvPr>
          <p:cNvSpPr>
            <a:spLocks noGrp="1"/>
          </p:cNvSpPr>
          <p:nvPr>
            <p:ph type="title"/>
          </p:nvPr>
        </p:nvSpPr>
        <p:spPr>
          <a:xfrm rot="16200000">
            <a:off x="-3212999" y="3212999"/>
            <a:ext cx="6858002" cy="432000"/>
          </a:xfrm>
          <a:solidFill>
            <a:srgbClr val="907F9F"/>
          </a:solidFill>
        </p:spPr>
        <p:txBody>
          <a:bodyPr vert="horz" lIns="68580" tIns="34290" rIns="68580" bIns="34290" rtlCol="0" anchor="ctr">
            <a:normAutofit fontScale="90000"/>
          </a:bodyPr>
          <a:lstStyle/>
          <a:p>
            <a:r>
              <a:rPr lang="da-DK" sz="2700">
                <a:latin typeface="+mn-lt"/>
              </a:rPr>
              <a:t>Prøvetid</a:t>
            </a:r>
          </a:p>
        </p:txBody>
      </p:sp>
      <p:sp>
        <p:nvSpPr>
          <p:cNvPr id="7" name="Rektangel: øverste hjørner afrundet 6">
            <a:extLst>
              <a:ext uri="{FF2B5EF4-FFF2-40B4-BE49-F238E27FC236}">
                <a16:creationId xmlns:a16="http://schemas.microsoft.com/office/drawing/2014/main" id="{55D254A1-E25F-0D2C-9548-4F2C3F5B4E8E}"/>
              </a:ext>
            </a:extLst>
          </p:cNvPr>
          <p:cNvSpPr/>
          <p:nvPr/>
        </p:nvSpPr>
        <p:spPr>
          <a:xfrm>
            <a:off x="468000" y="5220000"/>
            <a:ext cx="4284000" cy="1584000"/>
          </a:xfrm>
          <a:prstGeom prst="round2SameRect">
            <a:avLst>
              <a:gd name="adj1" fmla="val 0"/>
              <a:gd name="adj2" fmla="val 14399"/>
            </a:avLst>
          </a:prstGeom>
          <a:solidFill>
            <a:schemeClr val="bg1">
              <a:alpha val="40000"/>
            </a:scheme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96437" indent="-96437" defTabSz="514325">
              <a:buFont typeface="Arial" panose="020B0604020202020204" pitchFamily="34" charset="0"/>
              <a:buChar char="•"/>
            </a:pPr>
            <a:r>
              <a:rPr lang="da-DK" sz="1100" dirty="0">
                <a:solidFill>
                  <a:srgbClr val="101820"/>
                </a:solidFill>
                <a:latin typeface="Calibri" panose="020F0502020204030204"/>
                <a:cs typeface="Calibri"/>
              </a:rPr>
              <a:t>Orientere dig i ansættelseskontrakten, hvis du overvejer opsigelse i prøveperioden.</a:t>
            </a:r>
          </a:p>
          <a:p>
            <a:pPr marL="96437" indent="-96437" defTabSz="514325">
              <a:buFont typeface="Arial" panose="020B0604020202020204" pitchFamily="34" charset="0"/>
              <a:buChar char="•"/>
            </a:pPr>
            <a:r>
              <a:rPr lang="da-DK" sz="1100" dirty="0">
                <a:solidFill>
                  <a:srgbClr val="101820"/>
                </a:solidFill>
                <a:latin typeface="Calibri" panose="020F0502020204030204"/>
                <a:cs typeface="Calibri"/>
              </a:rPr>
              <a:t>Huske at søge sparring i HR, hvis du skal afskedige en medarbejder. </a:t>
            </a:r>
          </a:p>
          <a:p>
            <a:pPr marL="96437" indent="-96437" defTabSz="514325">
              <a:buFont typeface="Arial" panose="020B0604020202020204" pitchFamily="34" charset="0"/>
              <a:buChar char="•"/>
            </a:pPr>
            <a:r>
              <a:rPr lang="da-DK" sz="1100" dirty="0">
                <a:solidFill>
                  <a:srgbClr val="101820"/>
                </a:solidFill>
                <a:latin typeface="Calibri" panose="020F0502020204030204"/>
                <a:cs typeface="Calibri"/>
              </a:rPr>
              <a:t>Være opmærksom på, at hvis medarbejderen efter partshøringen opsiges, er der mindst 14 dages opsigelsesvarsel.</a:t>
            </a:r>
          </a:p>
          <a:p>
            <a:pPr defTabSz="685800"/>
            <a:endParaRPr lang="da-DK" sz="1100" dirty="0">
              <a:solidFill>
                <a:srgbClr val="101820"/>
              </a:solidFill>
              <a:latin typeface="Calibri" panose="020F0502020204030204"/>
            </a:endParaRPr>
          </a:p>
          <a:p>
            <a:pPr defTabSz="685800"/>
            <a:endParaRPr lang="da-DK" sz="1100" dirty="0">
              <a:solidFill>
                <a:srgbClr val="101820"/>
              </a:solidFill>
              <a:latin typeface="Calibri" panose="020F0502020204030204"/>
            </a:endParaRPr>
          </a:p>
        </p:txBody>
      </p:sp>
      <p:sp>
        <p:nvSpPr>
          <p:cNvPr id="14" name="Rektangel: øverste hjørner afrundet 13">
            <a:extLst>
              <a:ext uri="{FF2B5EF4-FFF2-40B4-BE49-F238E27FC236}">
                <a16:creationId xmlns:a16="http://schemas.microsoft.com/office/drawing/2014/main" id="{4949F8EC-4E60-A369-6AAB-4C590B5775EF}"/>
              </a:ext>
            </a:extLst>
          </p:cNvPr>
          <p:cNvSpPr/>
          <p:nvPr/>
        </p:nvSpPr>
        <p:spPr>
          <a:xfrm>
            <a:off x="4822660" y="5232327"/>
            <a:ext cx="4284000" cy="1584000"/>
          </a:xfrm>
          <a:prstGeom prst="round2SameRect">
            <a:avLst>
              <a:gd name="adj1" fmla="val 0"/>
              <a:gd name="adj2" fmla="val 14399"/>
            </a:avLst>
          </a:prstGeom>
          <a:solidFill>
            <a:schemeClr val="bg1">
              <a:alpha val="40000"/>
            </a:scheme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96437" indent="-96437" defTabSz="514325">
              <a:buFont typeface="Arial" panose="020B0604020202020204" pitchFamily="34" charset="0"/>
              <a:buChar char="•"/>
            </a:pPr>
            <a:r>
              <a:rPr lang="da-DK" sz="1100" dirty="0">
                <a:solidFill>
                  <a:prstClr val="black"/>
                </a:solidFill>
                <a:latin typeface="Calibri" panose="020F0502020204030204"/>
              </a:rPr>
              <a:t>Du skal vide, om din organisation altid anvender prøvetid i forbindelse med ansættelser. Spørg HR eller din leder.</a:t>
            </a:r>
          </a:p>
          <a:p>
            <a:pPr marL="96437" indent="-96437" defTabSz="514325">
              <a:buFont typeface="Arial" panose="020B0604020202020204" pitchFamily="34" charset="0"/>
              <a:buChar char="•"/>
            </a:pPr>
            <a:r>
              <a:rPr lang="da-DK" sz="1100" dirty="0">
                <a:solidFill>
                  <a:prstClr val="black"/>
                </a:solidFill>
                <a:latin typeface="Calibri" panose="020F0502020204030204"/>
              </a:rPr>
              <a:t>Du bør altid søge om hjælp hos HR i forbindelse med opsigelser.</a:t>
            </a:r>
          </a:p>
          <a:p>
            <a:pPr defTabSz="685800"/>
            <a:endParaRPr lang="da-DK" sz="1100" dirty="0">
              <a:solidFill>
                <a:prstClr val="black"/>
              </a:solidFill>
              <a:latin typeface="Calibri" panose="020F0502020204030204"/>
            </a:endParaRPr>
          </a:p>
          <a:p>
            <a:pPr marL="128582" indent="-128582" defTabSz="685800">
              <a:buFont typeface="Arial" panose="020B0604020202020204" pitchFamily="34" charset="0"/>
              <a:buChar char="•"/>
            </a:pPr>
            <a:endParaRPr lang="da-DK" sz="1100" dirty="0">
              <a:solidFill>
                <a:prstClr val="black"/>
              </a:solidFill>
              <a:latin typeface="Calibri" panose="020F0502020204030204"/>
            </a:endParaRPr>
          </a:p>
        </p:txBody>
      </p:sp>
      <p:sp>
        <p:nvSpPr>
          <p:cNvPr id="10" name="Rektangel: øverste hjørner afrundet 9">
            <a:extLst>
              <a:ext uri="{FF2B5EF4-FFF2-40B4-BE49-F238E27FC236}">
                <a16:creationId xmlns:a16="http://schemas.microsoft.com/office/drawing/2014/main" id="{F4491812-5144-075C-FECC-D07F291A41D1}"/>
              </a:ext>
            </a:extLst>
          </p:cNvPr>
          <p:cNvSpPr/>
          <p:nvPr/>
        </p:nvSpPr>
        <p:spPr>
          <a:xfrm>
            <a:off x="462132" y="1238984"/>
            <a:ext cx="4284000" cy="3600000"/>
          </a:xfrm>
          <a:prstGeom prst="round2SameRect">
            <a:avLst>
              <a:gd name="adj1" fmla="val 0"/>
              <a:gd name="adj2" fmla="val 14399"/>
            </a:avLst>
          </a:prstGeom>
          <a:solidFill>
            <a:schemeClr val="bg1">
              <a:alpha val="40000"/>
            </a:scheme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514325"/>
            <a:r>
              <a:rPr lang="da-DK" sz="1100" dirty="0">
                <a:solidFill>
                  <a:prstClr val="black"/>
                </a:solidFill>
                <a:latin typeface="Calibri" panose="020F0502020204030204"/>
                <a:cs typeface="Calibri"/>
              </a:rPr>
              <a:t>Prøvetid er en del af de vilkår, der er fastlagt ved en ansættelse. I prøvetiden kan en opsigelse af en medarbejder ske med 14 dages varsel til en hvilken som helst dag. Varslet på 14 dage skal være afholdt, inden prøvetiden på tre måneder er afsluttet, da personen ellers har tre måneders opsigelse. Den ansatte er i prøvetiden berettiget til at sige op uden varsel, medmindre andet er aftalt.</a:t>
            </a:r>
          </a:p>
          <a:p>
            <a:pPr defTabSz="514325"/>
            <a:endParaRPr lang="da-DK" sz="1100" dirty="0">
              <a:solidFill>
                <a:prstClr val="black"/>
              </a:solidFill>
              <a:latin typeface="Calibri" panose="020F0502020204030204"/>
              <a:cs typeface="Calibri"/>
            </a:endParaRPr>
          </a:p>
          <a:p>
            <a:pPr defTabSz="514325"/>
            <a:r>
              <a:rPr lang="da-DK" sz="1100" dirty="0">
                <a:solidFill>
                  <a:prstClr val="black"/>
                </a:solidFill>
                <a:latin typeface="Calibri" panose="020F0502020204030204"/>
                <a:cs typeface="Calibri"/>
              </a:rPr>
              <a:t>Hvis du ønsker at opsige en medarbejder i prøvetiden, skal dette begrundes sagligt, og der skal foregå en partshøring vedr. de faktiske omstændigheder, som er af væsentlig betydning for sagens afgørelse. Husk altid at oplyse om fristen for modtagelse af høringssvar. Vær opmærksom på særlige regler for tjenestemænd.</a:t>
            </a:r>
          </a:p>
          <a:p>
            <a:pPr defTabSz="514325"/>
            <a:endParaRPr lang="da-DK" sz="1100" dirty="0">
              <a:solidFill>
                <a:prstClr val="black"/>
              </a:solidFill>
              <a:latin typeface="Calibri" panose="020F0502020204030204"/>
              <a:cs typeface="Calibri"/>
            </a:endParaRPr>
          </a:p>
          <a:p>
            <a:pPr defTabSz="514325"/>
            <a:r>
              <a:rPr lang="da-DK" sz="1100" dirty="0">
                <a:solidFill>
                  <a:prstClr val="black"/>
                </a:solidFill>
                <a:latin typeface="Calibri" panose="020F0502020204030204"/>
                <a:cs typeface="Calibri"/>
              </a:rPr>
              <a:t>Ved opsigelser i prøvetiden skal du, som i alle andre personalesager, sikre at din egen leder er orienteret. Ligeledes skal du inddrage HR. Se mere under afsnittet om ‘Personaleforhold’.</a:t>
            </a:r>
          </a:p>
        </p:txBody>
      </p:sp>
      <p:sp>
        <p:nvSpPr>
          <p:cNvPr id="17" name="Rektangel: øverste hjørner afrundet 16">
            <a:extLst>
              <a:ext uri="{FF2B5EF4-FFF2-40B4-BE49-F238E27FC236}">
                <a16:creationId xmlns:a16="http://schemas.microsoft.com/office/drawing/2014/main" id="{5E6C727D-8CB6-B895-3430-1D59A87DA36E}"/>
              </a:ext>
            </a:extLst>
          </p:cNvPr>
          <p:cNvSpPr/>
          <p:nvPr/>
        </p:nvSpPr>
        <p:spPr>
          <a:xfrm>
            <a:off x="4822660" y="1238983"/>
            <a:ext cx="4284000" cy="3600000"/>
          </a:xfrm>
          <a:prstGeom prst="round2SameRect">
            <a:avLst>
              <a:gd name="adj1" fmla="val 0"/>
              <a:gd name="adj2" fmla="val 14399"/>
            </a:avLst>
          </a:prstGeom>
          <a:solidFill>
            <a:schemeClr val="bg1">
              <a:alpha val="40000"/>
            </a:schemeClr>
          </a:solidFill>
          <a:ln>
            <a:solidFill>
              <a:srgbClr val="907F9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514325"/>
            <a:r>
              <a:rPr lang="da-DK" sz="1100" dirty="0">
                <a:solidFill>
                  <a:prstClr val="black"/>
                </a:solidFill>
                <a:latin typeface="Calibri" panose="020F0502020204030204"/>
                <a:cs typeface="Calibri"/>
              </a:rPr>
              <a:t>Hvis du kommer i en situation, hvor du har behov for at forlænge prøvetiden, for at du kan tage stilling til, om ansættelsesforholdet skal fortsætte permanent, skal du kontakte HR med henblik på afklaring af muligheder.</a:t>
            </a:r>
          </a:p>
          <a:p>
            <a:pPr defTabSz="685800"/>
            <a:endParaRPr lang="da-DK" sz="1100" dirty="0">
              <a:solidFill>
                <a:prstClr val="black"/>
              </a:solidFill>
              <a:latin typeface="Calibri" panose="020F0502020204030204"/>
              <a:cs typeface="Calibri"/>
            </a:endParaRPr>
          </a:p>
        </p:txBody>
      </p:sp>
      <p:pic>
        <p:nvPicPr>
          <p:cNvPr id="6" name="Grafik 5">
            <a:hlinkClick r:id="rId3" action="ppaction://hlinksldjump"/>
            <a:extLst>
              <a:ext uri="{FF2B5EF4-FFF2-40B4-BE49-F238E27FC236}">
                <a16:creationId xmlns:a16="http://schemas.microsoft.com/office/drawing/2014/main" id="{2498B06C-F683-8C64-6636-9A9C60159E7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9172" y="6540272"/>
            <a:ext cx="198663" cy="198663"/>
          </a:xfrm>
          <a:prstGeom prst="rect">
            <a:avLst/>
          </a:prstGeom>
        </p:spPr>
      </p:pic>
      <p:sp>
        <p:nvSpPr>
          <p:cNvPr id="12" name="Rektangel: afrundede hjørner 11">
            <a:extLst>
              <a:ext uri="{FF2B5EF4-FFF2-40B4-BE49-F238E27FC236}">
                <a16:creationId xmlns:a16="http://schemas.microsoft.com/office/drawing/2014/main" id="{A9D5031C-18E4-F92E-A211-064D18E65960}"/>
              </a:ext>
            </a:extLst>
          </p:cNvPr>
          <p:cNvSpPr/>
          <p:nvPr/>
        </p:nvSpPr>
        <p:spPr>
          <a:xfrm>
            <a:off x="326885" y="63541"/>
            <a:ext cx="8784000" cy="792000"/>
          </a:xfrm>
          <a:prstGeom prst="roundRect">
            <a:avLst/>
          </a:prstGeom>
          <a:solidFill>
            <a:srgbClr val="907F9F">
              <a:alpha val="7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defTabSz="685800"/>
            <a:endParaRPr lang="da-DK" sz="1350" dirty="0">
              <a:solidFill>
                <a:prstClr val="black"/>
              </a:solidFill>
              <a:latin typeface="Calibri" panose="020F0502020204030204"/>
            </a:endParaRPr>
          </a:p>
        </p:txBody>
      </p:sp>
      <p:sp>
        <p:nvSpPr>
          <p:cNvPr id="16" name="Tekstfelt 15">
            <a:extLst>
              <a:ext uri="{FF2B5EF4-FFF2-40B4-BE49-F238E27FC236}">
                <a16:creationId xmlns:a16="http://schemas.microsoft.com/office/drawing/2014/main" id="{30A6F4B0-3F7E-4B97-D389-A50867D1DE2A}"/>
              </a:ext>
            </a:extLst>
          </p:cNvPr>
          <p:cNvSpPr txBox="1"/>
          <p:nvPr/>
        </p:nvSpPr>
        <p:spPr>
          <a:xfrm>
            <a:off x="679727" y="311800"/>
            <a:ext cx="987148" cy="276999"/>
          </a:xfrm>
          <a:prstGeom prst="rect">
            <a:avLst/>
          </a:prstGeom>
          <a:noFill/>
        </p:spPr>
        <p:txBody>
          <a:bodyPr wrap="square" lIns="68580" tIns="34290" rIns="68580" bIns="34290" rtlCol="0" anchor="t">
            <a:spAutoFit/>
          </a:bodyPr>
          <a:lstStyle/>
          <a:p>
            <a:pPr defTabSz="685800"/>
            <a:r>
              <a:rPr lang="da-DK" sz="1350" dirty="0">
                <a:solidFill>
                  <a:prstClr val="black"/>
                </a:solidFill>
                <a:latin typeface="Calibri" panose="020F0502020204030204"/>
                <a:ea typeface="Yu Gothic Light"/>
              </a:rPr>
              <a:t>Situationer:</a:t>
            </a:r>
            <a:r>
              <a:rPr lang="da-DK" sz="1350" b="1" dirty="0">
                <a:solidFill>
                  <a:prstClr val="black"/>
                </a:solidFill>
                <a:latin typeface="Calibri" panose="020F0502020204030204"/>
                <a:ea typeface="Yu Gothic Light"/>
              </a:rPr>
              <a:t> </a:t>
            </a:r>
            <a:endParaRPr lang="da-DK" sz="1350" b="1" dirty="0">
              <a:solidFill>
                <a:prstClr val="black"/>
              </a:solidFill>
              <a:latin typeface="Calibri" panose="020F0502020204030204"/>
              <a:ea typeface="Yu Gothic Light" panose="020B0300000000000000" pitchFamily="34" charset="-128"/>
            </a:endParaRPr>
          </a:p>
        </p:txBody>
      </p:sp>
      <p:sp>
        <p:nvSpPr>
          <p:cNvPr id="22" name="Tekstfelt 21">
            <a:extLst>
              <a:ext uri="{FF2B5EF4-FFF2-40B4-BE49-F238E27FC236}">
                <a16:creationId xmlns:a16="http://schemas.microsoft.com/office/drawing/2014/main" id="{CA077CE0-23E0-8C32-3667-0564AB09B038}"/>
              </a:ext>
            </a:extLst>
          </p:cNvPr>
          <p:cNvSpPr txBox="1"/>
          <p:nvPr/>
        </p:nvSpPr>
        <p:spPr>
          <a:xfrm>
            <a:off x="1800000" y="174305"/>
            <a:ext cx="5340350" cy="600164"/>
          </a:xfrm>
          <a:prstGeom prst="rect">
            <a:avLst/>
          </a:prstGeom>
          <a:noFill/>
        </p:spPr>
        <p:txBody>
          <a:bodyPr wrap="square" rtlCol="0">
            <a:spAutoFit/>
          </a:bodyPr>
          <a:lstStyle/>
          <a:p>
            <a:pPr defTabSz="514325"/>
            <a:r>
              <a:rPr lang="da-DK" sz="1100" dirty="0">
                <a:solidFill>
                  <a:prstClr val="black"/>
                </a:solidFill>
                <a:latin typeface="Calibri" panose="020F0502020204030204"/>
              </a:rPr>
              <a:t>Du skal lave en ansættelseskontrakt</a:t>
            </a:r>
          </a:p>
          <a:p>
            <a:pPr defTabSz="514325"/>
            <a:r>
              <a:rPr lang="da-DK" sz="1100" dirty="0">
                <a:solidFill>
                  <a:prstClr val="black"/>
                </a:solidFill>
                <a:latin typeface="Calibri" panose="020F0502020204030204"/>
              </a:rPr>
              <a:t>En nyansat medarbejder lever ikke op til dine forventninger</a:t>
            </a:r>
          </a:p>
          <a:p>
            <a:pPr defTabSz="514325"/>
            <a:r>
              <a:rPr lang="da-DK" sz="1100" dirty="0">
                <a:solidFill>
                  <a:prstClr val="black"/>
                </a:solidFill>
                <a:latin typeface="Calibri" panose="020F0502020204030204"/>
              </a:rPr>
              <a:t>Du har en elev eller lærling, som står over for at skulle have en uddannelsesaftale</a:t>
            </a:r>
          </a:p>
        </p:txBody>
      </p:sp>
      <p:sp>
        <p:nvSpPr>
          <p:cNvPr id="19" name="Rektangel: øverste hjørner afrundet 18">
            <a:extLst>
              <a:ext uri="{FF2B5EF4-FFF2-40B4-BE49-F238E27FC236}">
                <a16:creationId xmlns:a16="http://schemas.microsoft.com/office/drawing/2014/main" id="{4EF6A005-1FA6-A8BD-304B-B69103D304BB}"/>
              </a:ext>
            </a:extLst>
          </p:cNvPr>
          <p:cNvSpPr/>
          <p:nvPr/>
        </p:nvSpPr>
        <p:spPr>
          <a:xfrm>
            <a:off x="468000" y="936000"/>
            <a:ext cx="4284000" cy="288000"/>
          </a:xfrm>
          <a:prstGeom prst="round2SameRect">
            <a:avLst/>
          </a:prstGeom>
          <a:solidFill>
            <a:srgbClr val="54457F">
              <a:alpha val="40000"/>
            </a:srgbClr>
          </a:solidFill>
          <a:ln>
            <a:solidFill>
              <a:srgbClr val="54457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Fakta </a:t>
            </a:r>
          </a:p>
        </p:txBody>
      </p:sp>
      <p:sp>
        <p:nvSpPr>
          <p:cNvPr id="20" name="Rektangel: øverste hjørner afrundet 19">
            <a:extLst>
              <a:ext uri="{FF2B5EF4-FFF2-40B4-BE49-F238E27FC236}">
                <a16:creationId xmlns:a16="http://schemas.microsoft.com/office/drawing/2014/main" id="{DE7A0225-6410-6F9A-FE58-4F12C40A449A}"/>
              </a:ext>
            </a:extLst>
          </p:cNvPr>
          <p:cNvSpPr/>
          <p:nvPr/>
        </p:nvSpPr>
        <p:spPr>
          <a:xfrm>
            <a:off x="4824000" y="936000"/>
            <a:ext cx="4284000" cy="288000"/>
          </a:xfrm>
          <a:prstGeom prst="round2SameRect">
            <a:avLst/>
          </a:prstGeom>
          <a:solidFill>
            <a:srgbClr val="54457F">
              <a:alpha val="40000"/>
            </a:srgbClr>
          </a:solidFill>
          <a:ln>
            <a:solidFill>
              <a:srgbClr val="54457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Særlige forhold</a:t>
            </a:r>
          </a:p>
        </p:txBody>
      </p:sp>
      <p:sp>
        <p:nvSpPr>
          <p:cNvPr id="24" name="Rektangel: øverste hjørner afrundet 23">
            <a:extLst>
              <a:ext uri="{FF2B5EF4-FFF2-40B4-BE49-F238E27FC236}">
                <a16:creationId xmlns:a16="http://schemas.microsoft.com/office/drawing/2014/main" id="{566873F5-A7DE-B53B-B8DE-4F730FB7885F}"/>
              </a:ext>
            </a:extLst>
          </p:cNvPr>
          <p:cNvSpPr/>
          <p:nvPr/>
        </p:nvSpPr>
        <p:spPr>
          <a:xfrm>
            <a:off x="468000" y="4932000"/>
            <a:ext cx="4284000" cy="288000"/>
          </a:xfrm>
          <a:prstGeom prst="round2SameRect">
            <a:avLst/>
          </a:prstGeom>
          <a:solidFill>
            <a:srgbClr val="54457F">
              <a:alpha val="40000"/>
            </a:srgbClr>
          </a:solidFill>
          <a:ln>
            <a:solidFill>
              <a:srgbClr val="EED2CC"/>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Husk, at du skal...</a:t>
            </a:r>
          </a:p>
        </p:txBody>
      </p:sp>
      <p:pic>
        <p:nvPicPr>
          <p:cNvPr id="25" name="Grafik 24" descr="Postit-noter kontur">
            <a:extLst>
              <a:ext uri="{FF2B5EF4-FFF2-40B4-BE49-F238E27FC236}">
                <a16:creationId xmlns:a16="http://schemas.microsoft.com/office/drawing/2014/main" id="{478A4F8A-0A03-C293-A426-6872F165609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44680" y="4917015"/>
            <a:ext cx="338241" cy="324000"/>
          </a:xfrm>
          <a:prstGeom prst="rect">
            <a:avLst/>
          </a:prstGeom>
        </p:spPr>
      </p:pic>
      <p:pic>
        <p:nvPicPr>
          <p:cNvPr id="26" name="Grafik 25" descr="Spørgsmål kontur">
            <a:extLst>
              <a:ext uri="{FF2B5EF4-FFF2-40B4-BE49-F238E27FC236}">
                <a16:creationId xmlns:a16="http://schemas.microsoft.com/office/drawing/2014/main" id="{9B5C0A57-A936-1F05-1D55-B9726099733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640000" y="4926456"/>
            <a:ext cx="324000" cy="324000"/>
          </a:xfrm>
          <a:prstGeom prst="rect">
            <a:avLst/>
          </a:prstGeom>
        </p:spPr>
      </p:pic>
      <p:sp>
        <p:nvSpPr>
          <p:cNvPr id="27" name="Rektangel: øverste hjørner afrundet 26">
            <a:extLst>
              <a:ext uri="{FF2B5EF4-FFF2-40B4-BE49-F238E27FC236}">
                <a16:creationId xmlns:a16="http://schemas.microsoft.com/office/drawing/2014/main" id="{F25054D1-BB40-ACDF-98F7-E8FB1EBF8175}"/>
              </a:ext>
            </a:extLst>
          </p:cNvPr>
          <p:cNvSpPr/>
          <p:nvPr/>
        </p:nvSpPr>
        <p:spPr>
          <a:xfrm>
            <a:off x="4822660" y="4932000"/>
            <a:ext cx="4284000" cy="288000"/>
          </a:xfrm>
          <a:prstGeom prst="round2SameRect">
            <a:avLst/>
          </a:prstGeom>
          <a:solidFill>
            <a:srgbClr val="54457F">
              <a:alpha val="40000"/>
            </a:srgbClr>
          </a:solidFill>
          <a:ln>
            <a:solidFill>
              <a:srgbClr val="54457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Hvem kan hjælpe mig?</a:t>
            </a:r>
          </a:p>
        </p:txBody>
      </p:sp>
    </p:spTree>
    <p:extLst>
      <p:ext uri="{BB962C8B-B14F-4D97-AF65-F5344CB8AC3E}">
        <p14:creationId xmlns:p14="http://schemas.microsoft.com/office/powerpoint/2010/main" val="34804297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3F3275-641F-4F84-73A7-BDDEFB7DCE32}"/>
              </a:ext>
            </a:extLst>
          </p:cNvPr>
          <p:cNvSpPr>
            <a:spLocks noGrp="1"/>
          </p:cNvSpPr>
          <p:nvPr>
            <p:ph type="title"/>
          </p:nvPr>
        </p:nvSpPr>
        <p:spPr>
          <a:xfrm rot="16200000">
            <a:off x="-3223083" y="3212999"/>
            <a:ext cx="6858000" cy="432000"/>
          </a:xfrm>
          <a:solidFill>
            <a:srgbClr val="907F9F"/>
          </a:solidFill>
        </p:spPr>
        <p:txBody>
          <a:bodyPr vert="horz" lIns="68580" tIns="34290" rIns="68580" bIns="34290" rtlCol="0" anchor="ctr">
            <a:normAutofit fontScale="90000"/>
          </a:bodyPr>
          <a:lstStyle/>
          <a:p>
            <a:r>
              <a:rPr lang="da-DK" sz="2700">
                <a:latin typeface="+mn-lt"/>
              </a:rPr>
              <a:t>Rekruttering</a:t>
            </a:r>
          </a:p>
        </p:txBody>
      </p:sp>
      <p:sp>
        <p:nvSpPr>
          <p:cNvPr id="3" name="Ellipse 2">
            <a:extLst>
              <a:ext uri="{FF2B5EF4-FFF2-40B4-BE49-F238E27FC236}">
                <a16:creationId xmlns:a16="http://schemas.microsoft.com/office/drawing/2014/main" id="{52B5F38B-A716-CB4A-0D65-B77B3889256B}"/>
              </a:ext>
            </a:extLst>
          </p:cNvPr>
          <p:cNvSpPr/>
          <p:nvPr/>
        </p:nvSpPr>
        <p:spPr>
          <a:xfrm>
            <a:off x="3492000" y="1296351"/>
            <a:ext cx="1080000" cy="1080000"/>
          </a:xfrm>
          <a:prstGeom prst="ellipse">
            <a:avLst/>
          </a:prstGeom>
          <a:noFill/>
          <a:ln w="76200">
            <a:solidFill>
              <a:srgbClr val="907F9F">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endParaRPr lang="da-DK" sz="2100">
              <a:solidFill>
                <a:prstClr val="black"/>
              </a:solidFill>
              <a:latin typeface="Yu Gothic Light" panose="020B0300000000000000" pitchFamily="34" charset="-128"/>
              <a:ea typeface="Yu Gothic Light" panose="020B0300000000000000" pitchFamily="34" charset="-128"/>
            </a:endParaRPr>
          </a:p>
        </p:txBody>
      </p:sp>
      <p:sp>
        <p:nvSpPr>
          <p:cNvPr id="10" name="Ellipse 9">
            <a:extLst>
              <a:ext uri="{FF2B5EF4-FFF2-40B4-BE49-F238E27FC236}">
                <a16:creationId xmlns:a16="http://schemas.microsoft.com/office/drawing/2014/main" id="{A2E2845C-F669-FFED-3E06-C62CCFAD7C16}"/>
              </a:ext>
            </a:extLst>
          </p:cNvPr>
          <p:cNvSpPr/>
          <p:nvPr/>
        </p:nvSpPr>
        <p:spPr>
          <a:xfrm>
            <a:off x="2814196" y="2010578"/>
            <a:ext cx="540000" cy="540000"/>
          </a:xfrm>
          <a:prstGeom prst="ellipse">
            <a:avLst/>
          </a:prstGeom>
          <a:solidFill>
            <a:schemeClr val="bg1"/>
          </a:solidFill>
          <a:ln w="76200">
            <a:solidFill>
              <a:srgbClr val="907F9F">
                <a:alpha val="90000"/>
              </a:srgb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endParaRPr lang="da-DK">
              <a:solidFill>
                <a:prstClr val="black"/>
              </a:solidFill>
              <a:latin typeface="Yu Gothic Light" panose="020B0300000000000000" pitchFamily="34" charset="-128"/>
              <a:ea typeface="Yu Gothic Light" panose="020B0300000000000000" pitchFamily="34" charset="-128"/>
            </a:endParaRPr>
          </a:p>
        </p:txBody>
      </p:sp>
      <p:sp>
        <p:nvSpPr>
          <p:cNvPr id="11" name="Ellipse 10">
            <a:extLst>
              <a:ext uri="{FF2B5EF4-FFF2-40B4-BE49-F238E27FC236}">
                <a16:creationId xmlns:a16="http://schemas.microsoft.com/office/drawing/2014/main" id="{F55B8FFC-AAC4-EBC2-B0A8-47044E7000DF}"/>
              </a:ext>
            </a:extLst>
          </p:cNvPr>
          <p:cNvSpPr/>
          <p:nvPr/>
        </p:nvSpPr>
        <p:spPr>
          <a:xfrm>
            <a:off x="2558439" y="960859"/>
            <a:ext cx="810000" cy="810000"/>
          </a:xfrm>
          <a:prstGeom prst="ellipse">
            <a:avLst/>
          </a:prstGeom>
          <a:solidFill>
            <a:schemeClr val="bg1">
              <a:alpha val="70000"/>
            </a:schemeClr>
          </a:solidFill>
          <a:ln w="76200">
            <a:solidFill>
              <a:srgbClr val="907F9F">
                <a:alpha val="70000"/>
              </a:srgb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endParaRPr lang="da-DK">
              <a:solidFill>
                <a:prstClr val="black"/>
              </a:solidFill>
              <a:latin typeface="Yu Gothic Light" panose="020B0300000000000000" pitchFamily="34" charset="-128"/>
              <a:ea typeface="Yu Gothic Light" panose="020B0300000000000000" pitchFamily="34" charset="-128"/>
            </a:endParaRPr>
          </a:p>
        </p:txBody>
      </p:sp>
      <p:sp>
        <p:nvSpPr>
          <p:cNvPr id="12" name="Ellipse 11">
            <a:extLst>
              <a:ext uri="{FF2B5EF4-FFF2-40B4-BE49-F238E27FC236}">
                <a16:creationId xmlns:a16="http://schemas.microsoft.com/office/drawing/2014/main" id="{D14A407B-B384-9C49-2720-61E33460864E}"/>
              </a:ext>
            </a:extLst>
          </p:cNvPr>
          <p:cNvSpPr/>
          <p:nvPr/>
        </p:nvSpPr>
        <p:spPr>
          <a:xfrm>
            <a:off x="1288320" y="1440299"/>
            <a:ext cx="1350000" cy="1350000"/>
          </a:xfrm>
          <a:prstGeom prst="ellipse">
            <a:avLst/>
          </a:prstGeom>
          <a:solidFill>
            <a:schemeClr val="bg1"/>
          </a:solidFill>
          <a:ln w="76200">
            <a:solidFill>
              <a:srgbClr val="907F9F"/>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r>
              <a:rPr lang="da-DK" sz="2100">
                <a:solidFill>
                  <a:prstClr val="black"/>
                </a:solidFill>
                <a:latin typeface="Yu Gothic Light" panose="020B0300000000000000" pitchFamily="34" charset="-128"/>
                <a:ea typeface="Yu Gothic Light" panose="020B0300000000000000" pitchFamily="34" charset="-128"/>
              </a:rPr>
              <a:t>Noter</a:t>
            </a:r>
            <a:endParaRPr lang="da-DK">
              <a:solidFill>
                <a:prstClr val="black"/>
              </a:solidFill>
              <a:latin typeface="Yu Gothic Light" panose="020B0300000000000000" pitchFamily="34" charset="-128"/>
              <a:ea typeface="Yu Gothic Light" panose="020B0300000000000000" pitchFamily="34" charset="-128"/>
            </a:endParaRPr>
          </a:p>
        </p:txBody>
      </p:sp>
      <p:sp>
        <p:nvSpPr>
          <p:cNvPr id="13" name="Ellipse 12">
            <a:extLst>
              <a:ext uri="{FF2B5EF4-FFF2-40B4-BE49-F238E27FC236}">
                <a16:creationId xmlns:a16="http://schemas.microsoft.com/office/drawing/2014/main" id="{877FA3BA-F367-9DDE-E9E8-B69DACC9EA08}"/>
              </a:ext>
            </a:extLst>
          </p:cNvPr>
          <p:cNvSpPr/>
          <p:nvPr/>
        </p:nvSpPr>
        <p:spPr>
          <a:xfrm>
            <a:off x="968849" y="1048992"/>
            <a:ext cx="540000" cy="540000"/>
          </a:xfrm>
          <a:prstGeom prst="ellipse">
            <a:avLst/>
          </a:prstGeom>
          <a:solidFill>
            <a:schemeClr val="bg1">
              <a:alpha val="80000"/>
            </a:schemeClr>
          </a:solidFill>
          <a:ln w="76200">
            <a:solidFill>
              <a:srgbClr val="907F9F">
                <a:alpha val="80000"/>
              </a:srgb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endParaRPr lang="da-DK">
              <a:solidFill>
                <a:prstClr val="black"/>
              </a:solidFill>
              <a:latin typeface="Yu Gothic Light" panose="020B0300000000000000" pitchFamily="34" charset="-128"/>
              <a:ea typeface="Yu Gothic Light" panose="020B0300000000000000" pitchFamily="34" charset="-128"/>
            </a:endParaRPr>
          </a:p>
        </p:txBody>
      </p:sp>
      <p:cxnSp>
        <p:nvCxnSpPr>
          <p:cNvPr id="15" name="Lige forbindelse 14">
            <a:extLst>
              <a:ext uri="{FF2B5EF4-FFF2-40B4-BE49-F238E27FC236}">
                <a16:creationId xmlns:a16="http://schemas.microsoft.com/office/drawing/2014/main" id="{D2B629B8-6F82-16F5-C254-F888906373F0}"/>
              </a:ext>
            </a:extLst>
          </p:cNvPr>
          <p:cNvCxnSpPr/>
          <p:nvPr/>
        </p:nvCxnSpPr>
        <p:spPr>
          <a:xfrm>
            <a:off x="5044256" y="2066134"/>
            <a:ext cx="0" cy="3687888"/>
          </a:xfrm>
          <a:prstGeom prst="line">
            <a:avLst/>
          </a:prstGeom>
          <a:ln w="38100">
            <a:solidFill>
              <a:srgbClr val="907F9F"/>
            </a:solidFill>
            <a:prstDash val="sysDot"/>
          </a:ln>
        </p:spPr>
        <p:style>
          <a:lnRef idx="1">
            <a:schemeClr val="accent1"/>
          </a:lnRef>
          <a:fillRef idx="0">
            <a:schemeClr val="accent1"/>
          </a:fillRef>
          <a:effectRef idx="0">
            <a:schemeClr val="accent1"/>
          </a:effectRef>
          <a:fontRef idx="minor">
            <a:schemeClr val="tx1"/>
          </a:fontRef>
        </p:style>
      </p:cxnSp>
      <p:pic>
        <p:nvPicPr>
          <p:cNvPr id="5" name="Grafik 4">
            <a:hlinkClick r:id="rId2" action="ppaction://hlinksldjump"/>
            <a:extLst>
              <a:ext uri="{FF2B5EF4-FFF2-40B4-BE49-F238E27FC236}">
                <a16:creationId xmlns:a16="http://schemas.microsoft.com/office/drawing/2014/main" id="{B5DE9339-770E-5ACA-F844-DAF23633F8E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9172" y="6540272"/>
            <a:ext cx="198663" cy="198663"/>
          </a:xfrm>
          <a:prstGeom prst="rect">
            <a:avLst/>
          </a:prstGeom>
        </p:spPr>
      </p:pic>
    </p:spTree>
    <p:extLst>
      <p:ext uri="{BB962C8B-B14F-4D97-AF65-F5344CB8AC3E}">
        <p14:creationId xmlns:p14="http://schemas.microsoft.com/office/powerpoint/2010/main" val="9512295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25F5E8-B0A0-26C7-EEE2-B08864C952E9}"/>
              </a:ext>
            </a:extLst>
          </p:cNvPr>
          <p:cNvSpPr>
            <a:spLocks noGrp="1"/>
          </p:cNvSpPr>
          <p:nvPr>
            <p:ph type="title"/>
          </p:nvPr>
        </p:nvSpPr>
        <p:spPr>
          <a:xfrm rot="16200000">
            <a:off x="-3220519" y="3215985"/>
            <a:ext cx="6863975" cy="432000"/>
          </a:xfrm>
          <a:solidFill>
            <a:srgbClr val="AFDAC9"/>
          </a:solidFill>
        </p:spPr>
        <p:txBody>
          <a:bodyPr>
            <a:normAutofit fontScale="90000"/>
          </a:bodyPr>
          <a:lstStyle/>
          <a:p>
            <a:r>
              <a:rPr lang="da-DK" sz="2700">
                <a:latin typeface="+mn-lt"/>
                <a:ea typeface="Yu Gothic Light"/>
              </a:rPr>
              <a:t>Aktindsigt</a:t>
            </a:r>
            <a:endParaRPr lang="da-DK">
              <a:latin typeface="+mn-lt"/>
            </a:endParaRPr>
          </a:p>
        </p:txBody>
      </p:sp>
      <p:sp>
        <p:nvSpPr>
          <p:cNvPr id="7" name="Rektangel: øverste hjørner afrundet 6">
            <a:extLst>
              <a:ext uri="{FF2B5EF4-FFF2-40B4-BE49-F238E27FC236}">
                <a16:creationId xmlns:a16="http://schemas.microsoft.com/office/drawing/2014/main" id="{55D254A1-E25F-0D2C-9548-4F2C3F5B4E8E}"/>
              </a:ext>
            </a:extLst>
          </p:cNvPr>
          <p:cNvSpPr/>
          <p:nvPr/>
        </p:nvSpPr>
        <p:spPr>
          <a:xfrm>
            <a:off x="470200" y="5234985"/>
            <a:ext cx="4284000" cy="1584000"/>
          </a:xfrm>
          <a:prstGeom prst="round2SameRect">
            <a:avLst>
              <a:gd name="adj1" fmla="val 0"/>
              <a:gd name="adj2" fmla="val 14399"/>
            </a:avLst>
          </a:prstGeom>
          <a:solidFill>
            <a:schemeClr val="bg1"/>
          </a:solidFill>
          <a:ln>
            <a:solidFill>
              <a:schemeClr val="accent5">
                <a:alpha val="40000"/>
              </a:scheme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defRPr/>
            </a:pPr>
            <a:r>
              <a:rPr lang="da-DK" sz="1100" dirty="0">
                <a:solidFill>
                  <a:prstClr val="black"/>
                </a:solidFill>
                <a:latin typeface="Calibri" panose="020F0502020204030204"/>
              </a:rPr>
              <a:t>Kontakte din nærmeste leder eller HR for at orientere om modtagelse af aktindsigtsanmodning.</a:t>
            </a:r>
          </a:p>
          <a:p>
            <a:pPr marL="128582" indent="-128582" defTabSz="685800">
              <a:buFont typeface="Arial" panose="020B0604020202020204" pitchFamily="34" charset="0"/>
              <a:buChar char="•"/>
              <a:defRPr/>
            </a:pPr>
            <a:r>
              <a:rPr lang="da-DK" sz="1100" dirty="0">
                <a:solidFill>
                  <a:prstClr val="black"/>
                </a:solidFill>
                <a:latin typeface="Calibri" panose="020F0502020204030204"/>
              </a:rPr>
              <a:t>Ikke udlevere oplysninger, der falder ind under tavshedspligten.</a:t>
            </a:r>
          </a:p>
          <a:p>
            <a:pPr marL="128582" indent="-128582" defTabSz="685800">
              <a:buFont typeface="Arial" panose="020B0604020202020204" pitchFamily="34" charset="0"/>
              <a:buChar char="•"/>
              <a:defRPr/>
            </a:pPr>
            <a:r>
              <a:rPr lang="da-DK" sz="1100" dirty="0">
                <a:solidFill>
                  <a:prstClr val="black"/>
                </a:solidFill>
                <a:latin typeface="Calibri" panose="020F0502020204030204"/>
              </a:rPr>
              <a:t>Sløre personfølsomme oplysninger, før du sender dokumenter videre.</a:t>
            </a:r>
          </a:p>
          <a:p>
            <a:pPr marL="128582" indent="-128582" defTabSz="685800">
              <a:buFont typeface="Arial" panose="020B0604020202020204" pitchFamily="34" charset="0"/>
              <a:buChar char="•"/>
              <a:defRPr/>
            </a:pPr>
            <a:r>
              <a:rPr lang="da-DK" sz="1100" dirty="0">
                <a:solidFill>
                  <a:prstClr val="black"/>
                </a:solidFill>
                <a:latin typeface="Calibri" panose="020F0502020204030204"/>
              </a:rPr>
              <a:t>(som udgangspunkt) skal besvare en anmodning om aktindsigt inden for 7 hverdage.</a:t>
            </a:r>
          </a:p>
          <a:p>
            <a:pPr marL="128582" indent="-128582" defTabSz="685800">
              <a:buFont typeface="Arial" panose="020B0604020202020204" pitchFamily="34" charset="0"/>
              <a:buChar char="•"/>
              <a:defRPr/>
            </a:pPr>
            <a:endParaRPr lang="da-DK" sz="1100" dirty="0">
              <a:solidFill>
                <a:prstClr val="black"/>
              </a:solidFill>
              <a:latin typeface="Calibri" panose="020F0502020204030204"/>
            </a:endParaRPr>
          </a:p>
        </p:txBody>
      </p:sp>
      <p:sp>
        <p:nvSpPr>
          <p:cNvPr id="14" name="Rektangel: øverste hjørner afrundet 13">
            <a:extLst>
              <a:ext uri="{FF2B5EF4-FFF2-40B4-BE49-F238E27FC236}">
                <a16:creationId xmlns:a16="http://schemas.microsoft.com/office/drawing/2014/main" id="{4949F8EC-4E60-A369-6AAB-4C590B5775EF}"/>
              </a:ext>
            </a:extLst>
          </p:cNvPr>
          <p:cNvSpPr/>
          <p:nvPr/>
        </p:nvSpPr>
        <p:spPr>
          <a:xfrm>
            <a:off x="4822660" y="5220000"/>
            <a:ext cx="4284000" cy="1584000"/>
          </a:xfrm>
          <a:prstGeom prst="round2SameRect">
            <a:avLst>
              <a:gd name="adj1" fmla="val 0"/>
              <a:gd name="adj2" fmla="val 14399"/>
            </a:avLst>
          </a:prstGeom>
          <a:solidFill>
            <a:schemeClr val="bg1"/>
          </a:solidFill>
          <a:ln>
            <a:solidFill>
              <a:schemeClr val="accent5">
                <a:alpha val="40000"/>
              </a:scheme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defRPr/>
            </a:pPr>
            <a:r>
              <a:rPr lang="da-DK" sz="1100" dirty="0">
                <a:solidFill>
                  <a:prstClr val="black"/>
                </a:solidFill>
                <a:latin typeface="Calibri" panose="020F0502020204030204"/>
              </a:rPr>
              <a:t>Tal med din nærmeste leder eller HR om, hvilke oplysninger du skal videregive og hvordan.</a:t>
            </a:r>
          </a:p>
          <a:p>
            <a:pPr marL="128582" indent="-128582" defTabSz="685800">
              <a:buFont typeface="Arial" panose="020B0604020202020204" pitchFamily="34" charset="0"/>
              <a:buChar char="•"/>
              <a:defRPr/>
            </a:pPr>
            <a:endParaRPr lang="da-DK" sz="1100" dirty="0">
              <a:solidFill>
                <a:prstClr val="black"/>
              </a:solidFill>
              <a:latin typeface="Calibri" panose="020F0502020204030204"/>
            </a:endParaRPr>
          </a:p>
          <a:p>
            <a:pPr marL="128582" indent="-128582" defTabSz="685800">
              <a:buFont typeface="Arial" panose="020B0604020202020204" pitchFamily="34" charset="0"/>
              <a:buChar char="•"/>
              <a:defRPr/>
            </a:pPr>
            <a:endParaRPr lang="da-DK" sz="1100" dirty="0">
              <a:solidFill>
                <a:prstClr val="black"/>
              </a:solidFill>
              <a:latin typeface="Calibri" panose="020F0502020204030204"/>
            </a:endParaRPr>
          </a:p>
        </p:txBody>
      </p:sp>
      <p:sp>
        <p:nvSpPr>
          <p:cNvPr id="10" name="Rektangel: øverste hjørner afrundet 9">
            <a:extLst>
              <a:ext uri="{FF2B5EF4-FFF2-40B4-BE49-F238E27FC236}">
                <a16:creationId xmlns:a16="http://schemas.microsoft.com/office/drawing/2014/main" id="{F4491812-5144-075C-FECC-D07F291A41D1}"/>
              </a:ext>
            </a:extLst>
          </p:cNvPr>
          <p:cNvSpPr/>
          <p:nvPr/>
        </p:nvSpPr>
        <p:spPr>
          <a:xfrm>
            <a:off x="468000" y="1224000"/>
            <a:ext cx="4284000" cy="3600000"/>
          </a:xfrm>
          <a:prstGeom prst="round2SameRect">
            <a:avLst>
              <a:gd name="adj1" fmla="val 0"/>
              <a:gd name="adj2" fmla="val 14399"/>
            </a:avLst>
          </a:prstGeom>
          <a:solidFill>
            <a:schemeClr val="bg1"/>
          </a:solidFill>
          <a:ln>
            <a:solidFill>
              <a:schemeClr val="accent5">
                <a:alpha val="40000"/>
              </a:scheme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defRPr/>
            </a:pPr>
            <a:r>
              <a:rPr lang="da-DK" sz="1100" dirty="0">
                <a:solidFill>
                  <a:prstClr val="black"/>
                </a:solidFill>
                <a:latin typeface="Calibri" panose="020F0502020204030204"/>
                <a:cs typeface="Calibri"/>
              </a:rPr>
              <a:t>Offentligheden (borgere og pressen) har som hovedregel ret til indsigt i sager hos offentlige myndigheder og kan søge om adgang til dokumenter eller oplysninger i organisationen. Dette kaldes aktindsigt og følger af offentlighedsprincippet. </a:t>
            </a:r>
          </a:p>
          <a:p>
            <a:pPr defTabSz="685800">
              <a:defRPr/>
            </a:pPr>
            <a:endParaRPr lang="da-DK" sz="8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Denne ret til aktindsigt i alle dokumenter, som indgår i den offentlige forvaltnings sagsbehandling, gælder for hele den offentlige forvaltning. Man kan som udgangspunkt få aktindsigt i alle slags dokumenter, skriftlige som e-mails, breve og sms’er, men også i film, foto, billeder osv. Man behøver ikke begrunde en anmodning om aktindsigt, og man behøver heller ikke selv være involveret i sagen. Har ansøgeren dog en part i sagen, vil man gennem partsaktindsigt kunne få flere oplysninger. </a:t>
            </a:r>
          </a:p>
          <a:p>
            <a:pPr defTabSz="685800">
              <a:defRPr/>
            </a:pPr>
            <a:br>
              <a:rPr lang="da-DK" sz="1100" dirty="0">
                <a:solidFill>
                  <a:prstClr val="black"/>
                </a:solidFill>
                <a:latin typeface="Calibri" panose="020F0502020204030204"/>
                <a:cs typeface="Calibri"/>
              </a:rPr>
            </a:br>
            <a:r>
              <a:rPr lang="da-DK" sz="1100" dirty="0">
                <a:solidFill>
                  <a:prstClr val="black"/>
                </a:solidFill>
                <a:latin typeface="Calibri" panose="020F0502020204030204"/>
                <a:cs typeface="Calibri"/>
              </a:rPr>
              <a:t>Hvis der ønskes aktindsigt, skal vedkommende kontakte den forvaltning, som har behandlet sagen. Forvaltningen vil så behandle anmodningen, som udgangspunkt inden for syv arbejdsdage. </a:t>
            </a:r>
          </a:p>
          <a:p>
            <a:pPr defTabSz="685800">
              <a:defRPr/>
            </a:pPr>
            <a:endParaRPr lang="da-DK" sz="8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Hvis du </a:t>
            </a:r>
            <a:r>
              <a:rPr lang="da-DK" sz="1100" dirty="0">
                <a:solidFill>
                  <a:srgbClr val="FF0000"/>
                </a:solidFill>
                <a:latin typeface="Calibri" panose="020F0502020204030204"/>
                <a:cs typeface="Calibri"/>
              </a:rPr>
              <a:t> </a:t>
            </a:r>
            <a:r>
              <a:rPr lang="da-DK" sz="1100" dirty="0">
                <a:solidFill>
                  <a:prstClr val="black"/>
                </a:solidFill>
                <a:latin typeface="Calibri" panose="020F0502020204030204"/>
                <a:cs typeface="Calibri"/>
              </a:rPr>
              <a:t>modtager en anmodning om aktindsigt, skal du altid kontakte din nærmeste leder eller HR, og få hjælp til at håndtere en sådan anmodning. </a:t>
            </a:r>
          </a:p>
        </p:txBody>
      </p:sp>
      <p:sp>
        <p:nvSpPr>
          <p:cNvPr id="17" name="Rektangel: øverste hjørner afrundet 16">
            <a:extLst>
              <a:ext uri="{FF2B5EF4-FFF2-40B4-BE49-F238E27FC236}">
                <a16:creationId xmlns:a16="http://schemas.microsoft.com/office/drawing/2014/main" id="{5E6C727D-8CB6-B895-3430-1D59A87DA36E}"/>
              </a:ext>
            </a:extLst>
          </p:cNvPr>
          <p:cNvSpPr/>
          <p:nvPr/>
        </p:nvSpPr>
        <p:spPr>
          <a:xfrm>
            <a:off x="4822660" y="1224000"/>
            <a:ext cx="4284000" cy="3600000"/>
          </a:xfrm>
          <a:prstGeom prst="round2SameRect">
            <a:avLst>
              <a:gd name="adj1" fmla="val 0"/>
              <a:gd name="adj2" fmla="val 14399"/>
            </a:avLst>
          </a:prstGeom>
          <a:solidFill>
            <a:schemeClr val="bg1"/>
          </a:solidFill>
          <a:ln>
            <a:solidFill>
              <a:schemeClr val="accent5">
                <a:alpha val="40000"/>
              </a:scheme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defRPr/>
            </a:pPr>
            <a:r>
              <a:rPr lang="da-DK" sz="1100" dirty="0">
                <a:solidFill>
                  <a:prstClr val="black"/>
                </a:solidFill>
                <a:latin typeface="Calibri" panose="020F0502020204030204"/>
                <a:cs typeface="Calibri"/>
              </a:rPr>
              <a:t>Vær opmærksom på, at nogle typer sager ikke er omfattet af retten til aktindsigt. Det gælder straffesager, lovgivningssager, sager om ansættelser eller forfremmelser, konkrete personalesager eller kalendersager. Nogle dokumenter er heller ikke omfattet, bl.a. interne dokumenter. Dette beskrives i offentlighedsloven. </a:t>
            </a:r>
          </a:p>
          <a:p>
            <a:pPr defTabSz="685800">
              <a:defRPr/>
            </a:pPr>
            <a:endParaRPr lang="da-DK" sz="8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Sager, der ikke er omfattet af undtagelserne, kan indeholde personfølsomme oplysninger. I sådanne tilfælde er det vigtigt at sløre de personfølsomme oplysninger i dokumenterne, så de ikke kan føres tilbage til enkeltpersoner, medmindre de har givet samtykke til andet.</a:t>
            </a:r>
          </a:p>
          <a:p>
            <a:pPr defTabSz="685800">
              <a:defRPr/>
            </a:pPr>
            <a:r>
              <a:rPr lang="da-DK" sz="1100" dirty="0">
                <a:solidFill>
                  <a:prstClr val="black"/>
                </a:solidFill>
                <a:latin typeface="Calibri" panose="020F0502020204030204"/>
                <a:cs typeface="Calibri"/>
              </a:rPr>
              <a:t> </a:t>
            </a:r>
          </a:p>
          <a:p>
            <a:pPr defTabSz="685800">
              <a:defRPr/>
            </a:pPr>
            <a:r>
              <a:rPr lang="da-DK" sz="1100" dirty="0">
                <a:solidFill>
                  <a:prstClr val="black"/>
                </a:solidFill>
                <a:latin typeface="Calibri" panose="020F0502020204030204"/>
                <a:cs typeface="Calibri"/>
              </a:rPr>
              <a:t>Der er ingen formkrav til ansøgningen om aktindsigt. Det kan være en telefonisk henvendelse, personligt fremmøde, e-mail eller brev. </a:t>
            </a:r>
          </a:p>
          <a:p>
            <a:pPr defTabSz="685800">
              <a:defRPr/>
            </a:pPr>
            <a:endParaRPr lang="da-DK" sz="1100" dirty="0">
              <a:solidFill>
                <a:prstClr val="black"/>
              </a:solidFill>
              <a:latin typeface="Calibri" panose="020F0502020204030204"/>
              <a:cs typeface="Calibri"/>
            </a:endParaRPr>
          </a:p>
          <a:p>
            <a:pPr defTabSz="685800">
              <a:defRPr/>
            </a:pPr>
            <a:endParaRPr lang="da-DK" sz="1100" dirty="0">
              <a:solidFill>
                <a:prstClr val="black"/>
              </a:solidFill>
              <a:latin typeface="Calibri" panose="020F0502020204030204"/>
              <a:cs typeface="Calibri"/>
            </a:endParaRPr>
          </a:p>
        </p:txBody>
      </p:sp>
      <p:pic>
        <p:nvPicPr>
          <p:cNvPr id="3" name="Grafik 2">
            <a:hlinkClick r:id="rId3" action="ppaction://hlinksldjump"/>
            <a:extLst>
              <a:ext uri="{FF2B5EF4-FFF2-40B4-BE49-F238E27FC236}">
                <a16:creationId xmlns:a16="http://schemas.microsoft.com/office/drawing/2014/main" id="{82A84B83-6613-1218-BDB7-637BF0ED887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9172" y="6540272"/>
            <a:ext cx="198663" cy="198663"/>
          </a:xfrm>
          <a:prstGeom prst="rect">
            <a:avLst/>
          </a:prstGeom>
        </p:spPr>
      </p:pic>
      <p:sp>
        <p:nvSpPr>
          <p:cNvPr id="12" name="Rektangel: afrundede hjørner 11">
            <a:extLst>
              <a:ext uri="{FF2B5EF4-FFF2-40B4-BE49-F238E27FC236}">
                <a16:creationId xmlns:a16="http://schemas.microsoft.com/office/drawing/2014/main" id="{0735A5D8-2556-BBFC-2C06-E2B6ECE34A9E}"/>
              </a:ext>
            </a:extLst>
          </p:cNvPr>
          <p:cNvSpPr/>
          <p:nvPr/>
        </p:nvSpPr>
        <p:spPr>
          <a:xfrm>
            <a:off x="326885" y="63541"/>
            <a:ext cx="8784000" cy="792000"/>
          </a:xfrm>
          <a:prstGeom prst="roundRect">
            <a:avLst/>
          </a:prstGeom>
          <a:solidFill>
            <a:srgbClr val="AFDAC9">
              <a:alpha val="7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defTabSz="685800"/>
            <a:endParaRPr lang="da-DK" sz="1350" dirty="0">
              <a:solidFill>
                <a:prstClr val="black"/>
              </a:solidFill>
              <a:latin typeface="Calibri" panose="020F0502020204030204"/>
            </a:endParaRPr>
          </a:p>
        </p:txBody>
      </p:sp>
      <p:sp>
        <p:nvSpPr>
          <p:cNvPr id="18" name="Tekstfelt 17">
            <a:extLst>
              <a:ext uri="{FF2B5EF4-FFF2-40B4-BE49-F238E27FC236}">
                <a16:creationId xmlns:a16="http://schemas.microsoft.com/office/drawing/2014/main" id="{920536B6-B2F4-1122-5077-284CB617C0D9}"/>
              </a:ext>
            </a:extLst>
          </p:cNvPr>
          <p:cNvSpPr txBox="1"/>
          <p:nvPr/>
        </p:nvSpPr>
        <p:spPr>
          <a:xfrm>
            <a:off x="679727" y="311800"/>
            <a:ext cx="987148" cy="276999"/>
          </a:xfrm>
          <a:prstGeom prst="rect">
            <a:avLst/>
          </a:prstGeom>
          <a:noFill/>
        </p:spPr>
        <p:txBody>
          <a:bodyPr wrap="square" lIns="68580" tIns="34290" rIns="68580" bIns="34290" rtlCol="0" anchor="t">
            <a:spAutoFit/>
          </a:bodyPr>
          <a:lstStyle/>
          <a:p>
            <a:pPr defTabSz="685800"/>
            <a:r>
              <a:rPr lang="da-DK" sz="1350" dirty="0">
                <a:solidFill>
                  <a:prstClr val="black"/>
                </a:solidFill>
                <a:latin typeface="Calibri" panose="020F0502020204030204"/>
                <a:ea typeface="Yu Gothic Light"/>
              </a:rPr>
              <a:t>Situationer:</a:t>
            </a:r>
            <a:r>
              <a:rPr lang="da-DK" sz="1350" b="1" dirty="0">
                <a:solidFill>
                  <a:prstClr val="black"/>
                </a:solidFill>
                <a:latin typeface="Calibri" panose="020F0502020204030204"/>
                <a:ea typeface="Yu Gothic Light"/>
              </a:rPr>
              <a:t> </a:t>
            </a:r>
            <a:endParaRPr lang="da-DK" sz="1350" b="1" dirty="0">
              <a:solidFill>
                <a:prstClr val="black"/>
              </a:solidFill>
              <a:latin typeface="Calibri" panose="020F0502020204030204"/>
              <a:ea typeface="Yu Gothic Light" panose="020B0300000000000000" pitchFamily="34" charset="-128"/>
            </a:endParaRPr>
          </a:p>
        </p:txBody>
      </p:sp>
      <p:sp>
        <p:nvSpPr>
          <p:cNvPr id="16" name="Tekstfelt 15">
            <a:extLst>
              <a:ext uri="{FF2B5EF4-FFF2-40B4-BE49-F238E27FC236}">
                <a16:creationId xmlns:a16="http://schemas.microsoft.com/office/drawing/2014/main" id="{6A66210D-BB56-858C-EDCB-C29FA189A59A}"/>
              </a:ext>
            </a:extLst>
          </p:cNvPr>
          <p:cNvSpPr txBox="1"/>
          <p:nvPr/>
        </p:nvSpPr>
        <p:spPr>
          <a:xfrm>
            <a:off x="1800000" y="150217"/>
            <a:ext cx="6405657" cy="600164"/>
          </a:xfrm>
          <a:prstGeom prst="rect">
            <a:avLst/>
          </a:prstGeom>
          <a:noFill/>
        </p:spPr>
        <p:txBody>
          <a:bodyPr wrap="square" rtlCol="0">
            <a:spAutoFit/>
          </a:bodyPr>
          <a:lstStyle/>
          <a:p>
            <a:pPr defTabSz="685800">
              <a:defRPr/>
            </a:pPr>
            <a:r>
              <a:rPr lang="da-DK" sz="1100" dirty="0">
                <a:solidFill>
                  <a:prstClr val="black"/>
                </a:solidFill>
                <a:latin typeface="Calibri" panose="020F0502020204030204"/>
              </a:rPr>
              <a:t>En borger har søgt aktindsigt vedr. sin mors sagsforløb</a:t>
            </a:r>
          </a:p>
          <a:p>
            <a:pPr defTabSz="685800">
              <a:defRPr/>
            </a:pPr>
            <a:r>
              <a:rPr lang="da-DK" sz="1100" dirty="0">
                <a:solidFill>
                  <a:prstClr val="black"/>
                </a:solidFill>
                <a:latin typeface="Calibri" panose="020F0502020204030204"/>
              </a:rPr>
              <a:t>En journalist spørger om aktindsigt vedr. udgifter til jeres seneste julefest</a:t>
            </a:r>
          </a:p>
          <a:p>
            <a:pPr defTabSz="685800">
              <a:defRPr/>
            </a:pPr>
            <a:r>
              <a:rPr lang="da-DK" sz="1100" dirty="0">
                <a:solidFill>
                  <a:prstClr val="black"/>
                </a:solidFill>
                <a:latin typeface="Calibri" panose="020F0502020204030204"/>
              </a:rPr>
              <a:t>En borger ønsker aktindsigt vedr. sit eget sagsforløb </a:t>
            </a:r>
          </a:p>
        </p:txBody>
      </p:sp>
      <p:sp>
        <p:nvSpPr>
          <p:cNvPr id="20" name="Rektangel: øverste hjørner afrundet 19">
            <a:extLst>
              <a:ext uri="{FF2B5EF4-FFF2-40B4-BE49-F238E27FC236}">
                <a16:creationId xmlns:a16="http://schemas.microsoft.com/office/drawing/2014/main" id="{0FA3983E-1B27-61AF-2590-E5D636053019}"/>
              </a:ext>
            </a:extLst>
          </p:cNvPr>
          <p:cNvSpPr/>
          <p:nvPr/>
        </p:nvSpPr>
        <p:spPr>
          <a:xfrm>
            <a:off x="468000" y="936000"/>
            <a:ext cx="4284000" cy="288000"/>
          </a:xfrm>
          <a:prstGeom prst="round2SameRect">
            <a:avLst/>
          </a:prstGeom>
          <a:solidFill>
            <a:srgbClr val="AFDAC9">
              <a:alpha val="40000"/>
            </a:srgbClr>
          </a:solidFill>
          <a:ln>
            <a:solidFill>
              <a:srgbClr val="AFDAC9">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Fakta </a:t>
            </a:r>
          </a:p>
        </p:txBody>
      </p:sp>
      <p:sp>
        <p:nvSpPr>
          <p:cNvPr id="22" name="Rektangel: øverste hjørner afrundet 21">
            <a:extLst>
              <a:ext uri="{FF2B5EF4-FFF2-40B4-BE49-F238E27FC236}">
                <a16:creationId xmlns:a16="http://schemas.microsoft.com/office/drawing/2014/main" id="{F0AF4CFA-CF02-03BA-BD29-5D424BDACCD1}"/>
              </a:ext>
            </a:extLst>
          </p:cNvPr>
          <p:cNvSpPr/>
          <p:nvPr/>
        </p:nvSpPr>
        <p:spPr>
          <a:xfrm>
            <a:off x="4824000" y="936000"/>
            <a:ext cx="4284000" cy="288000"/>
          </a:xfrm>
          <a:prstGeom prst="round2SameRect">
            <a:avLst/>
          </a:prstGeom>
          <a:solidFill>
            <a:srgbClr val="AFDAC9">
              <a:alpha val="40000"/>
            </a:srgbClr>
          </a:solidFill>
          <a:ln>
            <a:solidFill>
              <a:srgbClr val="AFDAC9">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Særlige forhold</a:t>
            </a:r>
          </a:p>
        </p:txBody>
      </p:sp>
      <p:sp>
        <p:nvSpPr>
          <p:cNvPr id="24" name="Rektangel: øverste hjørner afrundet 23">
            <a:extLst>
              <a:ext uri="{FF2B5EF4-FFF2-40B4-BE49-F238E27FC236}">
                <a16:creationId xmlns:a16="http://schemas.microsoft.com/office/drawing/2014/main" id="{78CD8E71-B364-4115-046B-58BCC2006D11}"/>
              </a:ext>
            </a:extLst>
          </p:cNvPr>
          <p:cNvSpPr/>
          <p:nvPr/>
        </p:nvSpPr>
        <p:spPr>
          <a:xfrm>
            <a:off x="468000" y="4932000"/>
            <a:ext cx="4284000" cy="288000"/>
          </a:xfrm>
          <a:prstGeom prst="round2SameRect">
            <a:avLst/>
          </a:prstGeom>
          <a:solidFill>
            <a:srgbClr val="AFDAC9">
              <a:alpha val="40000"/>
            </a:srgbClr>
          </a:solidFill>
          <a:ln>
            <a:solidFill>
              <a:srgbClr val="AFDAC9">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Husk, at du skal...</a:t>
            </a:r>
          </a:p>
        </p:txBody>
      </p:sp>
      <p:pic>
        <p:nvPicPr>
          <p:cNvPr id="25" name="Grafik 24" descr="Postit-noter kontur">
            <a:extLst>
              <a:ext uri="{FF2B5EF4-FFF2-40B4-BE49-F238E27FC236}">
                <a16:creationId xmlns:a16="http://schemas.microsoft.com/office/drawing/2014/main" id="{31777623-1B55-2E16-2ADD-B7E74CBC8CA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44680" y="4917015"/>
            <a:ext cx="338241" cy="324000"/>
          </a:xfrm>
          <a:prstGeom prst="rect">
            <a:avLst/>
          </a:prstGeom>
        </p:spPr>
      </p:pic>
      <p:pic>
        <p:nvPicPr>
          <p:cNvPr id="26" name="Grafik 25" descr="Spørgsmål kontur">
            <a:extLst>
              <a:ext uri="{FF2B5EF4-FFF2-40B4-BE49-F238E27FC236}">
                <a16:creationId xmlns:a16="http://schemas.microsoft.com/office/drawing/2014/main" id="{17BB69B8-A066-26C4-4E43-123CE0E15AF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640000" y="4926456"/>
            <a:ext cx="324000" cy="324000"/>
          </a:xfrm>
          <a:prstGeom prst="rect">
            <a:avLst/>
          </a:prstGeom>
        </p:spPr>
      </p:pic>
      <p:sp>
        <p:nvSpPr>
          <p:cNvPr id="27" name="Rektangel: øverste hjørner afrundet 26">
            <a:extLst>
              <a:ext uri="{FF2B5EF4-FFF2-40B4-BE49-F238E27FC236}">
                <a16:creationId xmlns:a16="http://schemas.microsoft.com/office/drawing/2014/main" id="{61015087-C988-E3B2-9A08-857BB0203EF1}"/>
              </a:ext>
            </a:extLst>
          </p:cNvPr>
          <p:cNvSpPr/>
          <p:nvPr/>
        </p:nvSpPr>
        <p:spPr>
          <a:xfrm>
            <a:off x="4822660" y="4932000"/>
            <a:ext cx="4284000" cy="288000"/>
          </a:xfrm>
          <a:prstGeom prst="round2SameRect">
            <a:avLst/>
          </a:prstGeom>
          <a:solidFill>
            <a:srgbClr val="AFDAC9">
              <a:alpha val="40000"/>
            </a:srgbClr>
          </a:solidFill>
          <a:ln>
            <a:solidFill>
              <a:srgbClr val="AFDAC9">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Hvem kan hjælpe mig?</a:t>
            </a:r>
          </a:p>
        </p:txBody>
      </p:sp>
    </p:spTree>
    <p:extLst>
      <p:ext uri="{BB962C8B-B14F-4D97-AF65-F5344CB8AC3E}">
        <p14:creationId xmlns:p14="http://schemas.microsoft.com/office/powerpoint/2010/main" val="35693521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25F5E8-B0A0-26C7-EEE2-B08864C952E9}"/>
              </a:ext>
            </a:extLst>
          </p:cNvPr>
          <p:cNvSpPr>
            <a:spLocks noGrp="1"/>
          </p:cNvSpPr>
          <p:nvPr>
            <p:ph type="title"/>
          </p:nvPr>
        </p:nvSpPr>
        <p:spPr>
          <a:xfrm rot="16200000">
            <a:off x="-3220525" y="3215985"/>
            <a:ext cx="6863975" cy="432000"/>
          </a:xfrm>
        </p:spPr>
        <p:txBody>
          <a:bodyPr>
            <a:normAutofit fontScale="90000"/>
          </a:bodyPr>
          <a:lstStyle/>
          <a:p>
            <a:r>
              <a:rPr lang="da-DK" sz="2700">
                <a:latin typeface="+mn-lt"/>
                <a:ea typeface="Yu Gothic Light"/>
              </a:rPr>
              <a:t>Tavshedspligt</a:t>
            </a:r>
            <a:endParaRPr lang="da-DK" sz="2700">
              <a:latin typeface="+mn-lt"/>
            </a:endParaRPr>
          </a:p>
        </p:txBody>
      </p:sp>
      <p:sp>
        <p:nvSpPr>
          <p:cNvPr id="7" name="Rektangel: øverste hjørner afrundet 6">
            <a:extLst>
              <a:ext uri="{FF2B5EF4-FFF2-40B4-BE49-F238E27FC236}">
                <a16:creationId xmlns:a16="http://schemas.microsoft.com/office/drawing/2014/main" id="{55D254A1-E25F-0D2C-9548-4F2C3F5B4E8E}"/>
              </a:ext>
            </a:extLst>
          </p:cNvPr>
          <p:cNvSpPr/>
          <p:nvPr/>
        </p:nvSpPr>
        <p:spPr>
          <a:xfrm>
            <a:off x="468000" y="5222725"/>
            <a:ext cx="4284000" cy="1584000"/>
          </a:xfrm>
          <a:prstGeom prst="round2SameRect">
            <a:avLst>
              <a:gd name="adj1" fmla="val 0"/>
              <a:gd name="adj2" fmla="val 14399"/>
            </a:avLst>
          </a:prstGeom>
          <a:solidFill>
            <a:schemeClr val="bg1"/>
          </a:solidFill>
          <a:ln>
            <a:solidFill>
              <a:schemeClr val="accent5">
                <a:alpha val="40000"/>
              </a:scheme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defRPr/>
            </a:pPr>
            <a:r>
              <a:rPr lang="da-DK" sz="1100" dirty="0">
                <a:solidFill>
                  <a:prstClr val="black"/>
                </a:solidFill>
                <a:latin typeface="Calibri" panose="020F0502020204030204"/>
              </a:rPr>
              <a:t>Opbevare fortrolige oplysninger på en forsvarlig måde, både ift. tavshedspligten og GDPR-lovgivningen.</a:t>
            </a:r>
          </a:p>
          <a:p>
            <a:pPr marL="128582" indent="-128582" defTabSz="685800">
              <a:buFont typeface="Arial" panose="020B0604020202020204" pitchFamily="34" charset="0"/>
              <a:buChar char="•"/>
              <a:defRPr/>
            </a:pPr>
            <a:r>
              <a:rPr lang="da-DK" sz="1100" dirty="0">
                <a:solidFill>
                  <a:prstClr val="black"/>
                </a:solidFill>
                <a:latin typeface="Calibri" panose="020F0502020204030204"/>
              </a:rPr>
              <a:t>Gribe ind, hvis du opdager, at medarbejdere bryder tavshedspligten.</a:t>
            </a:r>
          </a:p>
          <a:p>
            <a:pPr marL="128582" indent="-128582" defTabSz="685800">
              <a:buFont typeface="Arial" panose="020B0604020202020204" pitchFamily="34" charset="0"/>
              <a:buChar char="•"/>
              <a:defRPr/>
            </a:pPr>
            <a:r>
              <a:rPr lang="da-DK" sz="1100" dirty="0">
                <a:solidFill>
                  <a:prstClr val="black"/>
                </a:solidFill>
                <a:latin typeface="Calibri" panose="020F0502020204030204"/>
              </a:rPr>
              <a:t>Gøre et ansættelsesudvalg opmærksom på, at en ansøgning er forbundet af tavshedspligten. </a:t>
            </a:r>
          </a:p>
        </p:txBody>
      </p:sp>
      <p:sp>
        <p:nvSpPr>
          <p:cNvPr id="14" name="Rektangel: øverste hjørner afrundet 13">
            <a:extLst>
              <a:ext uri="{FF2B5EF4-FFF2-40B4-BE49-F238E27FC236}">
                <a16:creationId xmlns:a16="http://schemas.microsoft.com/office/drawing/2014/main" id="{4949F8EC-4E60-A369-6AAB-4C590B5775EF}"/>
              </a:ext>
            </a:extLst>
          </p:cNvPr>
          <p:cNvSpPr/>
          <p:nvPr/>
        </p:nvSpPr>
        <p:spPr>
          <a:xfrm>
            <a:off x="4821608" y="5239497"/>
            <a:ext cx="4284000" cy="1584000"/>
          </a:xfrm>
          <a:prstGeom prst="round2SameRect">
            <a:avLst>
              <a:gd name="adj1" fmla="val 0"/>
              <a:gd name="adj2" fmla="val 14399"/>
            </a:avLst>
          </a:prstGeom>
          <a:solidFill>
            <a:schemeClr val="bg1"/>
          </a:solidFill>
          <a:ln>
            <a:solidFill>
              <a:schemeClr val="accent5">
                <a:alpha val="40000"/>
              </a:scheme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defRPr/>
            </a:pPr>
            <a:r>
              <a:rPr lang="da-DK" sz="1100" dirty="0">
                <a:solidFill>
                  <a:prstClr val="black"/>
                </a:solidFill>
                <a:latin typeface="Calibri" panose="020F0502020204030204"/>
              </a:rPr>
              <a:t>Det vil typisk være HR, der kan hjælpe dog med spørgsmål vedr. tavshedspligt.</a:t>
            </a:r>
          </a:p>
        </p:txBody>
      </p:sp>
      <p:sp>
        <p:nvSpPr>
          <p:cNvPr id="10" name="Rektangel: øverste hjørner afrundet 9">
            <a:extLst>
              <a:ext uri="{FF2B5EF4-FFF2-40B4-BE49-F238E27FC236}">
                <a16:creationId xmlns:a16="http://schemas.microsoft.com/office/drawing/2014/main" id="{F4491812-5144-075C-FECC-D07F291A41D1}"/>
              </a:ext>
            </a:extLst>
          </p:cNvPr>
          <p:cNvSpPr/>
          <p:nvPr/>
        </p:nvSpPr>
        <p:spPr>
          <a:xfrm>
            <a:off x="468000" y="1229544"/>
            <a:ext cx="4284000" cy="3600000"/>
          </a:xfrm>
          <a:prstGeom prst="round2SameRect">
            <a:avLst>
              <a:gd name="adj1" fmla="val 0"/>
              <a:gd name="adj2" fmla="val 14399"/>
            </a:avLst>
          </a:prstGeom>
          <a:solidFill>
            <a:schemeClr val="bg1"/>
          </a:solidFill>
          <a:ln>
            <a:solidFill>
              <a:schemeClr val="accent5">
                <a:alpha val="40000"/>
              </a:scheme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defRPr/>
            </a:pPr>
            <a:r>
              <a:rPr lang="da-DK" sz="1100" dirty="0">
                <a:solidFill>
                  <a:prstClr val="black"/>
                </a:solidFill>
                <a:latin typeface="Calibri" panose="020F0502020204030204"/>
                <a:cs typeface="Calibri"/>
              </a:rPr>
              <a:t>Offentlige ansatte har tavshedspligt om fortrolige oplysninger, som man får kendskab til gennem ens arbejde. Tavshedspligten gælder kun for fortrolige oplysninger, som er nødvendige at hemmeligholde for at varetage væsentlige hensyn til offentlige eller private interesser. </a:t>
            </a:r>
          </a:p>
          <a:p>
            <a:pPr defTabSz="685800">
              <a:defRPr/>
            </a:pPr>
            <a:endParaRPr lang="da-DK" sz="11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Dette kan fx være oplysninger om ansattes sygdomsforløb og andre private og personlige oplysninger. Videregivelse af fortrolige oplysninger til uvedkommende er brud på tavshedspligten og gælder for videregivelse til såvel en enkelt person mundtlig, som til en større personkreds gennem pressen. </a:t>
            </a:r>
          </a:p>
          <a:p>
            <a:pPr defTabSz="685800">
              <a:defRPr/>
            </a:pPr>
            <a:endParaRPr lang="da-DK" sz="11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Brud på tavshedspligten kan ske såvel ved en aktiv som ved en passiv handling, hvor en passiv handling kan være, at fortrolige oplysninger bliver opbevaret uforsvarligt. </a:t>
            </a:r>
          </a:p>
          <a:p>
            <a:pPr defTabSz="685800">
              <a:defRPr/>
            </a:pPr>
            <a:endParaRPr lang="da-DK" sz="11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Det er strafbart at videregive fortrolige oplysninger til uvedkommende. Der kan altså fx ikke tales om en borgers sag over frokosten, hvis der andre tilstede, som ikke selv er direkte involveret i sagen. </a:t>
            </a:r>
          </a:p>
          <a:p>
            <a:pPr defTabSz="685800">
              <a:defRPr/>
            </a:pPr>
            <a:endParaRPr lang="da-DK" sz="1100" dirty="0">
              <a:solidFill>
                <a:prstClr val="black"/>
              </a:solidFill>
              <a:latin typeface="Calibri" panose="020F0502020204030204"/>
              <a:cs typeface="Calibri"/>
            </a:endParaRPr>
          </a:p>
        </p:txBody>
      </p:sp>
      <p:sp>
        <p:nvSpPr>
          <p:cNvPr id="17" name="Rektangel: øverste hjørner afrundet 16">
            <a:extLst>
              <a:ext uri="{FF2B5EF4-FFF2-40B4-BE49-F238E27FC236}">
                <a16:creationId xmlns:a16="http://schemas.microsoft.com/office/drawing/2014/main" id="{5E6C727D-8CB6-B895-3430-1D59A87DA36E}"/>
              </a:ext>
            </a:extLst>
          </p:cNvPr>
          <p:cNvSpPr/>
          <p:nvPr/>
        </p:nvSpPr>
        <p:spPr>
          <a:xfrm>
            <a:off x="4822660" y="1229544"/>
            <a:ext cx="4284000" cy="3600000"/>
          </a:xfrm>
          <a:prstGeom prst="round2SameRect">
            <a:avLst>
              <a:gd name="adj1" fmla="val 0"/>
              <a:gd name="adj2" fmla="val 14399"/>
            </a:avLst>
          </a:prstGeom>
          <a:solidFill>
            <a:schemeClr val="bg1"/>
          </a:solidFill>
          <a:ln>
            <a:solidFill>
              <a:schemeClr val="accent5">
                <a:alpha val="40000"/>
              </a:scheme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defRPr/>
            </a:pPr>
            <a:r>
              <a:rPr lang="da-DK" sz="1100" dirty="0">
                <a:solidFill>
                  <a:prstClr val="black"/>
                </a:solidFill>
                <a:latin typeface="Calibri" panose="020F0502020204030204"/>
                <a:cs typeface="Calibri"/>
              </a:rPr>
              <a:t>Som udgangspunkt må man ikke ytre sig om oplysninger, der er omfattet af tavshedspligten. Men der er alligevel særlige tilfælde, hvor man har ret til at ytre sig, såsom ytringer, der indgår under meddeleretten eller ”whistleblowing”. </a:t>
            </a:r>
          </a:p>
          <a:p>
            <a:pPr defTabSz="685800">
              <a:defRPr/>
            </a:pPr>
            <a:endParaRPr lang="da-DK" sz="11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Offentlige ansatte må som udgangspunkt frit videregive ikke-fortrolige oplysninger til presse eller andre eksterne parter. Dette gælder også spørgsmål om ulovlig forvaltning eller anden uredelighed, som f.eks. åbenbar misbrug af offentlige midler. </a:t>
            </a:r>
          </a:p>
          <a:p>
            <a:pPr defTabSz="685800">
              <a:defRPr/>
            </a:pPr>
            <a:endParaRPr lang="da-DK" sz="1100" dirty="0">
              <a:solidFill>
                <a:prstClr val="black"/>
              </a:solidFill>
              <a:latin typeface="Calibri" panose="020F0502020204030204"/>
              <a:cs typeface="Calibri"/>
            </a:endParaRPr>
          </a:p>
          <a:p>
            <a:pPr defTabSz="685800">
              <a:defRPr/>
            </a:pPr>
            <a:endParaRPr lang="da-DK" sz="11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Husk, at tavshedspligten også gælder ved aktindsigter, og at der derfor vil være tilfælde, hvor oplysninger skal tilbageholdes ved en aktindsigt. Alternativt skal indholdet sløres, så det ikke kan føres tilbage på enkelte personer.</a:t>
            </a:r>
          </a:p>
          <a:p>
            <a:pPr defTabSz="685800">
              <a:defRPr/>
            </a:pPr>
            <a:endParaRPr lang="da-DK" sz="11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Tavshedspligten består også, efter ansættelsesforholdet ophører.</a:t>
            </a:r>
          </a:p>
          <a:p>
            <a:pPr defTabSz="685800">
              <a:defRPr/>
            </a:pPr>
            <a:r>
              <a:rPr lang="da-DK" sz="1100" dirty="0">
                <a:solidFill>
                  <a:prstClr val="black"/>
                </a:solidFill>
                <a:latin typeface="Calibri" panose="020F0502020204030204"/>
                <a:cs typeface="Calibri"/>
              </a:rPr>
              <a:t> </a:t>
            </a:r>
          </a:p>
        </p:txBody>
      </p:sp>
      <p:pic>
        <p:nvPicPr>
          <p:cNvPr id="3" name="Grafik 2">
            <a:hlinkClick r:id="rId3" action="ppaction://hlinksldjump"/>
            <a:extLst>
              <a:ext uri="{FF2B5EF4-FFF2-40B4-BE49-F238E27FC236}">
                <a16:creationId xmlns:a16="http://schemas.microsoft.com/office/drawing/2014/main" id="{21751DAE-662C-793C-193F-6310DC4FABA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9172" y="6540272"/>
            <a:ext cx="198663" cy="198663"/>
          </a:xfrm>
          <a:prstGeom prst="rect">
            <a:avLst/>
          </a:prstGeom>
        </p:spPr>
      </p:pic>
      <p:sp>
        <p:nvSpPr>
          <p:cNvPr id="12" name="Rektangel: afrundede hjørner 11">
            <a:extLst>
              <a:ext uri="{FF2B5EF4-FFF2-40B4-BE49-F238E27FC236}">
                <a16:creationId xmlns:a16="http://schemas.microsoft.com/office/drawing/2014/main" id="{48CD6A18-3EDA-86FF-984D-541AAD8AD898}"/>
              </a:ext>
            </a:extLst>
          </p:cNvPr>
          <p:cNvSpPr/>
          <p:nvPr/>
        </p:nvSpPr>
        <p:spPr>
          <a:xfrm>
            <a:off x="326885" y="63541"/>
            <a:ext cx="8784000" cy="792000"/>
          </a:xfrm>
          <a:prstGeom prst="roundRect">
            <a:avLst/>
          </a:prstGeom>
          <a:solidFill>
            <a:srgbClr val="AFDAC9">
              <a:alpha val="7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defTabSz="685800"/>
            <a:endParaRPr lang="da-DK" sz="1350" dirty="0">
              <a:solidFill>
                <a:prstClr val="black"/>
              </a:solidFill>
              <a:latin typeface="Calibri" panose="020F0502020204030204"/>
            </a:endParaRPr>
          </a:p>
        </p:txBody>
      </p:sp>
      <p:sp>
        <p:nvSpPr>
          <p:cNvPr id="18" name="Tekstfelt 17">
            <a:extLst>
              <a:ext uri="{FF2B5EF4-FFF2-40B4-BE49-F238E27FC236}">
                <a16:creationId xmlns:a16="http://schemas.microsoft.com/office/drawing/2014/main" id="{5F2B3F96-5084-419E-3F13-D15E5C642004}"/>
              </a:ext>
            </a:extLst>
          </p:cNvPr>
          <p:cNvSpPr txBox="1"/>
          <p:nvPr/>
        </p:nvSpPr>
        <p:spPr>
          <a:xfrm>
            <a:off x="679727" y="311800"/>
            <a:ext cx="987148" cy="276999"/>
          </a:xfrm>
          <a:prstGeom prst="rect">
            <a:avLst/>
          </a:prstGeom>
          <a:noFill/>
        </p:spPr>
        <p:txBody>
          <a:bodyPr wrap="square" lIns="68580" tIns="34290" rIns="68580" bIns="34290" rtlCol="0" anchor="t">
            <a:spAutoFit/>
          </a:bodyPr>
          <a:lstStyle/>
          <a:p>
            <a:pPr defTabSz="685800"/>
            <a:r>
              <a:rPr lang="da-DK" sz="1350" dirty="0">
                <a:solidFill>
                  <a:prstClr val="black"/>
                </a:solidFill>
                <a:latin typeface="Calibri" panose="020F0502020204030204"/>
                <a:ea typeface="Yu Gothic Light"/>
              </a:rPr>
              <a:t>Situationer:</a:t>
            </a:r>
            <a:r>
              <a:rPr lang="da-DK" sz="1350" b="1" dirty="0">
                <a:solidFill>
                  <a:prstClr val="black"/>
                </a:solidFill>
                <a:latin typeface="Calibri" panose="020F0502020204030204"/>
                <a:ea typeface="Yu Gothic Light"/>
              </a:rPr>
              <a:t> </a:t>
            </a:r>
            <a:endParaRPr lang="da-DK" sz="1350" b="1" dirty="0">
              <a:solidFill>
                <a:prstClr val="black"/>
              </a:solidFill>
              <a:latin typeface="Calibri" panose="020F0502020204030204"/>
              <a:ea typeface="Yu Gothic Light" panose="020B0300000000000000" pitchFamily="34" charset="-128"/>
            </a:endParaRPr>
          </a:p>
        </p:txBody>
      </p:sp>
      <p:sp>
        <p:nvSpPr>
          <p:cNvPr id="16" name="Tekstfelt 15">
            <a:extLst>
              <a:ext uri="{FF2B5EF4-FFF2-40B4-BE49-F238E27FC236}">
                <a16:creationId xmlns:a16="http://schemas.microsoft.com/office/drawing/2014/main" id="{C4CEEBB5-28DA-8276-9037-D1F6740FB46B}"/>
              </a:ext>
            </a:extLst>
          </p:cNvPr>
          <p:cNvSpPr txBox="1"/>
          <p:nvPr/>
        </p:nvSpPr>
        <p:spPr>
          <a:xfrm>
            <a:off x="1800000" y="159459"/>
            <a:ext cx="6805073" cy="600164"/>
          </a:xfrm>
          <a:prstGeom prst="rect">
            <a:avLst/>
          </a:prstGeom>
          <a:noFill/>
        </p:spPr>
        <p:txBody>
          <a:bodyPr wrap="square" rtlCol="0">
            <a:spAutoFit/>
          </a:bodyPr>
          <a:lstStyle/>
          <a:p>
            <a:pPr defTabSz="685800">
              <a:defRPr/>
            </a:pPr>
            <a:r>
              <a:rPr lang="da-DK" sz="1100" dirty="0">
                <a:solidFill>
                  <a:prstClr val="black"/>
                </a:solidFill>
                <a:latin typeface="Calibri" panose="020F0502020204030204"/>
              </a:rPr>
              <a:t>Du skal ansætte en ny medarbejder og skal oplyse ansættelsesudvalget om deres tavshedspligt</a:t>
            </a:r>
          </a:p>
          <a:p>
            <a:pPr defTabSz="685800">
              <a:defRPr/>
            </a:pPr>
            <a:r>
              <a:rPr lang="da-DK" sz="1100" dirty="0">
                <a:solidFill>
                  <a:prstClr val="black"/>
                </a:solidFill>
                <a:latin typeface="Calibri" panose="020F0502020204030204"/>
              </a:rPr>
              <a:t>Du bliver i tvivl om, hvorvidt du kan pålægge MED-udvalget tavshedspligt</a:t>
            </a:r>
          </a:p>
          <a:p>
            <a:pPr defTabSz="685800">
              <a:defRPr/>
            </a:pPr>
            <a:r>
              <a:rPr lang="da-DK" sz="1100" dirty="0">
                <a:solidFill>
                  <a:prstClr val="black"/>
                </a:solidFill>
                <a:latin typeface="Calibri" panose="020F0502020204030204"/>
              </a:rPr>
              <a:t>Du overhører gruppe medarbejdere, som sidder og taler om en borgersag under frokosten </a:t>
            </a:r>
          </a:p>
        </p:txBody>
      </p:sp>
      <p:sp>
        <p:nvSpPr>
          <p:cNvPr id="20" name="Rektangel: øverste hjørner afrundet 19">
            <a:extLst>
              <a:ext uri="{FF2B5EF4-FFF2-40B4-BE49-F238E27FC236}">
                <a16:creationId xmlns:a16="http://schemas.microsoft.com/office/drawing/2014/main" id="{FF3E427E-1A6F-7233-F937-05F9835B6AA8}"/>
              </a:ext>
            </a:extLst>
          </p:cNvPr>
          <p:cNvSpPr/>
          <p:nvPr/>
        </p:nvSpPr>
        <p:spPr>
          <a:xfrm>
            <a:off x="468000" y="936000"/>
            <a:ext cx="4284000" cy="288000"/>
          </a:xfrm>
          <a:prstGeom prst="round2SameRect">
            <a:avLst/>
          </a:prstGeom>
          <a:solidFill>
            <a:srgbClr val="AFDAC9">
              <a:alpha val="40000"/>
            </a:srgbClr>
          </a:solidFill>
          <a:ln>
            <a:solidFill>
              <a:srgbClr val="EED2CC">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Fakta </a:t>
            </a:r>
          </a:p>
        </p:txBody>
      </p:sp>
      <p:sp>
        <p:nvSpPr>
          <p:cNvPr id="22" name="Rektangel: øverste hjørner afrundet 21">
            <a:extLst>
              <a:ext uri="{FF2B5EF4-FFF2-40B4-BE49-F238E27FC236}">
                <a16:creationId xmlns:a16="http://schemas.microsoft.com/office/drawing/2014/main" id="{D4DC7FCB-E7D8-ED4C-3BFF-0E996952C636}"/>
              </a:ext>
            </a:extLst>
          </p:cNvPr>
          <p:cNvSpPr/>
          <p:nvPr/>
        </p:nvSpPr>
        <p:spPr>
          <a:xfrm>
            <a:off x="4824000" y="936000"/>
            <a:ext cx="4284000" cy="288000"/>
          </a:xfrm>
          <a:prstGeom prst="round2SameRect">
            <a:avLst/>
          </a:prstGeom>
          <a:solidFill>
            <a:srgbClr val="AFDAC9">
              <a:alpha val="40000"/>
            </a:srgbClr>
          </a:solidFill>
          <a:ln>
            <a:solidFill>
              <a:srgbClr val="EED2CC">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Særlige forhold</a:t>
            </a:r>
          </a:p>
        </p:txBody>
      </p:sp>
      <p:sp>
        <p:nvSpPr>
          <p:cNvPr id="24" name="Rektangel: øverste hjørner afrundet 23">
            <a:extLst>
              <a:ext uri="{FF2B5EF4-FFF2-40B4-BE49-F238E27FC236}">
                <a16:creationId xmlns:a16="http://schemas.microsoft.com/office/drawing/2014/main" id="{F3C079E6-21BE-78D0-9084-7402BAFF031F}"/>
              </a:ext>
            </a:extLst>
          </p:cNvPr>
          <p:cNvSpPr/>
          <p:nvPr/>
        </p:nvSpPr>
        <p:spPr>
          <a:xfrm>
            <a:off x="468000" y="4932000"/>
            <a:ext cx="4284000" cy="288000"/>
          </a:xfrm>
          <a:prstGeom prst="round2SameRect">
            <a:avLst/>
          </a:prstGeom>
          <a:solidFill>
            <a:srgbClr val="AFDAC9">
              <a:alpha val="40000"/>
            </a:srgbClr>
          </a:solidFill>
          <a:ln>
            <a:solidFill>
              <a:srgbClr val="EED2CC">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Husk, at du skal...</a:t>
            </a:r>
          </a:p>
        </p:txBody>
      </p:sp>
      <p:pic>
        <p:nvPicPr>
          <p:cNvPr id="25" name="Grafik 24" descr="Postit-noter kontur">
            <a:extLst>
              <a:ext uri="{FF2B5EF4-FFF2-40B4-BE49-F238E27FC236}">
                <a16:creationId xmlns:a16="http://schemas.microsoft.com/office/drawing/2014/main" id="{EB8F3317-F69D-215D-16CE-984DC465E60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44680" y="4917015"/>
            <a:ext cx="338241" cy="324000"/>
          </a:xfrm>
          <a:prstGeom prst="rect">
            <a:avLst/>
          </a:prstGeom>
        </p:spPr>
      </p:pic>
      <p:pic>
        <p:nvPicPr>
          <p:cNvPr id="26" name="Grafik 25" descr="Spørgsmål kontur">
            <a:extLst>
              <a:ext uri="{FF2B5EF4-FFF2-40B4-BE49-F238E27FC236}">
                <a16:creationId xmlns:a16="http://schemas.microsoft.com/office/drawing/2014/main" id="{C61EEF4A-EBBD-EE2E-D23F-0EFCF8516A7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640000" y="4926456"/>
            <a:ext cx="324000" cy="324000"/>
          </a:xfrm>
          <a:prstGeom prst="rect">
            <a:avLst/>
          </a:prstGeom>
        </p:spPr>
      </p:pic>
      <p:sp>
        <p:nvSpPr>
          <p:cNvPr id="27" name="Rektangel: øverste hjørner afrundet 26">
            <a:extLst>
              <a:ext uri="{FF2B5EF4-FFF2-40B4-BE49-F238E27FC236}">
                <a16:creationId xmlns:a16="http://schemas.microsoft.com/office/drawing/2014/main" id="{E575450B-39DA-0E59-877E-A9B81448BDA6}"/>
              </a:ext>
            </a:extLst>
          </p:cNvPr>
          <p:cNvSpPr/>
          <p:nvPr/>
        </p:nvSpPr>
        <p:spPr>
          <a:xfrm>
            <a:off x="4822660" y="4932000"/>
            <a:ext cx="4284000" cy="288000"/>
          </a:xfrm>
          <a:prstGeom prst="round2SameRect">
            <a:avLst/>
          </a:prstGeom>
          <a:solidFill>
            <a:srgbClr val="AFDAC9">
              <a:alpha val="40000"/>
            </a:srgbClr>
          </a:solidFill>
          <a:ln>
            <a:solidFill>
              <a:srgbClr val="EED2CC">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Hvem kan hjælpe mig?</a:t>
            </a:r>
          </a:p>
        </p:txBody>
      </p:sp>
    </p:spTree>
    <p:extLst>
      <p:ext uri="{BB962C8B-B14F-4D97-AF65-F5344CB8AC3E}">
        <p14:creationId xmlns:p14="http://schemas.microsoft.com/office/powerpoint/2010/main" val="23108843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25F5E8-B0A0-26C7-EEE2-B08864C952E9}"/>
              </a:ext>
            </a:extLst>
          </p:cNvPr>
          <p:cNvSpPr>
            <a:spLocks noGrp="1"/>
          </p:cNvSpPr>
          <p:nvPr>
            <p:ph type="title"/>
          </p:nvPr>
        </p:nvSpPr>
        <p:spPr>
          <a:xfrm rot="16200000">
            <a:off x="-3208443" y="3212999"/>
            <a:ext cx="6858002" cy="432000"/>
          </a:xfrm>
        </p:spPr>
        <p:txBody>
          <a:bodyPr>
            <a:normAutofit fontScale="90000"/>
          </a:bodyPr>
          <a:lstStyle/>
          <a:p>
            <a:r>
              <a:rPr lang="da-DK" sz="2700" dirty="0">
                <a:latin typeface="+mn-lt"/>
              </a:rPr>
              <a:t>Klagesager</a:t>
            </a:r>
          </a:p>
        </p:txBody>
      </p:sp>
      <p:sp>
        <p:nvSpPr>
          <p:cNvPr id="7" name="Rektangel: øverste hjørner afrundet 6">
            <a:extLst>
              <a:ext uri="{FF2B5EF4-FFF2-40B4-BE49-F238E27FC236}">
                <a16:creationId xmlns:a16="http://schemas.microsoft.com/office/drawing/2014/main" id="{55D254A1-E25F-0D2C-9548-4F2C3F5B4E8E}"/>
              </a:ext>
            </a:extLst>
          </p:cNvPr>
          <p:cNvSpPr/>
          <p:nvPr/>
        </p:nvSpPr>
        <p:spPr>
          <a:xfrm>
            <a:off x="468000" y="5234985"/>
            <a:ext cx="4284000" cy="1584000"/>
          </a:xfrm>
          <a:prstGeom prst="round2SameRect">
            <a:avLst>
              <a:gd name="adj1" fmla="val 0"/>
              <a:gd name="adj2" fmla="val 14399"/>
            </a:avLst>
          </a:prstGeom>
          <a:solidFill>
            <a:schemeClr val="bg1"/>
          </a:solidFill>
          <a:ln>
            <a:solidFill>
              <a:srgbClr val="AFDAC9">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defRPr/>
            </a:pPr>
            <a:r>
              <a:rPr lang="da-DK" sz="1100" dirty="0">
                <a:solidFill>
                  <a:prstClr val="black"/>
                </a:solidFill>
                <a:latin typeface="Calibri" panose="020F0502020204030204"/>
              </a:rPr>
              <a:t>Journalisere akter i klagesagen.</a:t>
            </a:r>
          </a:p>
          <a:p>
            <a:pPr marL="128582" indent="-128582" defTabSz="685800">
              <a:buFont typeface="Arial" panose="020B0604020202020204" pitchFamily="34" charset="0"/>
              <a:buChar char="•"/>
              <a:defRPr/>
            </a:pPr>
            <a:r>
              <a:rPr lang="da-DK" sz="1100" dirty="0">
                <a:solidFill>
                  <a:prstClr val="black"/>
                </a:solidFill>
                <a:latin typeface="Calibri" panose="020F0502020204030204"/>
              </a:rPr>
              <a:t>Overholde tidsfrister for behandlingen af klagen eller som minimum kvittere for modtagelsen af klagen inden otte dage og oplyse om den forventede sagsbehandlingstid.</a:t>
            </a:r>
          </a:p>
          <a:p>
            <a:pPr marL="128582" indent="-128582" defTabSz="685800">
              <a:buFont typeface="Arial" panose="020B0604020202020204" pitchFamily="34" charset="0"/>
              <a:buChar char="•"/>
              <a:defRPr/>
            </a:pPr>
            <a:r>
              <a:rPr lang="da-DK" sz="1100" dirty="0">
                <a:solidFill>
                  <a:prstClr val="black"/>
                </a:solidFill>
                <a:latin typeface="Calibri" panose="020F0502020204030204"/>
              </a:rPr>
              <a:t>Slette eller journalisere e-mails med personfølsomme oplysninger efter 30 dage.</a:t>
            </a:r>
          </a:p>
        </p:txBody>
      </p:sp>
      <p:sp>
        <p:nvSpPr>
          <p:cNvPr id="14" name="Rektangel: øverste hjørner afrundet 13">
            <a:extLst>
              <a:ext uri="{FF2B5EF4-FFF2-40B4-BE49-F238E27FC236}">
                <a16:creationId xmlns:a16="http://schemas.microsoft.com/office/drawing/2014/main" id="{4949F8EC-4E60-A369-6AAB-4C590B5775EF}"/>
              </a:ext>
            </a:extLst>
          </p:cNvPr>
          <p:cNvSpPr/>
          <p:nvPr/>
        </p:nvSpPr>
        <p:spPr>
          <a:xfrm>
            <a:off x="4822660" y="5234985"/>
            <a:ext cx="4284000" cy="1584000"/>
          </a:xfrm>
          <a:prstGeom prst="round2SameRect">
            <a:avLst>
              <a:gd name="adj1" fmla="val 0"/>
              <a:gd name="adj2" fmla="val 14399"/>
            </a:avLst>
          </a:prstGeom>
          <a:solidFill>
            <a:schemeClr val="bg1"/>
          </a:solidFill>
          <a:ln>
            <a:solidFill>
              <a:srgbClr val="AFDAC9">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defTabSz="685800">
              <a:defRPr/>
            </a:pPr>
            <a:endParaRPr lang="da-DK" sz="1100" dirty="0">
              <a:solidFill>
                <a:prstClr val="black"/>
              </a:solidFill>
              <a:latin typeface="Calibri" panose="020F0502020204030204"/>
            </a:endParaRPr>
          </a:p>
          <a:p>
            <a:pPr marL="128582" indent="-128582" defTabSz="685800">
              <a:buFont typeface="Arial" panose="020B0604020202020204" pitchFamily="34" charset="0"/>
              <a:buChar char="•"/>
              <a:defRPr/>
            </a:pPr>
            <a:r>
              <a:rPr lang="da-DK" sz="1100" dirty="0">
                <a:solidFill>
                  <a:prstClr val="black"/>
                </a:solidFill>
                <a:latin typeface="Calibri" panose="020F0502020204030204"/>
              </a:rPr>
              <a:t>Hvis du er i tvivl om noget, skal du altid tale med din leder, når en klage er rettet mod fagspecifikke forhold.</a:t>
            </a:r>
          </a:p>
          <a:p>
            <a:pPr marL="128582" indent="-128582" defTabSz="685800">
              <a:buFont typeface="Arial" panose="020B0604020202020204" pitchFamily="34" charset="0"/>
              <a:buChar char="•"/>
              <a:defRPr/>
            </a:pPr>
            <a:r>
              <a:rPr lang="da-DK" sz="1100" dirty="0">
                <a:solidFill>
                  <a:prstClr val="black"/>
                </a:solidFill>
                <a:latin typeface="Calibri" panose="020F0502020204030204"/>
              </a:rPr>
              <a:t>I mere generelle forhold vedrørende klagesager vil det typisk være HR, som kan hjælpe dig.</a:t>
            </a:r>
          </a:p>
          <a:p>
            <a:pPr defTabSz="685800">
              <a:defRPr/>
            </a:pPr>
            <a:endParaRPr lang="da-DK" sz="1100" dirty="0">
              <a:solidFill>
                <a:prstClr val="black"/>
              </a:solidFill>
              <a:highlight>
                <a:srgbClr val="FFFF00"/>
              </a:highlight>
              <a:latin typeface="Calibri" panose="020F0502020204030204"/>
            </a:endParaRPr>
          </a:p>
          <a:p>
            <a:pPr marL="128582" indent="-128582" defTabSz="685800">
              <a:buFont typeface="Arial" panose="020B0604020202020204" pitchFamily="34" charset="0"/>
              <a:buChar char="•"/>
              <a:defRPr/>
            </a:pPr>
            <a:endParaRPr lang="da-DK" sz="1100" dirty="0">
              <a:solidFill>
                <a:prstClr val="black"/>
              </a:solidFill>
              <a:latin typeface="Calibri" panose="020F0502020204030204"/>
            </a:endParaRPr>
          </a:p>
        </p:txBody>
      </p:sp>
      <p:sp>
        <p:nvSpPr>
          <p:cNvPr id="10" name="Rektangel: øverste hjørner afrundet 9">
            <a:extLst>
              <a:ext uri="{FF2B5EF4-FFF2-40B4-BE49-F238E27FC236}">
                <a16:creationId xmlns:a16="http://schemas.microsoft.com/office/drawing/2014/main" id="{F4491812-5144-075C-FECC-D07F291A41D1}"/>
              </a:ext>
            </a:extLst>
          </p:cNvPr>
          <p:cNvSpPr/>
          <p:nvPr/>
        </p:nvSpPr>
        <p:spPr>
          <a:xfrm>
            <a:off x="468000" y="1233002"/>
            <a:ext cx="4284000" cy="3600000"/>
          </a:xfrm>
          <a:prstGeom prst="round2SameRect">
            <a:avLst>
              <a:gd name="adj1" fmla="val 0"/>
              <a:gd name="adj2" fmla="val 14399"/>
            </a:avLst>
          </a:prstGeom>
          <a:solidFill>
            <a:schemeClr val="bg1"/>
          </a:solidFill>
          <a:ln>
            <a:solidFill>
              <a:srgbClr val="AFDAC9">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defRPr/>
            </a:pPr>
            <a:r>
              <a:rPr lang="da-DK" sz="1100" dirty="0">
                <a:solidFill>
                  <a:prstClr val="black"/>
                </a:solidFill>
                <a:latin typeface="Calibri" panose="020F0502020204030204"/>
                <a:cs typeface="Calibri"/>
              </a:rPr>
              <a:t>Når en borger klager, skal du være opmærksom på følgende:</a:t>
            </a:r>
          </a:p>
          <a:p>
            <a:pPr defTabSz="685800">
              <a:defRPr/>
            </a:pPr>
            <a:endParaRPr lang="da-DK" sz="1100" dirty="0">
              <a:solidFill>
                <a:prstClr val="black"/>
              </a:solidFill>
              <a:latin typeface="Calibri" panose="020F0502020204030204"/>
              <a:cs typeface="Calibri"/>
            </a:endParaRP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En borger, der er utilfreds med sagsbehandlingen eller en afgørelse, som er truffet af en offentlig myndighed i en sag, som vedkommende er part i, har som udgangspunkt mulighed for at klage</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Du skal registrere og behandle klagen under hensyn til borgerens retssikkerhed</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Du skal oprette en sag vedrørende klagen, hvor relevante akter journaliseres. Akter er bl.a. e-mails og andre forhold i sagsbehandlingen</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Borgeren skal have en afgørelse inden 14 dage eller som minimum en skriftlig kvittering for modtagelsen af klagen inden otte dage, hvoraf det fremgår, hvornår borgeren kan forvente at modtage en afgørelse på sin henvendelse</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Klagen skal undersøges og besvares skriftligt. Hvis der findes en højere klageinstans, skal det fremgå af en klagevejledning, som skal skrives i besvarelsen eller vedlægges denne</a:t>
            </a:r>
          </a:p>
          <a:p>
            <a:pPr defTabSz="685800">
              <a:defRPr/>
            </a:pPr>
            <a:endParaRPr lang="da-DK" sz="1100" dirty="0">
              <a:solidFill>
                <a:prstClr val="black"/>
              </a:solidFill>
              <a:latin typeface="Calibri" panose="020F0502020204030204"/>
              <a:cs typeface="Calibri"/>
            </a:endParaRPr>
          </a:p>
          <a:p>
            <a:pPr defTabSz="685800">
              <a:defRPr/>
            </a:pPr>
            <a:endParaRPr lang="da-DK" sz="1100" dirty="0">
              <a:solidFill>
                <a:prstClr val="black"/>
              </a:solidFill>
              <a:latin typeface="Calibri" panose="020F0502020204030204"/>
              <a:cs typeface="Calibri"/>
            </a:endParaRPr>
          </a:p>
        </p:txBody>
      </p:sp>
      <p:sp>
        <p:nvSpPr>
          <p:cNvPr id="17" name="Rektangel: øverste hjørner afrundet 16">
            <a:extLst>
              <a:ext uri="{FF2B5EF4-FFF2-40B4-BE49-F238E27FC236}">
                <a16:creationId xmlns:a16="http://schemas.microsoft.com/office/drawing/2014/main" id="{5E6C727D-8CB6-B895-3430-1D59A87DA36E}"/>
              </a:ext>
            </a:extLst>
          </p:cNvPr>
          <p:cNvSpPr/>
          <p:nvPr/>
        </p:nvSpPr>
        <p:spPr>
          <a:xfrm>
            <a:off x="4822660" y="1239858"/>
            <a:ext cx="4284000" cy="3600000"/>
          </a:xfrm>
          <a:prstGeom prst="round2SameRect">
            <a:avLst>
              <a:gd name="adj1" fmla="val 0"/>
              <a:gd name="adj2" fmla="val 14399"/>
            </a:avLst>
          </a:prstGeom>
          <a:solidFill>
            <a:schemeClr val="bg1"/>
          </a:solidFill>
          <a:ln>
            <a:solidFill>
              <a:srgbClr val="AFDAC9">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defRPr/>
            </a:pPr>
            <a:r>
              <a:rPr lang="da-DK" sz="1100" dirty="0">
                <a:solidFill>
                  <a:prstClr val="black"/>
                </a:solidFill>
                <a:latin typeface="Calibri" panose="020F0502020204030204"/>
                <a:cs typeface="Calibri"/>
              </a:rPr>
              <a:t>Det kan være en rigtig god idé, at du taler med borgeren, da meget løses bedre gennem mundtlig dialog end skriftlig kommunikation. Resultatet af dialogen skal noteres og journaliseres.</a:t>
            </a:r>
          </a:p>
          <a:p>
            <a:pPr defTabSz="685800">
              <a:defRPr/>
            </a:pPr>
            <a:endParaRPr lang="da-DK" sz="11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Du skal være opmærksom på begrebet ”god forvaltningsskik”, som betyder, at du skal møde borgeren venligt og hensynsfuldt og på en måde, der styrker tilliden til den offentlige forvaltning.</a:t>
            </a:r>
          </a:p>
          <a:p>
            <a:pPr defTabSz="685800">
              <a:defRPr/>
            </a:pPr>
            <a:endParaRPr lang="da-DK" sz="11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Alle kan søge om aktindsigt efter offentlighedsloven, mens det kun er parter i en sag, som kan søge om aktindsigt efter forvaltningsloven. Offentlighedsloven har især til formål at sikre, at borgere og offentlighed kan få indsigt i offentlige myndigheders arbejde. Forvaltningsloven er mere vidtrækkende og har især til formål at sikre retsstillingen for den, der er part i en sag. </a:t>
            </a:r>
          </a:p>
          <a:p>
            <a:pPr defTabSz="685800">
              <a:defRPr/>
            </a:pPr>
            <a:r>
              <a:rPr lang="da-DK" sz="1100" dirty="0">
                <a:solidFill>
                  <a:prstClr val="black"/>
                </a:solidFill>
                <a:latin typeface="Calibri" panose="020F0502020204030204"/>
                <a:cs typeface="Calibri"/>
              </a:rPr>
              <a:t> </a:t>
            </a:r>
          </a:p>
          <a:p>
            <a:pPr defTabSz="685800">
              <a:defRPr/>
            </a:pPr>
            <a:endParaRPr lang="da-DK" sz="1100" dirty="0">
              <a:solidFill>
                <a:prstClr val="black"/>
              </a:solidFill>
              <a:latin typeface="Calibri" panose="020F0502020204030204"/>
              <a:cs typeface="Calibri"/>
            </a:endParaRPr>
          </a:p>
        </p:txBody>
      </p:sp>
      <p:pic>
        <p:nvPicPr>
          <p:cNvPr id="3" name="Grafik 2">
            <a:hlinkClick r:id="rId3" action="ppaction://hlinksldjump"/>
            <a:extLst>
              <a:ext uri="{FF2B5EF4-FFF2-40B4-BE49-F238E27FC236}">
                <a16:creationId xmlns:a16="http://schemas.microsoft.com/office/drawing/2014/main" id="{E34B8730-7C6F-5ADE-014E-D01280DA77C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9172" y="6540272"/>
            <a:ext cx="198663" cy="198663"/>
          </a:xfrm>
          <a:prstGeom prst="rect">
            <a:avLst/>
          </a:prstGeom>
        </p:spPr>
      </p:pic>
      <p:sp>
        <p:nvSpPr>
          <p:cNvPr id="12" name="Rektangel: afrundede hjørner 11">
            <a:extLst>
              <a:ext uri="{FF2B5EF4-FFF2-40B4-BE49-F238E27FC236}">
                <a16:creationId xmlns:a16="http://schemas.microsoft.com/office/drawing/2014/main" id="{D93F9293-AD3F-A96E-7474-9D2E39FD0CAE}"/>
              </a:ext>
            </a:extLst>
          </p:cNvPr>
          <p:cNvSpPr/>
          <p:nvPr/>
        </p:nvSpPr>
        <p:spPr>
          <a:xfrm>
            <a:off x="326885" y="63541"/>
            <a:ext cx="8784000" cy="792000"/>
          </a:xfrm>
          <a:prstGeom prst="roundRect">
            <a:avLst/>
          </a:prstGeom>
          <a:solidFill>
            <a:srgbClr val="AFDAC9">
              <a:alpha val="7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defTabSz="685800"/>
            <a:endParaRPr lang="da-DK" sz="1350" dirty="0">
              <a:solidFill>
                <a:prstClr val="black"/>
              </a:solidFill>
              <a:latin typeface="Calibri" panose="020F0502020204030204"/>
            </a:endParaRPr>
          </a:p>
        </p:txBody>
      </p:sp>
      <p:sp>
        <p:nvSpPr>
          <p:cNvPr id="18" name="Tekstfelt 17">
            <a:extLst>
              <a:ext uri="{FF2B5EF4-FFF2-40B4-BE49-F238E27FC236}">
                <a16:creationId xmlns:a16="http://schemas.microsoft.com/office/drawing/2014/main" id="{62C7B6A4-FCB1-E554-B70E-100F203F24AD}"/>
              </a:ext>
            </a:extLst>
          </p:cNvPr>
          <p:cNvSpPr txBox="1"/>
          <p:nvPr/>
        </p:nvSpPr>
        <p:spPr>
          <a:xfrm>
            <a:off x="679727" y="311800"/>
            <a:ext cx="987148" cy="276999"/>
          </a:xfrm>
          <a:prstGeom prst="rect">
            <a:avLst/>
          </a:prstGeom>
          <a:noFill/>
        </p:spPr>
        <p:txBody>
          <a:bodyPr wrap="square" lIns="68580" tIns="34290" rIns="68580" bIns="34290" rtlCol="0" anchor="t">
            <a:spAutoFit/>
          </a:bodyPr>
          <a:lstStyle/>
          <a:p>
            <a:pPr defTabSz="685800"/>
            <a:r>
              <a:rPr lang="da-DK" sz="1350" dirty="0">
                <a:solidFill>
                  <a:prstClr val="black"/>
                </a:solidFill>
                <a:latin typeface="Calibri" panose="020F0502020204030204"/>
                <a:ea typeface="Yu Gothic Light"/>
              </a:rPr>
              <a:t>Situationer:</a:t>
            </a:r>
            <a:r>
              <a:rPr lang="da-DK" sz="1350" b="1" dirty="0">
                <a:solidFill>
                  <a:prstClr val="black"/>
                </a:solidFill>
                <a:latin typeface="Calibri" panose="020F0502020204030204"/>
                <a:ea typeface="Yu Gothic Light"/>
              </a:rPr>
              <a:t> </a:t>
            </a:r>
            <a:endParaRPr lang="da-DK" sz="1350" b="1" dirty="0">
              <a:solidFill>
                <a:prstClr val="black"/>
              </a:solidFill>
              <a:latin typeface="Calibri" panose="020F0502020204030204"/>
              <a:ea typeface="Yu Gothic Light" panose="020B0300000000000000" pitchFamily="34" charset="-128"/>
            </a:endParaRPr>
          </a:p>
        </p:txBody>
      </p:sp>
      <p:sp>
        <p:nvSpPr>
          <p:cNvPr id="16" name="Tekstfelt 15">
            <a:extLst>
              <a:ext uri="{FF2B5EF4-FFF2-40B4-BE49-F238E27FC236}">
                <a16:creationId xmlns:a16="http://schemas.microsoft.com/office/drawing/2014/main" id="{73D69225-791B-C006-CC2F-043196407C0B}"/>
              </a:ext>
            </a:extLst>
          </p:cNvPr>
          <p:cNvSpPr txBox="1"/>
          <p:nvPr/>
        </p:nvSpPr>
        <p:spPr>
          <a:xfrm>
            <a:off x="1800000" y="267431"/>
            <a:ext cx="6928005" cy="430887"/>
          </a:xfrm>
          <a:prstGeom prst="rect">
            <a:avLst/>
          </a:prstGeom>
          <a:noFill/>
        </p:spPr>
        <p:txBody>
          <a:bodyPr wrap="square" rtlCol="0">
            <a:spAutoFit/>
          </a:bodyPr>
          <a:lstStyle/>
          <a:p>
            <a:pPr defTabSz="685800">
              <a:defRPr/>
            </a:pPr>
            <a:r>
              <a:rPr lang="da-DK" sz="1100" dirty="0">
                <a:solidFill>
                  <a:prstClr val="black"/>
                </a:solidFill>
                <a:latin typeface="Calibri" panose="020F0502020204030204"/>
              </a:rPr>
              <a:t>En borger klager over en afgørelse, som er truffet indenfor dit myndighedsområde</a:t>
            </a:r>
          </a:p>
          <a:p>
            <a:pPr defTabSz="685800">
              <a:defRPr/>
            </a:pPr>
            <a:r>
              <a:rPr lang="da-DK" sz="1100" dirty="0">
                <a:solidFill>
                  <a:prstClr val="black"/>
                </a:solidFill>
                <a:latin typeface="Calibri" panose="020F0502020204030204"/>
              </a:rPr>
              <a:t>En borger klager over en medarbejders sagsbehandling, som vedkommende finder uprofessionel</a:t>
            </a:r>
          </a:p>
        </p:txBody>
      </p:sp>
      <p:grpSp>
        <p:nvGrpSpPr>
          <p:cNvPr id="19" name="Gruppe 18">
            <a:extLst>
              <a:ext uri="{FF2B5EF4-FFF2-40B4-BE49-F238E27FC236}">
                <a16:creationId xmlns:a16="http://schemas.microsoft.com/office/drawing/2014/main" id="{647748D7-5CBA-AF34-C976-E5AF03635D57}"/>
              </a:ext>
            </a:extLst>
          </p:cNvPr>
          <p:cNvGrpSpPr/>
          <p:nvPr/>
        </p:nvGrpSpPr>
        <p:grpSpPr>
          <a:xfrm>
            <a:off x="468000" y="936000"/>
            <a:ext cx="8640000" cy="288000"/>
            <a:chOff x="468000" y="936000"/>
            <a:chExt cx="8640000" cy="288000"/>
          </a:xfrm>
          <a:solidFill>
            <a:srgbClr val="AFDAC9">
              <a:alpha val="40000"/>
            </a:srgbClr>
          </a:solidFill>
        </p:grpSpPr>
        <p:sp>
          <p:nvSpPr>
            <p:cNvPr id="20" name="Rektangel: øverste hjørner afrundet 19">
              <a:extLst>
                <a:ext uri="{FF2B5EF4-FFF2-40B4-BE49-F238E27FC236}">
                  <a16:creationId xmlns:a16="http://schemas.microsoft.com/office/drawing/2014/main" id="{3BB6D2B5-6E20-849E-8488-BA81E3A9E9C8}"/>
                </a:ext>
              </a:extLst>
            </p:cNvPr>
            <p:cNvSpPr/>
            <p:nvPr/>
          </p:nvSpPr>
          <p:spPr>
            <a:xfrm>
              <a:off x="468000" y="936000"/>
              <a:ext cx="4284000" cy="288000"/>
            </a:xfrm>
            <a:prstGeom prst="round2SameRect">
              <a:avLst/>
            </a:prstGeom>
            <a:grpFill/>
            <a:ln>
              <a:solidFill>
                <a:srgbClr val="AFDAC9">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Fakta </a:t>
              </a:r>
            </a:p>
          </p:txBody>
        </p:sp>
        <p:sp>
          <p:nvSpPr>
            <p:cNvPr id="22" name="Rektangel: øverste hjørner afrundet 21">
              <a:extLst>
                <a:ext uri="{FF2B5EF4-FFF2-40B4-BE49-F238E27FC236}">
                  <a16:creationId xmlns:a16="http://schemas.microsoft.com/office/drawing/2014/main" id="{6D050F63-005C-97D8-9F2E-C1DAFBAB78EC}"/>
                </a:ext>
              </a:extLst>
            </p:cNvPr>
            <p:cNvSpPr/>
            <p:nvPr/>
          </p:nvSpPr>
          <p:spPr>
            <a:xfrm>
              <a:off x="4824000" y="936000"/>
              <a:ext cx="4284000" cy="288000"/>
            </a:xfrm>
            <a:prstGeom prst="round2SameRect">
              <a:avLst/>
            </a:prstGeom>
            <a:grpFill/>
            <a:ln>
              <a:solidFill>
                <a:srgbClr val="AFDAC9">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Særlige forhold</a:t>
              </a:r>
            </a:p>
          </p:txBody>
        </p:sp>
      </p:grpSp>
      <p:sp>
        <p:nvSpPr>
          <p:cNvPr id="24" name="Rektangel: øverste hjørner afrundet 23">
            <a:extLst>
              <a:ext uri="{FF2B5EF4-FFF2-40B4-BE49-F238E27FC236}">
                <a16:creationId xmlns:a16="http://schemas.microsoft.com/office/drawing/2014/main" id="{7968CBBD-4760-D3FC-435B-00EAA8A1627B}"/>
              </a:ext>
            </a:extLst>
          </p:cNvPr>
          <p:cNvSpPr/>
          <p:nvPr/>
        </p:nvSpPr>
        <p:spPr>
          <a:xfrm>
            <a:off x="468000" y="4946985"/>
            <a:ext cx="4284000" cy="288000"/>
          </a:xfrm>
          <a:prstGeom prst="round2SameRect">
            <a:avLst/>
          </a:prstGeom>
          <a:solidFill>
            <a:srgbClr val="AFDAC9">
              <a:alpha val="40000"/>
            </a:srgbClr>
          </a:solidFill>
          <a:ln>
            <a:solidFill>
              <a:srgbClr val="AFDAC9">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Husk, at du skal...</a:t>
            </a:r>
          </a:p>
        </p:txBody>
      </p:sp>
      <p:pic>
        <p:nvPicPr>
          <p:cNvPr id="25" name="Grafik 24" descr="Postit-noter kontur">
            <a:extLst>
              <a:ext uri="{FF2B5EF4-FFF2-40B4-BE49-F238E27FC236}">
                <a16:creationId xmlns:a16="http://schemas.microsoft.com/office/drawing/2014/main" id="{7EB76629-C6B5-5873-8B85-C206E48B409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44680" y="4932000"/>
            <a:ext cx="338241" cy="324000"/>
          </a:xfrm>
          <a:prstGeom prst="rect">
            <a:avLst/>
          </a:prstGeom>
        </p:spPr>
      </p:pic>
      <p:pic>
        <p:nvPicPr>
          <p:cNvPr id="26" name="Grafik 25" descr="Spørgsmål kontur">
            <a:extLst>
              <a:ext uri="{FF2B5EF4-FFF2-40B4-BE49-F238E27FC236}">
                <a16:creationId xmlns:a16="http://schemas.microsoft.com/office/drawing/2014/main" id="{3EE72249-6FC1-3984-91AE-2BC1E97CA99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640000" y="4941441"/>
            <a:ext cx="324000" cy="324000"/>
          </a:xfrm>
          <a:prstGeom prst="rect">
            <a:avLst/>
          </a:prstGeom>
        </p:spPr>
      </p:pic>
      <p:sp>
        <p:nvSpPr>
          <p:cNvPr id="27" name="Rektangel: øverste hjørner afrundet 26">
            <a:extLst>
              <a:ext uri="{FF2B5EF4-FFF2-40B4-BE49-F238E27FC236}">
                <a16:creationId xmlns:a16="http://schemas.microsoft.com/office/drawing/2014/main" id="{97D47BC0-6017-D982-03A4-D79AE80B36E1}"/>
              </a:ext>
            </a:extLst>
          </p:cNvPr>
          <p:cNvSpPr/>
          <p:nvPr/>
        </p:nvSpPr>
        <p:spPr>
          <a:xfrm>
            <a:off x="4822660" y="4946985"/>
            <a:ext cx="4284000" cy="288000"/>
          </a:xfrm>
          <a:prstGeom prst="round2SameRect">
            <a:avLst/>
          </a:prstGeom>
          <a:solidFill>
            <a:srgbClr val="AFDAC9">
              <a:alpha val="40000"/>
            </a:srgbClr>
          </a:solidFill>
          <a:ln>
            <a:solidFill>
              <a:srgbClr val="AFDAC9">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Hvem kan hjælpe mig?</a:t>
            </a:r>
          </a:p>
        </p:txBody>
      </p:sp>
    </p:spTree>
    <p:extLst>
      <p:ext uri="{BB962C8B-B14F-4D97-AF65-F5344CB8AC3E}">
        <p14:creationId xmlns:p14="http://schemas.microsoft.com/office/powerpoint/2010/main" val="21198566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25F5E8-B0A0-26C7-EEE2-B08864C952E9}"/>
              </a:ext>
            </a:extLst>
          </p:cNvPr>
          <p:cNvSpPr>
            <a:spLocks noGrp="1"/>
          </p:cNvSpPr>
          <p:nvPr>
            <p:ph type="title"/>
          </p:nvPr>
        </p:nvSpPr>
        <p:spPr>
          <a:xfrm rot="16200000">
            <a:off x="-3217532" y="3212999"/>
            <a:ext cx="6858003" cy="432000"/>
          </a:xfrm>
        </p:spPr>
        <p:txBody>
          <a:bodyPr>
            <a:normAutofit fontScale="90000"/>
          </a:bodyPr>
          <a:lstStyle/>
          <a:p>
            <a:r>
              <a:rPr lang="da-DK" sz="2700" dirty="0">
                <a:latin typeface="+mn-lt"/>
              </a:rPr>
              <a:t> GDPR og fortrolige oplysninger</a:t>
            </a:r>
          </a:p>
        </p:txBody>
      </p:sp>
      <p:sp>
        <p:nvSpPr>
          <p:cNvPr id="7" name="Rektangel: øverste hjørner afrundet 6">
            <a:extLst>
              <a:ext uri="{FF2B5EF4-FFF2-40B4-BE49-F238E27FC236}">
                <a16:creationId xmlns:a16="http://schemas.microsoft.com/office/drawing/2014/main" id="{55D254A1-E25F-0D2C-9548-4F2C3F5B4E8E}"/>
              </a:ext>
            </a:extLst>
          </p:cNvPr>
          <p:cNvSpPr/>
          <p:nvPr/>
        </p:nvSpPr>
        <p:spPr>
          <a:xfrm>
            <a:off x="468000" y="5220000"/>
            <a:ext cx="4284000" cy="1584000"/>
          </a:xfrm>
          <a:prstGeom prst="round2SameRect">
            <a:avLst>
              <a:gd name="adj1" fmla="val 0"/>
              <a:gd name="adj2" fmla="val 14399"/>
            </a:avLst>
          </a:prstGeom>
          <a:solidFill>
            <a:schemeClr val="bg1"/>
          </a:solidFill>
          <a:ln>
            <a:solidFill>
              <a:schemeClr val="accent5">
                <a:alpha val="40000"/>
              </a:scheme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defRPr/>
            </a:pPr>
            <a:r>
              <a:rPr lang="da-DK" sz="1100" dirty="0">
                <a:solidFill>
                  <a:prstClr val="black"/>
                </a:solidFill>
                <a:latin typeface="Calibri" panose="020F0502020204030204"/>
              </a:rPr>
              <a:t>Orientere dig i retningslinjer og politikker vedr. GDPR og håndtering af fortrolige oplysninger.</a:t>
            </a:r>
          </a:p>
          <a:p>
            <a:pPr marL="128582" indent="-128582" defTabSz="685800">
              <a:buFont typeface="Arial" panose="020B0604020202020204" pitchFamily="34" charset="0"/>
              <a:buChar char="•"/>
              <a:defRPr/>
            </a:pPr>
            <a:r>
              <a:rPr lang="da-DK" sz="1100" dirty="0">
                <a:solidFill>
                  <a:prstClr val="black"/>
                </a:solidFill>
                <a:latin typeface="Calibri" panose="020F0502020204030204"/>
              </a:rPr>
              <a:t>Orienter dig om, hvem der er din organisations databeskyttelsesrådgiver.</a:t>
            </a:r>
          </a:p>
        </p:txBody>
      </p:sp>
      <p:sp>
        <p:nvSpPr>
          <p:cNvPr id="14" name="Rektangel: øverste hjørner afrundet 13">
            <a:extLst>
              <a:ext uri="{FF2B5EF4-FFF2-40B4-BE49-F238E27FC236}">
                <a16:creationId xmlns:a16="http://schemas.microsoft.com/office/drawing/2014/main" id="{4949F8EC-4E60-A369-6AAB-4C590B5775EF}"/>
              </a:ext>
            </a:extLst>
          </p:cNvPr>
          <p:cNvSpPr/>
          <p:nvPr/>
        </p:nvSpPr>
        <p:spPr>
          <a:xfrm>
            <a:off x="4822660" y="5220000"/>
            <a:ext cx="4284000" cy="1584000"/>
          </a:xfrm>
          <a:prstGeom prst="round2SameRect">
            <a:avLst>
              <a:gd name="adj1" fmla="val 0"/>
              <a:gd name="adj2" fmla="val 14399"/>
            </a:avLst>
          </a:prstGeom>
          <a:solidFill>
            <a:schemeClr val="bg1"/>
          </a:solidFill>
          <a:ln>
            <a:solidFill>
              <a:schemeClr val="accent5">
                <a:alpha val="40000"/>
              </a:scheme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defRPr/>
            </a:pPr>
            <a:r>
              <a:rPr lang="da-DK" sz="1100" dirty="0">
                <a:solidFill>
                  <a:prstClr val="black"/>
                </a:solidFill>
                <a:latin typeface="Calibri" panose="020F0502020204030204"/>
              </a:rPr>
              <a:t>Hvis der sker et databrud, så kontakt din organisations databeskyttelsesrådgiver, denne vil kunne hjælpe dig med at håndtere situationen.</a:t>
            </a:r>
          </a:p>
          <a:p>
            <a:pPr marL="128582" indent="-128582" defTabSz="685800">
              <a:buFont typeface="Arial" panose="020B0604020202020204" pitchFamily="34" charset="0"/>
              <a:buChar char="•"/>
              <a:defRPr/>
            </a:pPr>
            <a:r>
              <a:rPr lang="da-DK" sz="1100" dirty="0">
                <a:solidFill>
                  <a:prstClr val="black"/>
                </a:solidFill>
                <a:latin typeface="Calibri" panose="020F0502020204030204"/>
              </a:rPr>
              <a:t>Tal med </a:t>
            </a:r>
            <a:r>
              <a:rPr lang="da-DK" sz="1100" dirty="0">
                <a:solidFill>
                  <a:prstClr val="black"/>
                </a:solidFill>
                <a:latin typeface="Calibri" panose="020F0502020204030204"/>
                <a:cs typeface="Calibri"/>
              </a:rPr>
              <a:t>en lederkollega eller din nærmeste leder. </a:t>
            </a:r>
            <a:endParaRPr lang="da-DK" sz="1100" dirty="0">
              <a:solidFill>
                <a:prstClr val="black"/>
              </a:solidFill>
              <a:latin typeface="Calibri" panose="020F0502020204030204"/>
            </a:endParaRPr>
          </a:p>
          <a:p>
            <a:pPr defTabSz="685800">
              <a:defRPr/>
            </a:pPr>
            <a:endParaRPr lang="da-DK" sz="1100" dirty="0">
              <a:solidFill>
                <a:prstClr val="black"/>
              </a:solidFill>
              <a:highlight>
                <a:srgbClr val="FFFF00"/>
              </a:highlight>
              <a:latin typeface="Calibri" panose="020F0502020204030204"/>
            </a:endParaRPr>
          </a:p>
          <a:p>
            <a:pPr marL="128582" indent="-128582" defTabSz="685800">
              <a:buFont typeface="Arial" panose="020B0604020202020204" pitchFamily="34" charset="0"/>
              <a:buChar char="•"/>
              <a:defRPr/>
            </a:pPr>
            <a:endParaRPr lang="da-DK" sz="1100" dirty="0">
              <a:solidFill>
                <a:prstClr val="black"/>
              </a:solidFill>
              <a:latin typeface="Calibri" panose="020F0502020204030204"/>
            </a:endParaRPr>
          </a:p>
        </p:txBody>
      </p:sp>
      <p:sp>
        <p:nvSpPr>
          <p:cNvPr id="10" name="Rektangel: øverste hjørner afrundet 9">
            <a:extLst>
              <a:ext uri="{FF2B5EF4-FFF2-40B4-BE49-F238E27FC236}">
                <a16:creationId xmlns:a16="http://schemas.microsoft.com/office/drawing/2014/main" id="{F4491812-5144-075C-FECC-D07F291A41D1}"/>
              </a:ext>
            </a:extLst>
          </p:cNvPr>
          <p:cNvSpPr/>
          <p:nvPr/>
        </p:nvSpPr>
        <p:spPr>
          <a:xfrm>
            <a:off x="469249" y="1227573"/>
            <a:ext cx="4284000" cy="3600000"/>
          </a:xfrm>
          <a:prstGeom prst="round2SameRect">
            <a:avLst>
              <a:gd name="adj1" fmla="val 0"/>
              <a:gd name="adj2" fmla="val 14399"/>
            </a:avLst>
          </a:prstGeom>
          <a:solidFill>
            <a:schemeClr val="bg1"/>
          </a:solidFill>
          <a:ln>
            <a:solidFill>
              <a:schemeClr val="accent5">
                <a:alpha val="40000"/>
              </a:scheme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defRPr/>
            </a:pPr>
            <a:r>
              <a:rPr lang="da-DK" sz="1100" dirty="0">
                <a:solidFill>
                  <a:prstClr val="black"/>
                </a:solidFill>
                <a:latin typeface="Calibri" panose="020F0502020204030204"/>
                <a:cs typeface="Calibri"/>
              </a:rPr>
              <a:t>Alle organisationer er underlagt GDRP-regler (persondataforordningen). Formålet med reglerne er at beskytte borgernes privatliv og give dem kontrol over egne data. Reglerne sætter derfor rammerne for, hvordan personlige data skal behandles og beskyttes.</a:t>
            </a:r>
          </a:p>
          <a:p>
            <a:pPr defTabSz="685800">
              <a:defRPr/>
            </a:pPr>
            <a:r>
              <a:rPr lang="da-DK" sz="1100" dirty="0">
                <a:solidFill>
                  <a:prstClr val="black"/>
                </a:solidFill>
                <a:latin typeface="Calibri" panose="020F0502020204030204"/>
                <a:cs typeface="Calibri"/>
              </a:rPr>
              <a:t>Som offentlig ansat har man derfor et ansvar for at beskytte borgernes rettigheder.</a:t>
            </a:r>
          </a:p>
          <a:p>
            <a:pPr defTabSz="685800">
              <a:defRPr/>
            </a:pPr>
            <a:endParaRPr lang="da-DK" sz="11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Hvis ikke reglernes overholdes, så kan ens organisation få en bøde. </a:t>
            </a:r>
          </a:p>
          <a:p>
            <a:pPr defTabSz="685800">
              <a:defRPr/>
            </a:pPr>
            <a:r>
              <a:rPr lang="da-DK" sz="1100" dirty="0">
                <a:solidFill>
                  <a:prstClr val="black"/>
                </a:solidFill>
                <a:latin typeface="Calibri" panose="020F0502020204030204"/>
                <a:cs typeface="Calibri"/>
              </a:rPr>
              <a:t> </a:t>
            </a:r>
          </a:p>
          <a:p>
            <a:pPr defTabSz="685800">
              <a:defRPr/>
            </a:pPr>
            <a:r>
              <a:rPr lang="da-DK" sz="1100" dirty="0">
                <a:solidFill>
                  <a:prstClr val="black"/>
                </a:solidFill>
                <a:latin typeface="Calibri" panose="020F0502020204030204"/>
                <a:cs typeface="Calibri"/>
              </a:rPr>
              <a:t>I opgaveløsningen kan det være nødvendigt at tilgå fortrolige oplysninger om en borger, fx personoplysninger eller helbredsoplysninger. Når man har brug for at tilgå fortrolige oplysninger, er det vigtigt, at man har en berettiget grund til at tilgå disse oplysninger, herunder at man har de nødvendige tilladelser og evt. autorisation til at tilgå oplysningerne. </a:t>
            </a:r>
          </a:p>
          <a:p>
            <a:pPr defTabSz="685800">
              <a:defRPr/>
            </a:pPr>
            <a:r>
              <a:rPr lang="da-DK" sz="1100" dirty="0">
                <a:solidFill>
                  <a:prstClr val="black"/>
                </a:solidFill>
                <a:latin typeface="Calibri" panose="020F0502020204030204"/>
                <a:cs typeface="Calibri"/>
              </a:rPr>
              <a:t> </a:t>
            </a:r>
          </a:p>
          <a:p>
            <a:pPr defTabSz="685800">
              <a:defRPr/>
            </a:pPr>
            <a:r>
              <a:rPr lang="da-DK" sz="1100" dirty="0">
                <a:solidFill>
                  <a:prstClr val="black"/>
                </a:solidFill>
                <a:latin typeface="Calibri" panose="020F0502020204030204"/>
                <a:cs typeface="Calibri"/>
              </a:rPr>
              <a:t> </a:t>
            </a:r>
          </a:p>
          <a:p>
            <a:pPr defTabSz="685800">
              <a:defRPr/>
            </a:pPr>
            <a:endParaRPr lang="da-DK" sz="1100" dirty="0">
              <a:solidFill>
                <a:prstClr val="black"/>
              </a:solidFill>
              <a:latin typeface="Calibri" panose="020F0502020204030204"/>
              <a:cs typeface="Calibri"/>
            </a:endParaRPr>
          </a:p>
        </p:txBody>
      </p:sp>
      <p:sp>
        <p:nvSpPr>
          <p:cNvPr id="17" name="Rektangel: øverste hjørner afrundet 16">
            <a:extLst>
              <a:ext uri="{FF2B5EF4-FFF2-40B4-BE49-F238E27FC236}">
                <a16:creationId xmlns:a16="http://schemas.microsoft.com/office/drawing/2014/main" id="{5E6C727D-8CB6-B895-3430-1D59A87DA36E}"/>
              </a:ext>
            </a:extLst>
          </p:cNvPr>
          <p:cNvSpPr/>
          <p:nvPr/>
        </p:nvSpPr>
        <p:spPr>
          <a:xfrm>
            <a:off x="4828329" y="1226854"/>
            <a:ext cx="4284000" cy="3600000"/>
          </a:xfrm>
          <a:prstGeom prst="round2SameRect">
            <a:avLst>
              <a:gd name="adj1" fmla="val 0"/>
              <a:gd name="adj2" fmla="val 14399"/>
            </a:avLst>
          </a:prstGeom>
          <a:solidFill>
            <a:schemeClr val="bg1"/>
          </a:solidFill>
          <a:ln>
            <a:solidFill>
              <a:schemeClr val="accent5">
                <a:alpha val="40000"/>
              </a:scheme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defRPr/>
            </a:pPr>
            <a:r>
              <a:rPr lang="da-DK" sz="1100" dirty="0">
                <a:solidFill>
                  <a:prstClr val="black"/>
                </a:solidFill>
                <a:latin typeface="Calibri" panose="020F0502020204030204"/>
                <a:cs typeface="Calibri"/>
              </a:rPr>
              <a:t>Alle organisationer har en form for uddannelse i GDPR og datasikkerhed, der har til formål at lære om det ansvar, man har som leder og medarbejder i en organisation. Det er forskelligt, hvordan denne uddannelse foregår, men mange steder foregår det som e-læring. </a:t>
            </a:r>
          </a:p>
          <a:p>
            <a:pPr defTabSz="685800">
              <a:defRPr/>
            </a:pPr>
            <a:r>
              <a:rPr lang="da-DK" sz="1100" dirty="0">
                <a:solidFill>
                  <a:prstClr val="black"/>
                </a:solidFill>
                <a:latin typeface="Calibri" panose="020F0502020204030204"/>
                <a:cs typeface="Calibri"/>
              </a:rPr>
              <a:t> </a:t>
            </a:r>
          </a:p>
          <a:p>
            <a:pPr defTabSz="685800">
              <a:defRPr/>
            </a:pPr>
            <a:endParaRPr lang="da-DK" sz="1100" dirty="0">
              <a:solidFill>
                <a:prstClr val="black"/>
              </a:solidFill>
              <a:latin typeface="Calibri" panose="020F0502020204030204"/>
              <a:cs typeface="Calibri"/>
            </a:endParaRPr>
          </a:p>
        </p:txBody>
      </p:sp>
      <p:pic>
        <p:nvPicPr>
          <p:cNvPr id="3" name="Grafik 2">
            <a:hlinkClick r:id="rId3" action="ppaction://hlinksldjump"/>
            <a:extLst>
              <a:ext uri="{FF2B5EF4-FFF2-40B4-BE49-F238E27FC236}">
                <a16:creationId xmlns:a16="http://schemas.microsoft.com/office/drawing/2014/main" id="{975706A4-7B93-0E72-0039-8C5F4A01D14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9172" y="6540272"/>
            <a:ext cx="198663" cy="198663"/>
          </a:xfrm>
          <a:prstGeom prst="rect">
            <a:avLst/>
          </a:prstGeom>
        </p:spPr>
      </p:pic>
      <p:sp>
        <p:nvSpPr>
          <p:cNvPr id="12" name="Rektangel: afrundede hjørner 11">
            <a:extLst>
              <a:ext uri="{FF2B5EF4-FFF2-40B4-BE49-F238E27FC236}">
                <a16:creationId xmlns:a16="http://schemas.microsoft.com/office/drawing/2014/main" id="{FBB25334-AFF8-AE1A-D8D9-9BC56171B781}"/>
              </a:ext>
            </a:extLst>
          </p:cNvPr>
          <p:cNvSpPr/>
          <p:nvPr/>
        </p:nvSpPr>
        <p:spPr>
          <a:xfrm>
            <a:off x="326885" y="63541"/>
            <a:ext cx="8784000" cy="792000"/>
          </a:xfrm>
          <a:prstGeom prst="roundRect">
            <a:avLst/>
          </a:prstGeom>
          <a:solidFill>
            <a:srgbClr val="AFDAC9">
              <a:alpha val="7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defTabSz="685800"/>
            <a:endParaRPr lang="da-DK" sz="1350" dirty="0">
              <a:solidFill>
                <a:prstClr val="black"/>
              </a:solidFill>
              <a:latin typeface="Calibri" panose="020F0502020204030204"/>
            </a:endParaRPr>
          </a:p>
        </p:txBody>
      </p:sp>
      <p:sp>
        <p:nvSpPr>
          <p:cNvPr id="18" name="Tekstfelt 17">
            <a:extLst>
              <a:ext uri="{FF2B5EF4-FFF2-40B4-BE49-F238E27FC236}">
                <a16:creationId xmlns:a16="http://schemas.microsoft.com/office/drawing/2014/main" id="{3282B05E-8464-E88F-B188-C693D59ED5D5}"/>
              </a:ext>
            </a:extLst>
          </p:cNvPr>
          <p:cNvSpPr txBox="1"/>
          <p:nvPr/>
        </p:nvSpPr>
        <p:spPr>
          <a:xfrm>
            <a:off x="679727" y="311800"/>
            <a:ext cx="987148" cy="276999"/>
          </a:xfrm>
          <a:prstGeom prst="rect">
            <a:avLst/>
          </a:prstGeom>
          <a:noFill/>
        </p:spPr>
        <p:txBody>
          <a:bodyPr wrap="square" lIns="68580" tIns="34290" rIns="68580" bIns="34290" rtlCol="0" anchor="t">
            <a:spAutoFit/>
          </a:bodyPr>
          <a:lstStyle/>
          <a:p>
            <a:pPr defTabSz="685800"/>
            <a:r>
              <a:rPr lang="da-DK" sz="1350" dirty="0">
                <a:solidFill>
                  <a:prstClr val="black"/>
                </a:solidFill>
                <a:latin typeface="Calibri" panose="020F0502020204030204"/>
                <a:ea typeface="Yu Gothic Light"/>
              </a:rPr>
              <a:t>Situationer:</a:t>
            </a:r>
            <a:r>
              <a:rPr lang="da-DK" sz="1350" b="1" dirty="0">
                <a:solidFill>
                  <a:prstClr val="black"/>
                </a:solidFill>
                <a:latin typeface="Calibri" panose="020F0502020204030204"/>
                <a:ea typeface="Yu Gothic Light"/>
              </a:rPr>
              <a:t> </a:t>
            </a:r>
            <a:endParaRPr lang="da-DK" sz="1350" b="1" dirty="0">
              <a:solidFill>
                <a:prstClr val="black"/>
              </a:solidFill>
              <a:latin typeface="Calibri" panose="020F0502020204030204"/>
              <a:ea typeface="Yu Gothic Light" panose="020B0300000000000000" pitchFamily="34" charset="-128"/>
            </a:endParaRPr>
          </a:p>
        </p:txBody>
      </p:sp>
      <p:sp>
        <p:nvSpPr>
          <p:cNvPr id="16" name="Tekstfelt 15">
            <a:extLst>
              <a:ext uri="{FF2B5EF4-FFF2-40B4-BE49-F238E27FC236}">
                <a16:creationId xmlns:a16="http://schemas.microsoft.com/office/drawing/2014/main" id="{73D69225-791B-C006-CC2F-043196407C0B}"/>
              </a:ext>
            </a:extLst>
          </p:cNvPr>
          <p:cNvSpPr txBox="1"/>
          <p:nvPr/>
        </p:nvSpPr>
        <p:spPr>
          <a:xfrm>
            <a:off x="1800000" y="217005"/>
            <a:ext cx="6928005" cy="430887"/>
          </a:xfrm>
          <a:prstGeom prst="rect">
            <a:avLst/>
          </a:prstGeom>
          <a:noFill/>
        </p:spPr>
        <p:txBody>
          <a:bodyPr wrap="square" rtlCol="0">
            <a:spAutoFit/>
          </a:bodyPr>
          <a:lstStyle/>
          <a:p>
            <a:pPr defTabSz="685800">
              <a:defRPr/>
            </a:pPr>
            <a:r>
              <a:rPr lang="da-DK" sz="1100" dirty="0">
                <a:solidFill>
                  <a:prstClr val="black"/>
                </a:solidFill>
                <a:latin typeface="Calibri" panose="020F0502020204030204"/>
              </a:rPr>
              <a:t>Du modtager personlige oplysninger om en borger</a:t>
            </a:r>
          </a:p>
          <a:p>
            <a:pPr defTabSz="685800">
              <a:defRPr/>
            </a:pPr>
            <a:r>
              <a:rPr lang="da-DK" sz="1100" dirty="0">
                <a:solidFill>
                  <a:prstClr val="black"/>
                </a:solidFill>
                <a:latin typeface="Calibri" panose="020F0502020204030204"/>
              </a:rPr>
              <a:t>I forbindelse med jeres arbejde, har du eller en medarbejder brug for tilgå oplysninger om en borger</a:t>
            </a:r>
          </a:p>
        </p:txBody>
      </p:sp>
      <p:sp>
        <p:nvSpPr>
          <p:cNvPr id="20" name="Rektangel: øverste hjørner afrundet 19">
            <a:extLst>
              <a:ext uri="{FF2B5EF4-FFF2-40B4-BE49-F238E27FC236}">
                <a16:creationId xmlns:a16="http://schemas.microsoft.com/office/drawing/2014/main" id="{04927F90-68B0-BE36-0C70-E7C2CFD6199F}"/>
              </a:ext>
            </a:extLst>
          </p:cNvPr>
          <p:cNvSpPr/>
          <p:nvPr/>
        </p:nvSpPr>
        <p:spPr>
          <a:xfrm>
            <a:off x="468000" y="936000"/>
            <a:ext cx="4284000" cy="288000"/>
          </a:xfrm>
          <a:prstGeom prst="round2SameRect">
            <a:avLst/>
          </a:prstGeom>
          <a:solidFill>
            <a:srgbClr val="AFDAC9">
              <a:alpha val="40000"/>
            </a:srgbClr>
          </a:solidFill>
          <a:ln w="19050">
            <a:solidFill>
              <a:schemeClr val="accent5">
                <a:alpha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Fakta </a:t>
            </a:r>
          </a:p>
        </p:txBody>
      </p:sp>
      <p:sp>
        <p:nvSpPr>
          <p:cNvPr id="22" name="Rektangel: øverste hjørner afrundet 21">
            <a:extLst>
              <a:ext uri="{FF2B5EF4-FFF2-40B4-BE49-F238E27FC236}">
                <a16:creationId xmlns:a16="http://schemas.microsoft.com/office/drawing/2014/main" id="{4B077D44-CFB7-D877-B3BE-35C1C727567C}"/>
              </a:ext>
            </a:extLst>
          </p:cNvPr>
          <p:cNvSpPr/>
          <p:nvPr/>
        </p:nvSpPr>
        <p:spPr>
          <a:xfrm>
            <a:off x="4824000" y="936000"/>
            <a:ext cx="4284000" cy="288000"/>
          </a:xfrm>
          <a:prstGeom prst="round2SameRect">
            <a:avLst/>
          </a:prstGeom>
          <a:solidFill>
            <a:srgbClr val="AFDAC9">
              <a:alpha val="40000"/>
            </a:srgbClr>
          </a:solidFill>
          <a:ln>
            <a:solidFill>
              <a:schemeClr val="accent5">
                <a:alpha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Særlige forhold</a:t>
            </a:r>
          </a:p>
        </p:txBody>
      </p:sp>
      <p:sp>
        <p:nvSpPr>
          <p:cNvPr id="24" name="Rektangel: øverste hjørner afrundet 23">
            <a:extLst>
              <a:ext uri="{FF2B5EF4-FFF2-40B4-BE49-F238E27FC236}">
                <a16:creationId xmlns:a16="http://schemas.microsoft.com/office/drawing/2014/main" id="{9BCFBC93-2478-CD7D-2888-7988F08801CE}"/>
              </a:ext>
            </a:extLst>
          </p:cNvPr>
          <p:cNvSpPr/>
          <p:nvPr/>
        </p:nvSpPr>
        <p:spPr>
          <a:xfrm>
            <a:off x="468000" y="4932000"/>
            <a:ext cx="4284000" cy="288000"/>
          </a:xfrm>
          <a:prstGeom prst="round2SameRect">
            <a:avLst/>
          </a:prstGeom>
          <a:solidFill>
            <a:srgbClr val="AFDAC9">
              <a:alpha val="40000"/>
            </a:srgbClr>
          </a:solidFill>
          <a:ln>
            <a:solidFill>
              <a:schemeClr val="accent5">
                <a:alpha val="40000"/>
              </a:scheme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Husk, at du skal...</a:t>
            </a:r>
          </a:p>
        </p:txBody>
      </p:sp>
      <p:pic>
        <p:nvPicPr>
          <p:cNvPr id="25" name="Grafik 24" descr="Postit-noter kontur">
            <a:extLst>
              <a:ext uri="{FF2B5EF4-FFF2-40B4-BE49-F238E27FC236}">
                <a16:creationId xmlns:a16="http://schemas.microsoft.com/office/drawing/2014/main" id="{0F80C2F1-A04E-1F23-9E21-A5E78F1C8BD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44680" y="4917015"/>
            <a:ext cx="338241" cy="324000"/>
          </a:xfrm>
          <a:prstGeom prst="rect">
            <a:avLst/>
          </a:prstGeom>
        </p:spPr>
      </p:pic>
      <p:pic>
        <p:nvPicPr>
          <p:cNvPr id="26" name="Grafik 25" descr="Spørgsmål kontur">
            <a:extLst>
              <a:ext uri="{FF2B5EF4-FFF2-40B4-BE49-F238E27FC236}">
                <a16:creationId xmlns:a16="http://schemas.microsoft.com/office/drawing/2014/main" id="{DB024222-5C2B-E63F-0E53-3EDEBD2DE2E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640000" y="4926456"/>
            <a:ext cx="324000" cy="324000"/>
          </a:xfrm>
          <a:prstGeom prst="rect">
            <a:avLst/>
          </a:prstGeom>
        </p:spPr>
      </p:pic>
      <p:sp>
        <p:nvSpPr>
          <p:cNvPr id="27" name="Rektangel: øverste hjørner afrundet 26">
            <a:extLst>
              <a:ext uri="{FF2B5EF4-FFF2-40B4-BE49-F238E27FC236}">
                <a16:creationId xmlns:a16="http://schemas.microsoft.com/office/drawing/2014/main" id="{07F5944A-D1E7-BD63-2CA5-F15DC3EC7E7E}"/>
              </a:ext>
            </a:extLst>
          </p:cNvPr>
          <p:cNvSpPr/>
          <p:nvPr/>
        </p:nvSpPr>
        <p:spPr>
          <a:xfrm>
            <a:off x="4822660" y="4932000"/>
            <a:ext cx="4284000" cy="288000"/>
          </a:xfrm>
          <a:prstGeom prst="round2SameRect">
            <a:avLst/>
          </a:prstGeom>
          <a:solidFill>
            <a:srgbClr val="AFDAC9">
              <a:alpha val="40000"/>
            </a:srgbClr>
          </a:solidFill>
          <a:ln>
            <a:solidFill>
              <a:schemeClr val="accent5">
                <a:alpha val="40000"/>
              </a:scheme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Hvem kan hjælpe mig?</a:t>
            </a:r>
          </a:p>
        </p:txBody>
      </p:sp>
    </p:spTree>
    <p:extLst>
      <p:ext uri="{BB962C8B-B14F-4D97-AF65-F5344CB8AC3E}">
        <p14:creationId xmlns:p14="http://schemas.microsoft.com/office/powerpoint/2010/main" val="2060090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3F3275-641F-4F84-73A7-BDDEFB7DCE32}"/>
              </a:ext>
            </a:extLst>
          </p:cNvPr>
          <p:cNvSpPr>
            <a:spLocks noGrp="1"/>
          </p:cNvSpPr>
          <p:nvPr>
            <p:ph type="title"/>
          </p:nvPr>
        </p:nvSpPr>
        <p:spPr>
          <a:xfrm rot="16200000">
            <a:off x="-3223083" y="3212999"/>
            <a:ext cx="6858000" cy="432000"/>
          </a:xfrm>
        </p:spPr>
        <p:txBody>
          <a:bodyPr>
            <a:noAutofit/>
          </a:bodyPr>
          <a:lstStyle/>
          <a:p>
            <a:r>
              <a:rPr lang="da-DK" sz="2100" dirty="0">
                <a:latin typeface="+mn-lt"/>
              </a:rPr>
              <a:t>Offentligheds- og forvaltningsloven</a:t>
            </a:r>
          </a:p>
        </p:txBody>
      </p:sp>
      <p:sp>
        <p:nvSpPr>
          <p:cNvPr id="3" name="Ellipse 2">
            <a:extLst>
              <a:ext uri="{FF2B5EF4-FFF2-40B4-BE49-F238E27FC236}">
                <a16:creationId xmlns:a16="http://schemas.microsoft.com/office/drawing/2014/main" id="{52B5F38B-A716-CB4A-0D65-B77B3889256B}"/>
              </a:ext>
            </a:extLst>
          </p:cNvPr>
          <p:cNvSpPr/>
          <p:nvPr/>
        </p:nvSpPr>
        <p:spPr>
          <a:xfrm>
            <a:off x="3492000" y="1296351"/>
            <a:ext cx="1080000" cy="1080000"/>
          </a:xfrm>
          <a:prstGeom prst="ellipse">
            <a:avLst/>
          </a:prstGeom>
          <a:noFill/>
          <a:ln w="76200">
            <a:solidFill>
              <a:schemeClr val="accent5">
                <a:alpha val="7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endParaRPr lang="da-DK" sz="2100">
              <a:solidFill>
                <a:prstClr val="black"/>
              </a:solidFill>
              <a:latin typeface="Yu Gothic Light" panose="020B0300000000000000" pitchFamily="34" charset="-128"/>
              <a:ea typeface="Yu Gothic Light" panose="020B0300000000000000" pitchFamily="34" charset="-128"/>
            </a:endParaRPr>
          </a:p>
        </p:txBody>
      </p:sp>
      <p:sp>
        <p:nvSpPr>
          <p:cNvPr id="10" name="Ellipse 9">
            <a:extLst>
              <a:ext uri="{FF2B5EF4-FFF2-40B4-BE49-F238E27FC236}">
                <a16:creationId xmlns:a16="http://schemas.microsoft.com/office/drawing/2014/main" id="{A2E2845C-F669-FFED-3E06-C62CCFAD7C16}"/>
              </a:ext>
            </a:extLst>
          </p:cNvPr>
          <p:cNvSpPr/>
          <p:nvPr/>
        </p:nvSpPr>
        <p:spPr>
          <a:xfrm>
            <a:off x="2814196" y="2010578"/>
            <a:ext cx="540000" cy="540000"/>
          </a:xfrm>
          <a:prstGeom prst="ellipse">
            <a:avLst/>
          </a:prstGeom>
          <a:solidFill>
            <a:schemeClr val="bg1"/>
          </a:solidFill>
          <a:ln w="76200">
            <a:solidFill>
              <a:schemeClr val="accent5">
                <a:alpha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endParaRPr lang="da-DK">
              <a:solidFill>
                <a:prstClr val="black"/>
              </a:solidFill>
              <a:latin typeface="Yu Gothic Light" panose="020B0300000000000000" pitchFamily="34" charset="-128"/>
              <a:ea typeface="Yu Gothic Light" panose="020B0300000000000000" pitchFamily="34" charset="-128"/>
            </a:endParaRPr>
          </a:p>
        </p:txBody>
      </p:sp>
      <p:sp>
        <p:nvSpPr>
          <p:cNvPr id="11" name="Ellipse 10">
            <a:extLst>
              <a:ext uri="{FF2B5EF4-FFF2-40B4-BE49-F238E27FC236}">
                <a16:creationId xmlns:a16="http://schemas.microsoft.com/office/drawing/2014/main" id="{F55B8FFC-AAC4-EBC2-B0A8-47044E7000DF}"/>
              </a:ext>
            </a:extLst>
          </p:cNvPr>
          <p:cNvSpPr/>
          <p:nvPr/>
        </p:nvSpPr>
        <p:spPr>
          <a:xfrm>
            <a:off x="2558439" y="960859"/>
            <a:ext cx="810000" cy="810000"/>
          </a:xfrm>
          <a:prstGeom prst="ellipse">
            <a:avLst/>
          </a:prstGeom>
          <a:solidFill>
            <a:schemeClr val="bg1"/>
          </a:solidFill>
          <a:ln w="76200">
            <a:solidFill>
              <a:schemeClr val="accent5">
                <a:alpha val="8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endParaRPr lang="da-DK">
              <a:solidFill>
                <a:prstClr val="black"/>
              </a:solidFill>
              <a:latin typeface="Yu Gothic Light" panose="020B0300000000000000" pitchFamily="34" charset="-128"/>
              <a:ea typeface="Yu Gothic Light" panose="020B0300000000000000" pitchFamily="34" charset="-128"/>
            </a:endParaRPr>
          </a:p>
        </p:txBody>
      </p:sp>
      <p:sp>
        <p:nvSpPr>
          <p:cNvPr id="12" name="Ellipse 11">
            <a:extLst>
              <a:ext uri="{FF2B5EF4-FFF2-40B4-BE49-F238E27FC236}">
                <a16:creationId xmlns:a16="http://schemas.microsoft.com/office/drawing/2014/main" id="{D14A407B-B384-9C49-2720-61E33460864E}"/>
              </a:ext>
            </a:extLst>
          </p:cNvPr>
          <p:cNvSpPr/>
          <p:nvPr/>
        </p:nvSpPr>
        <p:spPr>
          <a:xfrm>
            <a:off x="1288320" y="1440299"/>
            <a:ext cx="1350000" cy="1350000"/>
          </a:xfrm>
          <a:prstGeom prst="ellipse">
            <a:avLst/>
          </a:prstGeom>
          <a:solidFill>
            <a:schemeClr val="bg1"/>
          </a:solidFill>
          <a:ln w="76200">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r>
              <a:rPr lang="da-DK" sz="2100">
                <a:solidFill>
                  <a:prstClr val="black"/>
                </a:solidFill>
                <a:latin typeface="Yu Gothic Light" panose="020B0300000000000000" pitchFamily="34" charset="-128"/>
                <a:ea typeface="Yu Gothic Light" panose="020B0300000000000000" pitchFamily="34" charset="-128"/>
              </a:rPr>
              <a:t>Noter</a:t>
            </a:r>
            <a:endParaRPr lang="da-DK">
              <a:solidFill>
                <a:prstClr val="black"/>
              </a:solidFill>
              <a:latin typeface="Yu Gothic Light" panose="020B0300000000000000" pitchFamily="34" charset="-128"/>
              <a:ea typeface="Yu Gothic Light" panose="020B0300000000000000" pitchFamily="34" charset="-128"/>
            </a:endParaRPr>
          </a:p>
        </p:txBody>
      </p:sp>
      <p:sp>
        <p:nvSpPr>
          <p:cNvPr id="13" name="Ellipse 12">
            <a:extLst>
              <a:ext uri="{FF2B5EF4-FFF2-40B4-BE49-F238E27FC236}">
                <a16:creationId xmlns:a16="http://schemas.microsoft.com/office/drawing/2014/main" id="{877FA3BA-F367-9DDE-E9E8-B69DACC9EA08}"/>
              </a:ext>
            </a:extLst>
          </p:cNvPr>
          <p:cNvSpPr/>
          <p:nvPr/>
        </p:nvSpPr>
        <p:spPr>
          <a:xfrm>
            <a:off x="968849" y="1048992"/>
            <a:ext cx="540000" cy="540000"/>
          </a:xfrm>
          <a:prstGeom prst="ellipse">
            <a:avLst/>
          </a:prstGeom>
          <a:solidFill>
            <a:schemeClr val="bg1"/>
          </a:solidFill>
          <a:ln w="76200">
            <a:solidFill>
              <a:schemeClr val="accent5">
                <a:alpha val="6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endParaRPr lang="da-DK">
              <a:solidFill>
                <a:prstClr val="black"/>
              </a:solidFill>
              <a:latin typeface="Yu Gothic Light" panose="020B0300000000000000" pitchFamily="34" charset="-128"/>
              <a:ea typeface="Yu Gothic Light" panose="020B0300000000000000" pitchFamily="34" charset="-128"/>
            </a:endParaRPr>
          </a:p>
        </p:txBody>
      </p:sp>
      <p:cxnSp>
        <p:nvCxnSpPr>
          <p:cNvPr id="15" name="Lige forbindelse 14">
            <a:extLst>
              <a:ext uri="{FF2B5EF4-FFF2-40B4-BE49-F238E27FC236}">
                <a16:creationId xmlns:a16="http://schemas.microsoft.com/office/drawing/2014/main" id="{D2B629B8-6F82-16F5-C254-F888906373F0}"/>
              </a:ext>
            </a:extLst>
          </p:cNvPr>
          <p:cNvCxnSpPr/>
          <p:nvPr/>
        </p:nvCxnSpPr>
        <p:spPr>
          <a:xfrm>
            <a:off x="5044256" y="2066134"/>
            <a:ext cx="0" cy="3687888"/>
          </a:xfrm>
          <a:prstGeom prst="line">
            <a:avLst/>
          </a:prstGeom>
          <a:ln w="38100">
            <a:solidFill>
              <a:schemeClr val="accent5"/>
            </a:solidFill>
            <a:prstDash val="sysDot"/>
          </a:ln>
        </p:spPr>
        <p:style>
          <a:lnRef idx="1">
            <a:schemeClr val="accent1"/>
          </a:lnRef>
          <a:fillRef idx="0">
            <a:schemeClr val="accent1"/>
          </a:fillRef>
          <a:effectRef idx="0">
            <a:schemeClr val="accent1"/>
          </a:effectRef>
          <a:fontRef idx="minor">
            <a:schemeClr val="tx1"/>
          </a:fontRef>
        </p:style>
      </p:cxnSp>
      <p:pic>
        <p:nvPicPr>
          <p:cNvPr id="5" name="Grafik 4">
            <a:hlinkClick r:id="rId2" action="ppaction://hlinksldjump"/>
            <a:extLst>
              <a:ext uri="{FF2B5EF4-FFF2-40B4-BE49-F238E27FC236}">
                <a16:creationId xmlns:a16="http://schemas.microsoft.com/office/drawing/2014/main" id="{8D0F1F6F-68A7-8617-960B-CE82DC7E237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9172" y="6540272"/>
            <a:ext cx="198663" cy="198663"/>
          </a:xfrm>
          <a:prstGeom prst="rect">
            <a:avLst/>
          </a:prstGeom>
        </p:spPr>
      </p:pic>
    </p:spTree>
    <p:extLst>
      <p:ext uri="{BB962C8B-B14F-4D97-AF65-F5344CB8AC3E}">
        <p14:creationId xmlns:p14="http://schemas.microsoft.com/office/powerpoint/2010/main" val="12970222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ktangel: øverste hjørner afrundet 24">
            <a:extLst>
              <a:ext uri="{FF2B5EF4-FFF2-40B4-BE49-F238E27FC236}">
                <a16:creationId xmlns:a16="http://schemas.microsoft.com/office/drawing/2014/main" id="{57CA44C4-967D-6FD7-E9A0-3FF9D669D183}"/>
              </a:ext>
            </a:extLst>
          </p:cNvPr>
          <p:cNvSpPr/>
          <p:nvPr/>
        </p:nvSpPr>
        <p:spPr>
          <a:xfrm>
            <a:off x="468000" y="4932000"/>
            <a:ext cx="4284000" cy="288000"/>
          </a:xfrm>
          <a:prstGeom prst="round2SameRect">
            <a:avLst/>
          </a:prstGeom>
          <a:solidFill>
            <a:srgbClr val="54457F">
              <a:alpha val="40000"/>
            </a:srgbClr>
          </a:solidFill>
          <a:ln>
            <a:solidFill>
              <a:srgbClr val="54457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schemeClr val="tx1"/>
                </a:solidFill>
                <a:latin typeface="Calibri" panose="020F0502020204030204"/>
                <a:ea typeface="Yu Gothic Light" panose="020B0300000000000000" pitchFamily="34" charset="-128"/>
              </a:rPr>
              <a:t>Husk, at du skal...</a:t>
            </a:r>
          </a:p>
        </p:txBody>
      </p:sp>
      <p:sp>
        <p:nvSpPr>
          <p:cNvPr id="2" name="Titel 1">
            <a:extLst>
              <a:ext uri="{FF2B5EF4-FFF2-40B4-BE49-F238E27FC236}">
                <a16:creationId xmlns:a16="http://schemas.microsoft.com/office/drawing/2014/main" id="{6725F5E8-B0A0-26C7-EEE2-B08864C952E9}"/>
              </a:ext>
            </a:extLst>
          </p:cNvPr>
          <p:cNvSpPr>
            <a:spLocks noGrp="1"/>
          </p:cNvSpPr>
          <p:nvPr>
            <p:ph type="title"/>
          </p:nvPr>
        </p:nvSpPr>
        <p:spPr>
          <a:xfrm rot="16200000">
            <a:off x="-3217532" y="3212999"/>
            <a:ext cx="6858002" cy="432000"/>
          </a:xfrm>
          <a:solidFill>
            <a:srgbClr val="54457F"/>
          </a:solidFill>
        </p:spPr>
        <p:txBody>
          <a:bodyPr>
            <a:normAutofit fontScale="90000"/>
          </a:bodyPr>
          <a:lstStyle/>
          <a:p>
            <a:r>
              <a:rPr lang="da-DK" sz="2700">
                <a:solidFill>
                  <a:schemeClr val="bg1"/>
                </a:solidFill>
                <a:latin typeface="+mn-lt"/>
              </a:rPr>
              <a:t>Vagtplanlægning</a:t>
            </a:r>
          </a:p>
        </p:txBody>
      </p:sp>
      <p:sp>
        <p:nvSpPr>
          <p:cNvPr id="7" name="Rektangel: øverste hjørner afrundet 6">
            <a:extLst>
              <a:ext uri="{FF2B5EF4-FFF2-40B4-BE49-F238E27FC236}">
                <a16:creationId xmlns:a16="http://schemas.microsoft.com/office/drawing/2014/main" id="{55D254A1-E25F-0D2C-9548-4F2C3F5B4E8E}"/>
              </a:ext>
            </a:extLst>
          </p:cNvPr>
          <p:cNvSpPr/>
          <p:nvPr/>
        </p:nvSpPr>
        <p:spPr>
          <a:xfrm>
            <a:off x="484934" y="5220000"/>
            <a:ext cx="4248000" cy="1584000"/>
          </a:xfrm>
          <a:prstGeom prst="round2SameRect">
            <a:avLst>
              <a:gd name="adj1" fmla="val 0"/>
              <a:gd name="adj2" fmla="val 14399"/>
            </a:avLst>
          </a:prstGeom>
          <a:solidFill>
            <a:schemeClr val="bg1">
              <a:alpha val="40000"/>
            </a:schemeClr>
          </a:solidFill>
          <a:ln>
            <a:solidFill>
              <a:srgbClr val="54457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defRPr/>
            </a:pPr>
            <a:r>
              <a:rPr lang="da-DK" sz="1100" dirty="0">
                <a:solidFill>
                  <a:prstClr val="black"/>
                </a:solidFill>
                <a:latin typeface="Calibri" panose="020F0502020204030204"/>
              </a:rPr>
              <a:t>Kende de forskellige overenskomster på dit område i forhold til at:</a:t>
            </a:r>
          </a:p>
          <a:p>
            <a:pPr marL="585782" lvl="1" indent="-128582" defTabSz="685800">
              <a:buFont typeface="Arial" panose="020B0604020202020204" pitchFamily="34" charset="0"/>
              <a:buChar char="•"/>
              <a:defRPr/>
            </a:pPr>
            <a:r>
              <a:rPr lang="da-DK" sz="1100" dirty="0">
                <a:solidFill>
                  <a:prstClr val="black"/>
                </a:solidFill>
                <a:latin typeface="Calibri" panose="020F0502020204030204"/>
              </a:rPr>
              <a:t>Give korrekte varsler i forbindelse med vagtplanlægningen</a:t>
            </a:r>
          </a:p>
          <a:p>
            <a:pPr marL="585782" lvl="1" indent="-128582" defTabSz="685800">
              <a:buFont typeface="Arial" panose="020B0604020202020204" pitchFamily="34" charset="0"/>
              <a:buChar char="•"/>
              <a:defRPr/>
            </a:pPr>
            <a:r>
              <a:rPr lang="da-DK" sz="1100" dirty="0">
                <a:solidFill>
                  <a:prstClr val="black"/>
                </a:solidFill>
                <a:latin typeface="Calibri" panose="020F0502020204030204"/>
              </a:rPr>
              <a:t>Give de rigtige tillæg for overarbejde, når vagplanlægningen opgøres</a:t>
            </a:r>
          </a:p>
          <a:p>
            <a:pPr marL="585782" lvl="1" indent="-128582" defTabSz="685800">
              <a:buFont typeface="Arial" panose="020B0604020202020204" pitchFamily="34" charset="0"/>
              <a:buChar char="•"/>
              <a:defRPr/>
            </a:pPr>
            <a:r>
              <a:rPr lang="da-DK" sz="1100" dirty="0">
                <a:solidFill>
                  <a:prstClr val="black"/>
                </a:solidFill>
                <a:latin typeface="Calibri" panose="020F0502020204030204"/>
              </a:rPr>
              <a:t>Registrere ændringer i medarbejdernes arbejdstid løbende.</a:t>
            </a:r>
          </a:p>
          <a:p>
            <a:pPr marL="128582" indent="-128582" defTabSz="685800">
              <a:buFont typeface="Arial" panose="020B0604020202020204" pitchFamily="34" charset="0"/>
              <a:buChar char="•"/>
              <a:defRPr/>
            </a:pPr>
            <a:endParaRPr lang="da-DK" sz="1100" dirty="0">
              <a:solidFill>
                <a:prstClr val="black"/>
              </a:solidFill>
              <a:latin typeface="Calibri" panose="020F0502020204030204"/>
            </a:endParaRPr>
          </a:p>
        </p:txBody>
      </p:sp>
      <p:sp>
        <p:nvSpPr>
          <p:cNvPr id="14" name="Rektangel: øverste hjørner afrundet 13">
            <a:extLst>
              <a:ext uri="{FF2B5EF4-FFF2-40B4-BE49-F238E27FC236}">
                <a16:creationId xmlns:a16="http://schemas.microsoft.com/office/drawing/2014/main" id="{4949F8EC-4E60-A369-6AAB-4C590B5775EF}"/>
              </a:ext>
            </a:extLst>
          </p:cNvPr>
          <p:cNvSpPr/>
          <p:nvPr/>
        </p:nvSpPr>
        <p:spPr>
          <a:xfrm>
            <a:off x="4839594" y="5217117"/>
            <a:ext cx="4248000" cy="1584000"/>
          </a:xfrm>
          <a:prstGeom prst="round2SameRect">
            <a:avLst>
              <a:gd name="adj1" fmla="val 0"/>
              <a:gd name="adj2" fmla="val 14399"/>
            </a:avLst>
          </a:prstGeom>
          <a:solidFill>
            <a:schemeClr val="bg1">
              <a:alpha val="40000"/>
            </a:schemeClr>
          </a:solidFill>
          <a:ln>
            <a:solidFill>
              <a:srgbClr val="54457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defRPr/>
            </a:pPr>
            <a:r>
              <a:rPr lang="da-DK" sz="1100" dirty="0">
                <a:solidFill>
                  <a:prstClr val="black"/>
                </a:solidFill>
                <a:latin typeface="Calibri" panose="020F0502020204030204"/>
              </a:rPr>
              <a:t>Du vil kunne få hjælp til de forskellige overenskomster hos HR.</a:t>
            </a:r>
          </a:p>
          <a:p>
            <a:pPr marL="128582" indent="-128582" defTabSz="685800">
              <a:buFont typeface="Arial" panose="020B0604020202020204" pitchFamily="34" charset="0"/>
              <a:buChar char="•"/>
              <a:defRPr/>
            </a:pPr>
            <a:endParaRPr lang="da-DK" sz="1100" dirty="0">
              <a:solidFill>
                <a:prstClr val="black"/>
              </a:solidFill>
              <a:latin typeface="Calibri" panose="020F0502020204030204"/>
            </a:endParaRPr>
          </a:p>
        </p:txBody>
      </p:sp>
      <p:sp>
        <p:nvSpPr>
          <p:cNvPr id="10" name="Rektangel: øverste hjørner afrundet 9">
            <a:extLst>
              <a:ext uri="{FF2B5EF4-FFF2-40B4-BE49-F238E27FC236}">
                <a16:creationId xmlns:a16="http://schemas.microsoft.com/office/drawing/2014/main" id="{F4491812-5144-075C-FECC-D07F291A41D1}"/>
              </a:ext>
            </a:extLst>
          </p:cNvPr>
          <p:cNvSpPr/>
          <p:nvPr/>
        </p:nvSpPr>
        <p:spPr>
          <a:xfrm>
            <a:off x="484934" y="1228534"/>
            <a:ext cx="4248000" cy="3636000"/>
          </a:xfrm>
          <a:prstGeom prst="round2SameRect">
            <a:avLst>
              <a:gd name="adj1" fmla="val 0"/>
              <a:gd name="adj2" fmla="val 14399"/>
            </a:avLst>
          </a:prstGeom>
          <a:solidFill>
            <a:schemeClr val="bg1"/>
          </a:solidFill>
          <a:ln>
            <a:solidFill>
              <a:srgbClr val="54457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defRPr/>
            </a:pPr>
            <a:r>
              <a:rPr lang="da-DK" sz="1100" dirty="0">
                <a:solidFill>
                  <a:prstClr val="black"/>
                </a:solidFill>
                <a:latin typeface="Calibri" panose="020F0502020204030204"/>
                <a:cs typeface="Calibri"/>
              </a:rPr>
              <a:t>Det er vanskeligt at beskrive forhold vedr. vagtplanlægning generelt, da meget afhænger af de forskellige overenskomster. Der er dog nogle generelle forhold, som du skal tage hensyn til i din vagtplan-lægning:</a:t>
            </a:r>
          </a:p>
          <a:p>
            <a:pPr defTabSz="685800">
              <a:defRPr/>
            </a:pPr>
            <a:endParaRPr lang="da-DK" sz="800" dirty="0">
              <a:solidFill>
                <a:prstClr val="black"/>
              </a:solidFill>
              <a:latin typeface="Calibri" panose="020F0502020204030204"/>
              <a:cs typeface="Calibri"/>
            </a:endParaRP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Arbejdstiden for fuld tid i Danmark er i de fleste overenskomster fastsat til 37 timer  pr. uge.</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Ingen må arbejde mere end gennemsnitligt 48 timer per uge i en periode på fire måneder</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Ansatte skal have en hvileperiode på mindst 11 sammenhængende timer for hver periode af 24 timer</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Medarbejderen har ret til et ugentligt fridøgn</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Personer, der er ansat i det offentlige, har typisk en betalt frokostpause på 30 minutter</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Medarbejdernes normperiode kan variere - Orienter dig i de gældende overenskomster for de forskellige medarbejdergrupper</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Hvis der foretages ændringer i arbejdsplaner, kan det medføre ekstra honorering - Orienter dig i de gældende overenskomst for de forskellige medarbejdergrupper</a:t>
            </a:r>
          </a:p>
          <a:p>
            <a:pPr defTabSz="685800">
              <a:defRPr/>
            </a:pPr>
            <a:endParaRPr lang="da-DK" sz="1100" dirty="0">
              <a:solidFill>
                <a:prstClr val="black"/>
              </a:solidFill>
              <a:latin typeface="Calibri" panose="020F0502020204030204"/>
              <a:cs typeface="Calibri"/>
            </a:endParaRPr>
          </a:p>
          <a:p>
            <a:pPr defTabSz="685800">
              <a:defRPr/>
            </a:pPr>
            <a:endParaRPr lang="da-DK" sz="1100" dirty="0">
              <a:solidFill>
                <a:prstClr val="black"/>
              </a:solidFill>
              <a:latin typeface="Calibri" panose="020F0502020204030204"/>
              <a:cs typeface="Calibri"/>
            </a:endParaRPr>
          </a:p>
        </p:txBody>
      </p:sp>
      <p:sp>
        <p:nvSpPr>
          <p:cNvPr id="17" name="Rektangel: øverste hjørner afrundet 16">
            <a:extLst>
              <a:ext uri="{FF2B5EF4-FFF2-40B4-BE49-F238E27FC236}">
                <a16:creationId xmlns:a16="http://schemas.microsoft.com/office/drawing/2014/main" id="{5E6C727D-8CB6-B895-3430-1D59A87DA36E}"/>
              </a:ext>
            </a:extLst>
          </p:cNvPr>
          <p:cNvSpPr/>
          <p:nvPr/>
        </p:nvSpPr>
        <p:spPr>
          <a:xfrm>
            <a:off x="4839594" y="1224000"/>
            <a:ext cx="4248000" cy="3636000"/>
          </a:xfrm>
          <a:prstGeom prst="round2SameRect">
            <a:avLst>
              <a:gd name="adj1" fmla="val 0"/>
              <a:gd name="adj2" fmla="val 14399"/>
            </a:avLst>
          </a:prstGeom>
          <a:solidFill>
            <a:schemeClr val="bg1"/>
          </a:solidFill>
          <a:ln>
            <a:solidFill>
              <a:srgbClr val="54457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defRPr/>
            </a:pPr>
            <a:r>
              <a:rPr lang="da-DK" sz="1100" dirty="0">
                <a:solidFill>
                  <a:prstClr val="black"/>
                </a:solidFill>
                <a:latin typeface="Calibri" panose="020F0502020204030204"/>
                <a:cs typeface="Calibri"/>
              </a:rPr>
              <a:t>Du skal være opmærksom på, at</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Medarbejdere, som har præsteret flere timer i gennemsnit per uge i løbet af opgørelsesperioden end deres beskæftigelses grad, kan have ret til over- eller </a:t>
            </a:r>
            <a:r>
              <a:rPr lang="da-DK" sz="1100" dirty="0" err="1">
                <a:solidFill>
                  <a:prstClr val="black"/>
                </a:solidFill>
                <a:latin typeface="Calibri" panose="020F0502020204030204"/>
                <a:cs typeface="Calibri"/>
              </a:rPr>
              <a:t>merarbejdstillæg</a:t>
            </a:r>
            <a:r>
              <a:rPr lang="da-DK" sz="1100" dirty="0">
                <a:solidFill>
                  <a:prstClr val="black"/>
                </a:solidFill>
                <a:latin typeface="Calibri" panose="020F0502020204030204"/>
                <a:cs typeface="Calibri"/>
              </a:rPr>
              <a:t> for disse timer - Orienter der i de gældende overenskomst for de forskellige medarbejdergrupper</a:t>
            </a:r>
          </a:p>
          <a:p>
            <a:pPr marL="128582" indent="-128582" defTabSz="685800">
              <a:buFont typeface="Arial" panose="020B0604020202020204" pitchFamily="34" charset="0"/>
              <a:buChar char="•"/>
              <a:defRPr/>
            </a:pPr>
            <a:r>
              <a:rPr lang="da-DK" sz="1100" dirty="0">
                <a:solidFill>
                  <a:prstClr val="black"/>
                </a:solidFill>
                <a:latin typeface="Calibri" panose="020F0502020204030204"/>
                <a:cs typeface="Calibri"/>
              </a:rPr>
              <a:t>Medarbejdere, som ikke har haft timer svarende til deres beskæftigelsesgrad  per uge i løbet af opgørelsesperioden, skal ikke indhente dette på et senere tidspunkt – timerne er gået tabt.</a:t>
            </a:r>
          </a:p>
          <a:p>
            <a:pPr defTabSz="685800">
              <a:defRPr/>
            </a:pPr>
            <a:endParaRPr lang="da-DK" sz="800" dirty="0">
              <a:solidFill>
                <a:prstClr val="black"/>
              </a:solidFill>
              <a:latin typeface="Calibri" panose="020F0502020204030204"/>
              <a:cs typeface="Calibri"/>
            </a:endParaRPr>
          </a:p>
          <a:p>
            <a:pPr defTabSz="685800">
              <a:defRPr/>
            </a:pPr>
            <a:r>
              <a:rPr lang="da-DK" sz="1100" i="1" dirty="0">
                <a:solidFill>
                  <a:prstClr val="black"/>
                </a:solidFill>
                <a:latin typeface="Calibri" panose="020F0502020204030204"/>
                <a:cs typeface="Calibri"/>
              </a:rPr>
              <a:t>Afholdelse af ferie</a:t>
            </a:r>
          </a:p>
          <a:p>
            <a:pPr defTabSz="685800">
              <a:defRPr/>
            </a:pPr>
            <a:r>
              <a:rPr lang="da-DK" sz="1100" dirty="0">
                <a:solidFill>
                  <a:prstClr val="black"/>
                </a:solidFill>
                <a:latin typeface="Calibri" panose="020F0502020204030204"/>
                <a:cs typeface="Calibri"/>
              </a:rPr>
              <a:t>Du skal særligt i forbindelse med hovedferien have overblik over, hvornår du kan give de enkelte medarbejdere lov til at afvikle ferie. Det er en god idé at skabe retfærdighed over en årrække, så det ikke opleves, at nogle får de bedste ferieuger. Se mere om ferieafvikling under afsnittet ”Ferie”.</a:t>
            </a:r>
          </a:p>
          <a:p>
            <a:pPr defTabSz="685800">
              <a:defRPr/>
            </a:pPr>
            <a:endParaRPr lang="da-DK" sz="800" dirty="0">
              <a:solidFill>
                <a:prstClr val="black"/>
              </a:solidFill>
              <a:latin typeface="Calibri" panose="020F0502020204030204"/>
              <a:cs typeface="Calibri"/>
            </a:endParaRPr>
          </a:p>
          <a:p>
            <a:pPr defTabSz="685800">
              <a:defRPr/>
            </a:pPr>
            <a:r>
              <a:rPr lang="da-DK" sz="1100" i="1" dirty="0">
                <a:solidFill>
                  <a:prstClr val="black"/>
                </a:solidFill>
                <a:latin typeface="Calibri" panose="020F0502020204030204"/>
                <a:cs typeface="Calibri"/>
              </a:rPr>
              <a:t>Ændringer i vagtplanen</a:t>
            </a:r>
          </a:p>
          <a:p>
            <a:pPr defTabSz="685800">
              <a:defRPr/>
            </a:pPr>
            <a:r>
              <a:rPr lang="da-DK" sz="1100" dirty="0">
                <a:solidFill>
                  <a:prstClr val="black"/>
                </a:solidFill>
                <a:latin typeface="Calibri" panose="020F0502020204030204"/>
                <a:cs typeface="Calibri"/>
              </a:rPr>
              <a:t>Hvis du ændrer i vagtplanen, skal det ske med et så langt varsel som muligt. Der er forskelle mellem de forskellige overenskomsters varsler. </a:t>
            </a:r>
          </a:p>
        </p:txBody>
      </p:sp>
      <p:sp>
        <p:nvSpPr>
          <p:cNvPr id="12" name="Rektangel: afrundede hjørner 11">
            <a:extLst>
              <a:ext uri="{FF2B5EF4-FFF2-40B4-BE49-F238E27FC236}">
                <a16:creationId xmlns:a16="http://schemas.microsoft.com/office/drawing/2014/main" id="{FD28EB0A-BF67-F03B-B34F-1DB0FD4FF20D}"/>
              </a:ext>
            </a:extLst>
          </p:cNvPr>
          <p:cNvSpPr/>
          <p:nvPr/>
        </p:nvSpPr>
        <p:spPr>
          <a:xfrm>
            <a:off x="326885" y="63541"/>
            <a:ext cx="8784000" cy="792000"/>
          </a:xfrm>
          <a:prstGeom prst="roundRect">
            <a:avLst/>
          </a:prstGeom>
          <a:solidFill>
            <a:srgbClr val="54457F">
              <a:alpha val="7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defTabSz="685800"/>
            <a:endParaRPr lang="da-DK" sz="1350" dirty="0">
              <a:solidFill>
                <a:schemeClr val="bg1"/>
              </a:solidFill>
              <a:latin typeface="Calibri" panose="020F0502020204030204"/>
            </a:endParaRPr>
          </a:p>
        </p:txBody>
      </p:sp>
      <p:sp>
        <p:nvSpPr>
          <p:cNvPr id="18" name="Tekstfelt 17">
            <a:extLst>
              <a:ext uri="{FF2B5EF4-FFF2-40B4-BE49-F238E27FC236}">
                <a16:creationId xmlns:a16="http://schemas.microsoft.com/office/drawing/2014/main" id="{E693BBF3-AA0D-6A46-1AF7-90078FBF7AEF}"/>
              </a:ext>
            </a:extLst>
          </p:cNvPr>
          <p:cNvSpPr txBox="1"/>
          <p:nvPr/>
        </p:nvSpPr>
        <p:spPr>
          <a:xfrm>
            <a:off x="679727" y="311800"/>
            <a:ext cx="987148" cy="276999"/>
          </a:xfrm>
          <a:prstGeom prst="rect">
            <a:avLst/>
          </a:prstGeom>
          <a:noFill/>
        </p:spPr>
        <p:txBody>
          <a:bodyPr wrap="square" lIns="68580" tIns="34290" rIns="68580" bIns="34290" rtlCol="0" anchor="t">
            <a:spAutoFit/>
          </a:bodyPr>
          <a:lstStyle/>
          <a:p>
            <a:pPr defTabSz="685800"/>
            <a:r>
              <a:rPr lang="da-DK" sz="1350" dirty="0">
                <a:solidFill>
                  <a:schemeClr val="bg1"/>
                </a:solidFill>
                <a:latin typeface="Calibri" panose="020F0502020204030204"/>
                <a:ea typeface="Yu Gothic Light"/>
              </a:rPr>
              <a:t>Situationer:</a:t>
            </a:r>
            <a:r>
              <a:rPr lang="da-DK" sz="1350" b="1" dirty="0">
                <a:solidFill>
                  <a:schemeClr val="bg1"/>
                </a:solidFill>
                <a:latin typeface="Calibri" panose="020F0502020204030204"/>
                <a:ea typeface="Yu Gothic Light"/>
              </a:rPr>
              <a:t> </a:t>
            </a:r>
            <a:endParaRPr lang="da-DK" sz="1350" b="1" dirty="0">
              <a:solidFill>
                <a:schemeClr val="bg1"/>
              </a:solidFill>
              <a:latin typeface="Calibri" panose="020F0502020204030204"/>
              <a:ea typeface="Yu Gothic Light" panose="020B0300000000000000" pitchFamily="34" charset="-128"/>
            </a:endParaRPr>
          </a:p>
        </p:txBody>
      </p:sp>
      <p:pic>
        <p:nvPicPr>
          <p:cNvPr id="19" name="Grafik 18">
            <a:hlinkClick r:id="rId3" action="ppaction://hlinksldjump"/>
            <a:extLst>
              <a:ext uri="{FF2B5EF4-FFF2-40B4-BE49-F238E27FC236}">
                <a16:creationId xmlns:a16="http://schemas.microsoft.com/office/drawing/2014/main" id="{9ADD6EA9-C35C-EFDC-9BA4-BAC49FD74EC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9172" y="6540272"/>
            <a:ext cx="198663" cy="198663"/>
          </a:xfrm>
          <a:prstGeom prst="rect">
            <a:avLst/>
          </a:prstGeom>
        </p:spPr>
      </p:pic>
      <p:sp>
        <p:nvSpPr>
          <p:cNvPr id="16" name="Tekstfelt 15">
            <a:extLst>
              <a:ext uri="{FF2B5EF4-FFF2-40B4-BE49-F238E27FC236}">
                <a16:creationId xmlns:a16="http://schemas.microsoft.com/office/drawing/2014/main" id="{D943F234-2B9E-70FF-A97B-43E24BD908DC}"/>
              </a:ext>
            </a:extLst>
          </p:cNvPr>
          <p:cNvSpPr txBox="1"/>
          <p:nvPr/>
        </p:nvSpPr>
        <p:spPr>
          <a:xfrm>
            <a:off x="1800000" y="244097"/>
            <a:ext cx="6770783" cy="430887"/>
          </a:xfrm>
          <a:prstGeom prst="rect">
            <a:avLst/>
          </a:prstGeom>
          <a:noFill/>
        </p:spPr>
        <p:txBody>
          <a:bodyPr wrap="square" rtlCol="0">
            <a:spAutoFit/>
          </a:bodyPr>
          <a:lstStyle/>
          <a:p>
            <a:pPr defTabSz="685800">
              <a:defRPr/>
            </a:pPr>
            <a:r>
              <a:rPr lang="da-DK" sz="1100" dirty="0">
                <a:solidFill>
                  <a:prstClr val="white"/>
                </a:solidFill>
                <a:latin typeface="Calibri" panose="020F0502020204030204"/>
              </a:rPr>
              <a:t>Du har som ledere det overordnede ansvar for arbejdstilrettelæggelsen og dermed vagtplanerne</a:t>
            </a:r>
          </a:p>
          <a:p>
            <a:pPr defTabSz="685800">
              <a:defRPr/>
            </a:pPr>
            <a:r>
              <a:rPr lang="da-DK" sz="1100" dirty="0">
                <a:solidFill>
                  <a:prstClr val="white"/>
                </a:solidFill>
                <a:latin typeface="Calibri" panose="020F0502020204030204"/>
              </a:rPr>
              <a:t>Du bliver nødt til at lave ændringer i en medarbejders vagtplan</a:t>
            </a:r>
          </a:p>
        </p:txBody>
      </p:sp>
      <p:sp>
        <p:nvSpPr>
          <p:cNvPr id="22" name="Rektangel: øverste hjørner afrundet 21">
            <a:extLst>
              <a:ext uri="{FF2B5EF4-FFF2-40B4-BE49-F238E27FC236}">
                <a16:creationId xmlns:a16="http://schemas.microsoft.com/office/drawing/2014/main" id="{529B8185-CB66-1AF0-9B49-129B305854C9}"/>
              </a:ext>
            </a:extLst>
          </p:cNvPr>
          <p:cNvSpPr/>
          <p:nvPr/>
        </p:nvSpPr>
        <p:spPr>
          <a:xfrm>
            <a:off x="468000" y="936000"/>
            <a:ext cx="4284000" cy="288000"/>
          </a:xfrm>
          <a:prstGeom prst="round2SameRect">
            <a:avLst/>
          </a:prstGeom>
          <a:solidFill>
            <a:srgbClr val="54457F">
              <a:alpha val="40000"/>
            </a:srgbClr>
          </a:solidFill>
          <a:ln>
            <a:solidFill>
              <a:srgbClr val="54457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schemeClr val="tx1"/>
                </a:solidFill>
                <a:latin typeface="Calibri" panose="020F0502020204030204"/>
                <a:ea typeface="Yu Gothic Light" panose="020B0300000000000000" pitchFamily="34" charset="-128"/>
              </a:rPr>
              <a:t>Fakta</a:t>
            </a:r>
            <a:r>
              <a:rPr lang="da-DK" sz="1350" dirty="0">
                <a:solidFill>
                  <a:schemeClr val="bg1"/>
                </a:solidFill>
                <a:latin typeface="Calibri" panose="020F0502020204030204"/>
                <a:ea typeface="Yu Gothic Light" panose="020B0300000000000000" pitchFamily="34" charset="-128"/>
              </a:rPr>
              <a:t> </a:t>
            </a:r>
          </a:p>
        </p:txBody>
      </p:sp>
      <p:sp>
        <p:nvSpPr>
          <p:cNvPr id="23" name="Rektangel: øverste hjørner afrundet 22">
            <a:extLst>
              <a:ext uri="{FF2B5EF4-FFF2-40B4-BE49-F238E27FC236}">
                <a16:creationId xmlns:a16="http://schemas.microsoft.com/office/drawing/2014/main" id="{83B0C9D5-5105-BA57-44DC-AD9AAF64D95A}"/>
              </a:ext>
            </a:extLst>
          </p:cNvPr>
          <p:cNvSpPr/>
          <p:nvPr/>
        </p:nvSpPr>
        <p:spPr>
          <a:xfrm>
            <a:off x="4824000" y="936000"/>
            <a:ext cx="4284000" cy="288000"/>
          </a:xfrm>
          <a:prstGeom prst="round2SameRect">
            <a:avLst/>
          </a:prstGeom>
          <a:solidFill>
            <a:srgbClr val="54457F">
              <a:alpha val="40000"/>
            </a:srgbClr>
          </a:solidFill>
          <a:ln>
            <a:solidFill>
              <a:srgbClr val="54457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schemeClr val="tx1"/>
                </a:solidFill>
                <a:latin typeface="Calibri" panose="020F0502020204030204"/>
                <a:ea typeface="Yu Gothic Light" panose="020B0300000000000000" pitchFamily="34" charset="-128"/>
              </a:rPr>
              <a:t>Særlige</a:t>
            </a:r>
            <a:r>
              <a:rPr lang="da-DK" sz="1350" dirty="0">
                <a:solidFill>
                  <a:schemeClr val="bg1"/>
                </a:solidFill>
                <a:latin typeface="Calibri" panose="020F0502020204030204"/>
                <a:ea typeface="Yu Gothic Light" panose="020B0300000000000000" pitchFamily="34" charset="-128"/>
              </a:rPr>
              <a:t> </a:t>
            </a:r>
            <a:r>
              <a:rPr lang="da-DK" sz="1350" dirty="0">
                <a:solidFill>
                  <a:schemeClr val="tx1"/>
                </a:solidFill>
                <a:latin typeface="Calibri" panose="020F0502020204030204"/>
                <a:ea typeface="Yu Gothic Light" panose="020B0300000000000000" pitchFamily="34" charset="-128"/>
              </a:rPr>
              <a:t>forhold</a:t>
            </a:r>
          </a:p>
        </p:txBody>
      </p:sp>
      <p:pic>
        <p:nvPicPr>
          <p:cNvPr id="26" name="Grafik 25" descr="Postit-noter kontur">
            <a:extLst>
              <a:ext uri="{FF2B5EF4-FFF2-40B4-BE49-F238E27FC236}">
                <a16:creationId xmlns:a16="http://schemas.microsoft.com/office/drawing/2014/main" id="{EA4B3E18-014F-97F4-EFF8-13BF60DB7DD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44680" y="4917015"/>
            <a:ext cx="338241" cy="324000"/>
          </a:xfrm>
          <a:prstGeom prst="rect">
            <a:avLst/>
          </a:prstGeom>
        </p:spPr>
      </p:pic>
      <p:pic>
        <p:nvPicPr>
          <p:cNvPr id="27" name="Grafik 26" descr="Spørgsmål kontur">
            <a:extLst>
              <a:ext uri="{FF2B5EF4-FFF2-40B4-BE49-F238E27FC236}">
                <a16:creationId xmlns:a16="http://schemas.microsoft.com/office/drawing/2014/main" id="{BEA98445-B2D6-82DC-B92C-7F3DEED6042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640000" y="4926456"/>
            <a:ext cx="324000" cy="324000"/>
          </a:xfrm>
          <a:prstGeom prst="rect">
            <a:avLst/>
          </a:prstGeom>
        </p:spPr>
      </p:pic>
      <p:sp>
        <p:nvSpPr>
          <p:cNvPr id="28" name="Rektangel: øverste hjørner afrundet 27">
            <a:extLst>
              <a:ext uri="{FF2B5EF4-FFF2-40B4-BE49-F238E27FC236}">
                <a16:creationId xmlns:a16="http://schemas.microsoft.com/office/drawing/2014/main" id="{2FD7710E-F281-3A29-14FA-C2269EF9C9F3}"/>
              </a:ext>
            </a:extLst>
          </p:cNvPr>
          <p:cNvSpPr/>
          <p:nvPr/>
        </p:nvSpPr>
        <p:spPr>
          <a:xfrm>
            <a:off x="4822660" y="4932000"/>
            <a:ext cx="4284000" cy="288000"/>
          </a:xfrm>
          <a:prstGeom prst="round2SameRect">
            <a:avLst/>
          </a:prstGeom>
          <a:solidFill>
            <a:srgbClr val="54457F">
              <a:alpha val="40000"/>
            </a:srgbClr>
          </a:solidFill>
          <a:ln>
            <a:solidFill>
              <a:srgbClr val="54457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schemeClr val="tx1"/>
                </a:solidFill>
                <a:latin typeface="Calibri" panose="020F0502020204030204"/>
                <a:ea typeface="Yu Gothic Light" panose="020B0300000000000000" pitchFamily="34" charset="-128"/>
              </a:rPr>
              <a:t>Hvem kan hjælpe mig?</a:t>
            </a:r>
          </a:p>
        </p:txBody>
      </p:sp>
    </p:spTree>
    <p:extLst>
      <p:ext uri="{BB962C8B-B14F-4D97-AF65-F5344CB8AC3E}">
        <p14:creationId xmlns:p14="http://schemas.microsoft.com/office/powerpoint/2010/main" val="4008973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25F5E8-B0A0-26C7-EEE2-B08864C952E9}"/>
              </a:ext>
            </a:extLst>
          </p:cNvPr>
          <p:cNvSpPr>
            <a:spLocks noGrp="1"/>
          </p:cNvSpPr>
          <p:nvPr>
            <p:ph type="title"/>
          </p:nvPr>
        </p:nvSpPr>
        <p:spPr>
          <a:xfrm rot="16200000">
            <a:off x="-3213447" y="3212999"/>
            <a:ext cx="6858002" cy="432000"/>
          </a:xfrm>
          <a:solidFill>
            <a:srgbClr val="54457F"/>
          </a:solidFill>
        </p:spPr>
        <p:txBody>
          <a:bodyPr vert="horz" lIns="68580" tIns="34290" rIns="68580" bIns="34290" rtlCol="0" anchor="ctr">
            <a:normAutofit fontScale="90000"/>
          </a:bodyPr>
          <a:lstStyle/>
          <a:p>
            <a:r>
              <a:rPr lang="da-DK" sz="2700" dirty="0">
                <a:solidFill>
                  <a:schemeClr val="bg1"/>
                </a:solidFill>
                <a:latin typeface="+mn-lt"/>
              </a:rPr>
              <a:t>Afspadsering</a:t>
            </a:r>
          </a:p>
        </p:txBody>
      </p:sp>
      <p:sp>
        <p:nvSpPr>
          <p:cNvPr id="7" name="Rektangel: øverste hjørner afrundet 6">
            <a:extLst>
              <a:ext uri="{FF2B5EF4-FFF2-40B4-BE49-F238E27FC236}">
                <a16:creationId xmlns:a16="http://schemas.microsoft.com/office/drawing/2014/main" id="{55D254A1-E25F-0D2C-9548-4F2C3F5B4E8E}"/>
              </a:ext>
            </a:extLst>
          </p:cNvPr>
          <p:cNvSpPr/>
          <p:nvPr/>
        </p:nvSpPr>
        <p:spPr>
          <a:xfrm>
            <a:off x="466057" y="5223574"/>
            <a:ext cx="4284000" cy="1584000"/>
          </a:xfrm>
          <a:prstGeom prst="round2SameRect">
            <a:avLst>
              <a:gd name="adj1" fmla="val 0"/>
              <a:gd name="adj2" fmla="val 14399"/>
            </a:avLst>
          </a:prstGeom>
          <a:solidFill>
            <a:schemeClr val="bg1">
              <a:alpha val="40000"/>
            </a:schemeClr>
          </a:solidFill>
          <a:ln>
            <a:solidFill>
              <a:srgbClr val="54457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R="0" lvl="0" algn="l" defTabSz="914400" rtl="0" eaLnBrk="1" fontAlgn="auto" latinLnBrk="0" hangingPunct="1">
              <a:lnSpc>
                <a:spcPct val="100000"/>
              </a:lnSpc>
              <a:spcBef>
                <a:spcPts val="0"/>
              </a:spcBef>
              <a:spcAft>
                <a:spcPts val="0"/>
              </a:spcAft>
              <a:buClrTx/>
              <a:buSzTx/>
              <a:tabLst/>
              <a:defRPr/>
            </a:pPr>
            <a:r>
              <a:rPr kumimoji="0" lang="da-DK" sz="1100" b="0" i="0" u="none" strike="noStrike" kern="1200" cap="none" spc="0" normalizeH="0" baseline="0" noProof="0" dirty="0">
                <a:ln>
                  <a:noFill/>
                </a:ln>
                <a:solidFill>
                  <a:prstClr val="black"/>
                </a:solidFill>
                <a:effectLst/>
                <a:uLnTx/>
                <a:uFillTx/>
                <a:latin typeface="Aptos" panose="02110004020202020204"/>
                <a:ea typeface="+mn-ea"/>
                <a:cs typeface="+mn-cs"/>
              </a:rPr>
              <a:t>Kende de forskellige overenskomster på dit område i forhold til:</a:t>
            </a:r>
          </a:p>
          <a:p>
            <a:pPr marL="171450" indent="-171450" defTabSz="914400">
              <a:buFont typeface="Arial" panose="020B0604020202020204" pitchFamily="34" charset="0"/>
              <a:buChar char="•"/>
              <a:defRPr/>
            </a:pPr>
            <a:r>
              <a:rPr kumimoji="0" lang="da-DK" sz="1100" b="0" i="0" u="none" strike="noStrike" kern="1200" cap="none" spc="0" normalizeH="0" baseline="0" noProof="0" dirty="0">
                <a:ln>
                  <a:noFill/>
                </a:ln>
                <a:solidFill>
                  <a:prstClr val="black"/>
                </a:solidFill>
                <a:effectLst/>
                <a:uLnTx/>
                <a:uFillTx/>
                <a:latin typeface="Aptos" panose="02110004020202020204"/>
                <a:ea typeface="+mn-ea"/>
                <a:cs typeface="+mn-cs"/>
              </a:rPr>
              <a:t>Muligheder for at vælge mellem betaling og afspadsering</a:t>
            </a:r>
            <a:endParaRPr kumimoji="0" lang="da-DK" sz="300" b="0" i="0" u="none" strike="noStrike" kern="1200" cap="none" spc="0" normalizeH="0" baseline="0" noProof="0" dirty="0">
              <a:ln>
                <a:noFill/>
              </a:ln>
              <a:solidFill>
                <a:prstClr val="black"/>
              </a:solidFill>
              <a:effectLst/>
              <a:uLnTx/>
              <a:uFillTx/>
              <a:latin typeface="Aptos" panose="02110004020202020204"/>
              <a:ea typeface="+mn-ea"/>
              <a:cs typeface="+mn-cs"/>
            </a:endParaRPr>
          </a:p>
          <a:p>
            <a:pPr marL="171450" indent="-171450" defTabSz="914400">
              <a:buFont typeface="Arial" panose="020B0604020202020204" pitchFamily="34" charset="0"/>
              <a:buChar char="•"/>
              <a:defRPr/>
            </a:pPr>
            <a:r>
              <a:rPr kumimoji="0" lang="da-DK" sz="1100" b="0" i="0" u="none" strike="noStrike" kern="1200" cap="none" spc="0" normalizeH="0" baseline="0" noProof="0" dirty="0">
                <a:ln>
                  <a:noFill/>
                </a:ln>
                <a:solidFill>
                  <a:prstClr val="black"/>
                </a:solidFill>
                <a:effectLst/>
                <a:uLnTx/>
                <a:uFillTx/>
                <a:latin typeface="Aptos" panose="02110004020202020204"/>
                <a:ea typeface="+mn-ea"/>
                <a:cs typeface="+mn-cs"/>
              </a:rPr>
              <a:t>Muligheder, der er for at placere afspadsering</a:t>
            </a:r>
          </a:p>
          <a:p>
            <a:pPr marL="171450" indent="-171450" defTabSz="914400">
              <a:buFont typeface="Arial" panose="020B0604020202020204" pitchFamily="34" charset="0"/>
              <a:buChar char="•"/>
              <a:defRPr/>
            </a:pPr>
            <a:r>
              <a:rPr kumimoji="0" lang="da-DK" sz="1100" b="0" i="0" u="none" strike="noStrike" kern="1200" cap="none" spc="0" normalizeH="0" baseline="0" noProof="0" dirty="0">
                <a:ln>
                  <a:noFill/>
                </a:ln>
                <a:solidFill>
                  <a:prstClr val="black"/>
                </a:solidFill>
                <a:effectLst/>
                <a:uLnTx/>
                <a:uFillTx/>
                <a:latin typeface="Aptos" panose="02110004020202020204"/>
                <a:ea typeface="+mn-ea"/>
                <a:cs typeface="+mn-cs"/>
              </a:rPr>
              <a:t>At give korrekte varsler i forbindelse med planlægning af afspadseringen</a:t>
            </a:r>
          </a:p>
          <a:p>
            <a:pPr marL="171450" indent="-171450" defTabSz="914400">
              <a:buFont typeface="Arial" panose="020B0604020202020204" pitchFamily="34" charset="0"/>
              <a:buChar char="•"/>
              <a:defRPr/>
            </a:pPr>
            <a:r>
              <a:rPr kumimoji="0" lang="da-DK" sz="1100" b="0" i="0" u="none" strike="noStrike" kern="1200" cap="none" spc="0" normalizeH="0" baseline="0" noProof="0" dirty="0">
                <a:ln>
                  <a:noFill/>
                </a:ln>
                <a:solidFill>
                  <a:prstClr val="black"/>
                </a:solidFill>
                <a:effectLst/>
                <a:uLnTx/>
                <a:uFillTx/>
                <a:latin typeface="Aptos" panose="02110004020202020204"/>
                <a:ea typeface="+mn-ea"/>
                <a:cs typeface="+mn-cs"/>
              </a:rPr>
              <a:t>At give de rigtige tillæg for overarbejde</a:t>
            </a:r>
          </a:p>
          <a:p>
            <a:pPr marL="171450" indent="-171450" defTabSz="914400">
              <a:buFont typeface="Arial" panose="020B0604020202020204" pitchFamily="34" charset="0"/>
              <a:buChar char="•"/>
              <a:defRPr/>
            </a:pPr>
            <a:r>
              <a:rPr kumimoji="0" lang="da-DK" sz="1100" b="0" i="0" u="none" strike="noStrike" kern="1200" cap="none" spc="0" normalizeH="0" baseline="0" noProof="0" dirty="0">
                <a:ln>
                  <a:noFill/>
                </a:ln>
                <a:solidFill>
                  <a:prstClr val="black"/>
                </a:solidFill>
                <a:effectLst/>
                <a:uLnTx/>
                <a:uFillTx/>
                <a:latin typeface="Aptos" panose="02110004020202020204"/>
                <a:ea typeface="+mn-ea"/>
                <a:cs typeface="+mn-cs"/>
              </a:rPr>
              <a:t>Registrere arbejdstid, overtid og afspadsering.</a:t>
            </a:r>
          </a:p>
        </p:txBody>
      </p:sp>
      <p:sp>
        <p:nvSpPr>
          <p:cNvPr id="14" name="Rektangel: øverste hjørner afrundet 13">
            <a:extLst>
              <a:ext uri="{FF2B5EF4-FFF2-40B4-BE49-F238E27FC236}">
                <a16:creationId xmlns:a16="http://schemas.microsoft.com/office/drawing/2014/main" id="{4949F8EC-4E60-A369-6AAB-4C590B5775EF}"/>
              </a:ext>
            </a:extLst>
          </p:cNvPr>
          <p:cNvSpPr/>
          <p:nvPr/>
        </p:nvSpPr>
        <p:spPr>
          <a:xfrm>
            <a:off x="4822660" y="5221511"/>
            <a:ext cx="4284000" cy="1584000"/>
          </a:xfrm>
          <a:prstGeom prst="round2SameRect">
            <a:avLst>
              <a:gd name="adj1" fmla="val 0"/>
              <a:gd name="adj2" fmla="val 14399"/>
            </a:avLst>
          </a:prstGeom>
          <a:solidFill>
            <a:schemeClr val="bg1">
              <a:alpha val="40000"/>
            </a:schemeClr>
          </a:solidFill>
          <a:ln>
            <a:solidFill>
              <a:srgbClr val="54457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71450" indent="-171450">
              <a:buFont typeface="Arial" panose="020B0604020202020204" pitchFamily="34" charset="0"/>
              <a:buChar char="•"/>
            </a:pPr>
            <a:r>
              <a:rPr lang="da-DK" sz="1100" dirty="0">
                <a:solidFill>
                  <a:schemeClr val="tx1"/>
                </a:solidFill>
              </a:rPr>
              <a:t>Du kan få hjælp hos HR.</a:t>
            </a:r>
            <a:endParaRPr lang="da-DK" sz="1100" dirty="0">
              <a:solidFill>
                <a:srgbClr val="FF0000"/>
              </a:solidFill>
            </a:endParaRPr>
          </a:p>
          <a:p>
            <a:pPr marL="171450" indent="-171450" algn="l">
              <a:buFont typeface="Arial" panose="020B0604020202020204" pitchFamily="34" charset="0"/>
              <a:buChar char="•"/>
            </a:pPr>
            <a:r>
              <a:rPr lang="da-DK" sz="1100" dirty="0">
                <a:solidFill>
                  <a:schemeClr val="tx1"/>
                </a:solidFill>
              </a:rPr>
              <a:t>Du kan spørge din nærmeste lederkollega eller leder om hjælp.</a:t>
            </a:r>
          </a:p>
        </p:txBody>
      </p:sp>
      <p:sp>
        <p:nvSpPr>
          <p:cNvPr id="10" name="Rektangel: øverste hjørner afrundet 9">
            <a:extLst>
              <a:ext uri="{FF2B5EF4-FFF2-40B4-BE49-F238E27FC236}">
                <a16:creationId xmlns:a16="http://schemas.microsoft.com/office/drawing/2014/main" id="{F4491812-5144-075C-FECC-D07F291A41D1}"/>
              </a:ext>
            </a:extLst>
          </p:cNvPr>
          <p:cNvSpPr/>
          <p:nvPr/>
        </p:nvSpPr>
        <p:spPr>
          <a:xfrm>
            <a:off x="468000" y="1222941"/>
            <a:ext cx="4284000" cy="3600000"/>
          </a:xfrm>
          <a:prstGeom prst="round2SameRect">
            <a:avLst>
              <a:gd name="adj1" fmla="val 0"/>
              <a:gd name="adj2" fmla="val 14399"/>
            </a:avLst>
          </a:prstGeom>
          <a:solidFill>
            <a:schemeClr val="bg1"/>
          </a:solidFill>
          <a:ln>
            <a:solidFill>
              <a:srgbClr val="54457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1050" b="0" i="0" u="none" strike="noStrike" kern="1200" cap="none" spc="0" normalizeH="0" baseline="0" noProof="0" dirty="0">
                <a:ln>
                  <a:noFill/>
                </a:ln>
                <a:solidFill>
                  <a:prstClr val="black"/>
                </a:solidFill>
                <a:effectLst/>
                <a:uLnTx/>
                <a:uFillTx/>
                <a:latin typeface="Aptos" panose="02110004020202020204"/>
                <a:ea typeface="+mn-ea"/>
                <a:cs typeface="Calibri"/>
              </a:rPr>
              <a:t>En medarbejder kan have krav på ekstra honorering i form af betaling (penge) og/eller afspadsering (tid) udover den faste månedsløn. Kravet kan opstå ved overarbejde, merarbejde, arbejde på særlige tidspunkter, tilkald mv. Det er ledelsen, der har ansvaret for at tilrettelægge arbejdstiden og dermed kan bestemme, om kravet på ekstra honorering opstår.  Det er typisk ledelsen, som afgør, om den ekstra honorering skal udbetales eller afspadseres.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400" b="0" i="0" u="none" strike="noStrike" kern="1200" cap="none" spc="0" normalizeH="0" baseline="0" noProof="0" dirty="0">
              <a:ln>
                <a:noFill/>
              </a:ln>
              <a:solidFill>
                <a:prstClr val="black"/>
              </a:solidFill>
              <a:effectLst/>
              <a:uLnTx/>
              <a:uFillTx/>
              <a:latin typeface="Aptos" panose="02110004020202020204"/>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1050" b="0" i="0" u="none" strike="noStrike" kern="1200" cap="none" spc="0" normalizeH="0" baseline="0" noProof="0" dirty="0">
                <a:ln>
                  <a:noFill/>
                </a:ln>
                <a:solidFill>
                  <a:prstClr val="black"/>
                </a:solidFill>
                <a:effectLst/>
                <a:uLnTx/>
                <a:uFillTx/>
                <a:latin typeface="Aptos" panose="02110004020202020204"/>
                <a:ea typeface="+mn-ea"/>
                <a:cs typeface="Calibri"/>
              </a:rPr>
              <a:t>Overarbejdstimer kan udbetales eller afspadseres typisk med et tillæg på 50 procent. Der kan dog være forskelle mellem overenskomster, hvorfor du bør orientere dig nærmere heri. Overarbejde forudsættes pålagt af ledelsen.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400" b="0" i="0" u="none" strike="noStrike" kern="1200" cap="none" spc="0" normalizeH="0" baseline="0" noProof="0" dirty="0">
              <a:ln>
                <a:noFill/>
              </a:ln>
              <a:solidFill>
                <a:prstClr val="black"/>
              </a:solidFill>
              <a:effectLst/>
              <a:uLnTx/>
              <a:uFillTx/>
              <a:latin typeface="Aptos" panose="02110004020202020204"/>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1050" b="0" i="0" u="none" strike="noStrike" kern="1200" cap="none" spc="0" normalizeH="0" baseline="0" noProof="0" dirty="0">
                <a:ln>
                  <a:noFill/>
                </a:ln>
                <a:solidFill>
                  <a:prstClr val="black"/>
                </a:solidFill>
                <a:effectLst/>
                <a:uLnTx/>
                <a:uFillTx/>
                <a:latin typeface="Aptos" panose="02110004020202020204"/>
                <a:ea typeface="+mn-ea"/>
                <a:cs typeface="Calibri"/>
              </a:rPr>
              <a:t>Hvis du beder en medarbejder om at afspadsere, kan der være regler om, så vidt muligt at planlægge dem som hele arbejdsdage. Der er dog undtagelser, fx hvis du planlægger afspadseringen i forbindelse med hviletid, eller hvis den lægges i forbindelse med et fridøgn eller en anden frihedsperiode.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400" b="0" i="0" u="none" strike="noStrike" kern="1200" cap="none" spc="0" normalizeH="0" baseline="0" noProof="0" dirty="0">
              <a:ln>
                <a:noFill/>
              </a:ln>
              <a:solidFill>
                <a:prstClr val="black"/>
              </a:solidFill>
              <a:effectLst/>
              <a:uLnTx/>
              <a:uFillTx/>
              <a:latin typeface="Aptos" panose="02110004020202020204"/>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1050" b="0" i="0" u="none" strike="noStrike" kern="1200" cap="none" spc="0" normalizeH="0" baseline="0" noProof="0" dirty="0">
                <a:ln>
                  <a:noFill/>
                </a:ln>
                <a:solidFill>
                  <a:prstClr val="black"/>
                </a:solidFill>
                <a:effectLst/>
                <a:uLnTx/>
                <a:uFillTx/>
                <a:latin typeface="Aptos" panose="02110004020202020204"/>
                <a:ea typeface="+mn-ea"/>
                <a:cs typeface="Calibri"/>
              </a:rPr>
              <a:t>Medarbejderen skal varsles om pålagt afspadsering – her skal du også orientere dig i de enkelte overenskomster. Hvis varslingsreglerne ikke kan overholdes, medfører det en ekstra betaling.</a:t>
            </a:r>
          </a:p>
        </p:txBody>
      </p:sp>
      <p:sp>
        <p:nvSpPr>
          <p:cNvPr id="17" name="Rektangel: øverste hjørner afrundet 16">
            <a:extLst>
              <a:ext uri="{FF2B5EF4-FFF2-40B4-BE49-F238E27FC236}">
                <a16:creationId xmlns:a16="http://schemas.microsoft.com/office/drawing/2014/main" id="{5E6C727D-8CB6-B895-3430-1D59A87DA36E}"/>
              </a:ext>
            </a:extLst>
          </p:cNvPr>
          <p:cNvSpPr/>
          <p:nvPr/>
        </p:nvSpPr>
        <p:spPr>
          <a:xfrm>
            <a:off x="4822660" y="1224661"/>
            <a:ext cx="4284000" cy="3600000"/>
          </a:xfrm>
          <a:prstGeom prst="round2SameRect">
            <a:avLst>
              <a:gd name="adj1" fmla="val 0"/>
              <a:gd name="adj2" fmla="val 14399"/>
            </a:avLst>
          </a:prstGeom>
          <a:solidFill>
            <a:schemeClr val="bg1"/>
          </a:solidFill>
          <a:ln>
            <a:solidFill>
              <a:srgbClr val="54457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r>
              <a:rPr kumimoji="0" lang="da-DK" sz="1050" b="0" i="0" u="none" strike="noStrike" kern="1200" cap="none" spc="0" normalizeH="0" baseline="0" noProof="0">
                <a:ln>
                  <a:noFill/>
                </a:ln>
                <a:solidFill>
                  <a:prstClr val="black"/>
                </a:solidFill>
                <a:effectLst/>
                <a:uLnTx/>
                <a:uFillTx/>
                <a:latin typeface="Aptos" panose="02110004020202020204"/>
                <a:ea typeface="+mn-ea"/>
                <a:cs typeface="Calibri"/>
              </a:rPr>
              <a:t>Opgørelse af de ekstra optjente timer sker normalt ske i forbindelse med opgørelsesperiodens (normperiodens) ophør. Der kan være en tidsfrist for afspadsering, sådan at der sker automatisk udbetaling, hvis der ikke er afspadseret inden en vis frist</a:t>
            </a:r>
            <a:endParaRPr lang="da-DK" sz="1100" dirty="0">
              <a:solidFill>
                <a:prstClr val="black"/>
              </a:solidFill>
              <a:latin typeface="Calibri" panose="020F0502020204030204"/>
              <a:cs typeface="Calibri"/>
            </a:endParaRPr>
          </a:p>
        </p:txBody>
      </p:sp>
      <p:pic>
        <p:nvPicPr>
          <p:cNvPr id="6" name="Grafik 5">
            <a:hlinkClick r:id="rId3" action="ppaction://hlinksldjump"/>
            <a:extLst>
              <a:ext uri="{FF2B5EF4-FFF2-40B4-BE49-F238E27FC236}">
                <a16:creationId xmlns:a16="http://schemas.microsoft.com/office/drawing/2014/main" id="{E44A33F8-8EA9-C956-46E3-4F07F68254B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9172" y="6540272"/>
            <a:ext cx="198663" cy="198663"/>
          </a:xfrm>
          <a:prstGeom prst="rect">
            <a:avLst/>
          </a:prstGeom>
        </p:spPr>
      </p:pic>
      <p:sp>
        <p:nvSpPr>
          <p:cNvPr id="12" name="Rektangel: afrundede hjørner 11">
            <a:extLst>
              <a:ext uri="{FF2B5EF4-FFF2-40B4-BE49-F238E27FC236}">
                <a16:creationId xmlns:a16="http://schemas.microsoft.com/office/drawing/2014/main" id="{0D1422E0-EDF8-F32A-EBB6-C0F94D3554FB}"/>
              </a:ext>
            </a:extLst>
          </p:cNvPr>
          <p:cNvSpPr/>
          <p:nvPr/>
        </p:nvSpPr>
        <p:spPr>
          <a:xfrm>
            <a:off x="326885" y="63541"/>
            <a:ext cx="8784000" cy="792000"/>
          </a:xfrm>
          <a:prstGeom prst="roundRect">
            <a:avLst/>
          </a:prstGeom>
          <a:solidFill>
            <a:srgbClr val="54457F">
              <a:alpha val="7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defTabSz="685800"/>
            <a:endParaRPr lang="da-DK" sz="1350" dirty="0">
              <a:solidFill>
                <a:prstClr val="black"/>
              </a:solidFill>
              <a:latin typeface="Calibri" panose="020F0502020204030204"/>
            </a:endParaRPr>
          </a:p>
        </p:txBody>
      </p:sp>
      <p:sp>
        <p:nvSpPr>
          <p:cNvPr id="18" name="Tekstfelt 17">
            <a:extLst>
              <a:ext uri="{FF2B5EF4-FFF2-40B4-BE49-F238E27FC236}">
                <a16:creationId xmlns:a16="http://schemas.microsoft.com/office/drawing/2014/main" id="{F5CC9119-C469-A75E-2132-0F87FEC305AF}"/>
              </a:ext>
            </a:extLst>
          </p:cNvPr>
          <p:cNvSpPr txBox="1"/>
          <p:nvPr/>
        </p:nvSpPr>
        <p:spPr>
          <a:xfrm>
            <a:off x="679727" y="311800"/>
            <a:ext cx="987148" cy="276999"/>
          </a:xfrm>
          <a:prstGeom prst="rect">
            <a:avLst/>
          </a:prstGeom>
          <a:noFill/>
        </p:spPr>
        <p:txBody>
          <a:bodyPr wrap="square" lIns="68580" tIns="34290" rIns="68580" bIns="34290" rtlCol="0" anchor="t">
            <a:spAutoFit/>
          </a:bodyPr>
          <a:lstStyle/>
          <a:p>
            <a:pPr defTabSz="685800"/>
            <a:r>
              <a:rPr lang="da-DK" sz="1350" dirty="0">
                <a:solidFill>
                  <a:schemeClr val="bg1"/>
                </a:solidFill>
                <a:latin typeface="Calibri" panose="020F0502020204030204"/>
                <a:ea typeface="Yu Gothic Light"/>
              </a:rPr>
              <a:t>Situationer</a:t>
            </a:r>
            <a:r>
              <a:rPr lang="da-DK" sz="1350" dirty="0">
                <a:solidFill>
                  <a:prstClr val="black"/>
                </a:solidFill>
                <a:latin typeface="Calibri" panose="020F0502020204030204"/>
                <a:ea typeface="Yu Gothic Light"/>
              </a:rPr>
              <a:t>:</a:t>
            </a:r>
            <a:r>
              <a:rPr lang="da-DK" sz="1350" b="1" dirty="0">
                <a:solidFill>
                  <a:prstClr val="black"/>
                </a:solidFill>
                <a:latin typeface="Calibri" panose="020F0502020204030204"/>
                <a:ea typeface="Yu Gothic Light"/>
              </a:rPr>
              <a:t> </a:t>
            </a:r>
            <a:endParaRPr lang="da-DK" sz="1350" b="1" dirty="0">
              <a:solidFill>
                <a:prstClr val="black"/>
              </a:solidFill>
              <a:latin typeface="Calibri" panose="020F0502020204030204"/>
              <a:ea typeface="Yu Gothic Light" panose="020B0300000000000000" pitchFamily="34" charset="-128"/>
            </a:endParaRPr>
          </a:p>
        </p:txBody>
      </p:sp>
      <p:sp>
        <p:nvSpPr>
          <p:cNvPr id="16" name="Tekstfelt 15">
            <a:extLst>
              <a:ext uri="{FF2B5EF4-FFF2-40B4-BE49-F238E27FC236}">
                <a16:creationId xmlns:a16="http://schemas.microsoft.com/office/drawing/2014/main" id="{F75C2D43-3BAB-DA9A-FB50-B13642C1448C}"/>
              </a:ext>
            </a:extLst>
          </p:cNvPr>
          <p:cNvSpPr txBox="1"/>
          <p:nvPr/>
        </p:nvSpPr>
        <p:spPr>
          <a:xfrm>
            <a:off x="1800000" y="236186"/>
            <a:ext cx="6839363" cy="600164"/>
          </a:xfrm>
          <a:prstGeom prst="rect">
            <a:avLst/>
          </a:prstGeom>
          <a:noFill/>
        </p:spPr>
        <p:txBody>
          <a:bodyPr wrap="square" rtlCol="0">
            <a:spAutoFit/>
          </a:bodyPr>
          <a:lstStyle/>
          <a:p>
            <a:pPr defTabSz="685800"/>
            <a:r>
              <a:rPr lang="da-DK" sz="1100" dirty="0">
                <a:solidFill>
                  <a:prstClr val="white"/>
                </a:solidFill>
                <a:latin typeface="Calibri" panose="020F0502020204030204"/>
              </a:rPr>
              <a:t>En medarbejder har meget overtid og vil have det hele udbetalt</a:t>
            </a:r>
          </a:p>
          <a:p>
            <a:pPr defTabSz="685800"/>
            <a:r>
              <a:rPr lang="da-DK" sz="1100" dirty="0">
                <a:solidFill>
                  <a:prstClr val="white"/>
                </a:solidFill>
                <a:latin typeface="Calibri" panose="020F0502020204030204"/>
              </a:rPr>
              <a:t>Du beder om at afspadsere på et tidspunkt, der passer dårligt i forhold til vagtplanen</a:t>
            </a:r>
          </a:p>
          <a:p>
            <a:pPr defTabSz="685800"/>
            <a:endParaRPr lang="da-DK" sz="1100" dirty="0">
              <a:solidFill>
                <a:prstClr val="white"/>
              </a:solidFill>
              <a:latin typeface="Calibri" panose="020F0502020204030204"/>
            </a:endParaRPr>
          </a:p>
        </p:txBody>
      </p:sp>
      <p:sp>
        <p:nvSpPr>
          <p:cNvPr id="20" name="Rektangel: øverste hjørner afrundet 19">
            <a:extLst>
              <a:ext uri="{FF2B5EF4-FFF2-40B4-BE49-F238E27FC236}">
                <a16:creationId xmlns:a16="http://schemas.microsoft.com/office/drawing/2014/main" id="{BFF18CD6-E5EF-8019-D9E4-40BA6A65794E}"/>
              </a:ext>
            </a:extLst>
          </p:cNvPr>
          <p:cNvSpPr/>
          <p:nvPr/>
        </p:nvSpPr>
        <p:spPr>
          <a:xfrm>
            <a:off x="468000" y="936000"/>
            <a:ext cx="4284000" cy="288000"/>
          </a:xfrm>
          <a:prstGeom prst="round2SameRect">
            <a:avLst/>
          </a:prstGeom>
          <a:solidFill>
            <a:srgbClr val="54457F">
              <a:alpha val="40000"/>
            </a:srgbClr>
          </a:solidFill>
          <a:ln>
            <a:solidFill>
              <a:srgbClr val="54457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Fakta </a:t>
            </a:r>
          </a:p>
        </p:txBody>
      </p:sp>
      <p:sp>
        <p:nvSpPr>
          <p:cNvPr id="22" name="Rektangel: øverste hjørner afrundet 21">
            <a:extLst>
              <a:ext uri="{FF2B5EF4-FFF2-40B4-BE49-F238E27FC236}">
                <a16:creationId xmlns:a16="http://schemas.microsoft.com/office/drawing/2014/main" id="{044EB5E4-1766-EA53-8A24-FDD716686847}"/>
              </a:ext>
            </a:extLst>
          </p:cNvPr>
          <p:cNvSpPr/>
          <p:nvPr/>
        </p:nvSpPr>
        <p:spPr>
          <a:xfrm>
            <a:off x="4824000" y="936000"/>
            <a:ext cx="4284000" cy="288000"/>
          </a:xfrm>
          <a:prstGeom prst="round2SameRect">
            <a:avLst/>
          </a:prstGeom>
          <a:solidFill>
            <a:srgbClr val="54457F">
              <a:alpha val="40000"/>
            </a:srgbClr>
          </a:solidFill>
          <a:ln>
            <a:solidFill>
              <a:srgbClr val="54457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Særlige forhold</a:t>
            </a:r>
          </a:p>
        </p:txBody>
      </p:sp>
      <p:sp>
        <p:nvSpPr>
          <p:cNvPr id="24" name="Rektangel: øverste hjørner afrundet 23">
            <a:extLst>
              <a:ext uri="{FF2B5EF4-FFF2-40B4-BE49-F238E27FC236}">
                <a16:creationId xmlns:a16="http://schemas.microsoft.com/office/drawing/2014/main" id="{371BA70A-389D-5003-3507-E6FD0ED3EEBF}"/>
              </a:ext>
            </a:extLst>
          </p:cNvPr>
          <p:cNvSpPr/>
          <p:nvPr/>
        </p:nvSpPr>
        <p:spPr>
          <a:xfrm>
            <a:off x="468000" y="4932000"/>
            <a:ext cx="4284000" cy="288000"/>
          </a:xfrm>
          <a:prstGeom prst="round2SameRect">
            <a:avLst/>
          </a:prstGeom>
          <a:solidFill>
            <a:srgbClr val="54457F">
              <a:alpha val="40000"/>
            </a:srgbClr>
          </a:solidFill>
          <a:ln>
            <a:solidFill>
              <a:srgbClr val="54457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Husk, at du skal...</a:t>
            </a:r>
          </a:p>
        </p:txBody>
      </p:sp>
      <p:pic>
        <p:nvPicPr>
          <p:cNvPr id="25" name="Grafik 24" descr="Postit-noter kontur">
            <a:extLst>
              <a:ext uri="{FF2B5EF4-FFF2-40B4-BE49-F238E27FC236}">
                <a16:creationId xmlns:a16="http://schemas.microsoft.com/office/drawing/2014/main" id="{B6229595-F7E6-A3DC-06F1-CDF51281715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44680" y="4917015"/>
            <a:ext cx="338241" cy="324000"/>
          </a:xfrm>
          <a:prstGeom prst="rect">
            <a:avLst/>
          </a:prstGeom>
        </p:spPr>
      </p:pic>
      <p:sp>
        <p:nvSpPr>
          <p:cNvPr id="27" name="Rektangel: øverste hjørner afrundet 26">
            <a:extLst>
              <a:ext uri="{FF2B5EF4-FFF2-40B4-BE49-F238E27FC236}">
                <a16:creationId xmlns:a16="http://schemas.microsoft.com/office/drawing/2014/main" id="{342B661A-9643-27F0-720C-C8DF3CF9D742}"/>
              </a:ext>
            </a:extLst>
          </p:cNvPr>
          <p:cNvSpPr/>
          <p:nvPr/>
        </p:nvSpPr>
        <p:spPr>
          <a:xfrm>
            <a:off x="4822660" y="4932000"/>
            <a:ext cx="4284000" cy="288000"/>
          </a:xfrm>
          <a:prstGeom prst="round2SameRect">
            <a:avLst/>
          </a:prstGeom>
          <a:solidFill>
            <a:srgbClr val="54457F">
              <a:alpha val="40000"/>
            </a:srgbClr>
          </a:solidFill>
          <a:ln>
            <a:solidFill>
              <a:srgbClr val="54457F">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Hvem kan hjælpe mig?</a:t>
            </a:r>
          </a:p>
        </p:txBody>
      </p:sp>
      <p:pic>
        <p:nvPicPr>
          <p:cNvPr id="26" name="Grafik 25" descr="Spørgsmål kontur">
            <a:extLst>
              <a:ext uri="{FF2B5EF4-FFF2-40B4-BE49-F238E27FC236}">
                <a16:creationId xmlns:a16="http://schemas.microsoft.com/office/drawing/2014/main" id="{CBCE6F22-D24E-436F-9526-1C007F8D0AD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640000" y="4926456"/>
            <a:ext cx="324000" cy="324000"/>
          </a:xfrm>
          <a:prstGeom prst="rect">
            <a:avLst/>
          </a:prstGeom>
        </p:spPr>
      </p:pic>
    </p:spTree>
    <p:extLst>
      <p:ext uri="{BB962C8B-B14F-4D97-AF65-F5344CB8AC3E}">
        <p14:creationId xmlns:p14="http://schemas.microsoft.com/office/powerpoint/2010/main" val="3014370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Ellipse 17">
            <a:extLst>
              <a:ext uri="{FF2B5EF4-FFF2-40B4-BE49-F238E27FC236}">
                <a16:creationId xmlns:a16="http://schemas.microsoft.com/office/drawing/2014/main" id="{1D1A28E8-EE61-E9B6-EA89-056932314E6F}"/>
              </a:ext>
            </a:extLst>
          </p:cNvPr>
          <p:cNvSpPr>
            <a:spLocks/>
          </p:cNvSpPr>
          <p:nvPr/>
        </p:nvSpPr>
        <p:spPr>
          <a:xfrm>
            <a:off x="853596" y="1109336"/>
            <a:ext cx="540000" cy="540000"/>
          </a:xfrm>
          <a:prstGeom prst="ellipse">
            <a:avLst/>
          </a:prstGeom>
          <a:solidFill>
            <a:srgbClr val="EED2CC"/>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r>
              <a:rPr lang="da-DK" dirty="0">
                <a:solidFill>
                  <a:prstClr val="white"/>
                </a:solidFill>
                <a:latin typeface="Calibri" panose="020F0502020204030204"/>
              </a:rPr>
              <a:t>1</a:t>
            </a:r>
          </a:p>
        </p:txBody>
      </p:sp>
      <p:sp>
        <p:nvSpPr>
          <p:cNvPr id="34" name="Titel 1">
            <a:extLst>
              <a:ext uri="{FF2B5EF4-FFF2-40B4-BE49-F238E27FC236}">
                <a16:creationId xmlns:a16="http://schemas.microsoft.com/office/drawing/2014/main" id="{793537B8-0A15-B2C3-6F39-3314F92A5E16}"/>
              </a:ext>
            </a:extLst>
          </p:cNvPr>
          <p:cNvSpPr>
            <a:spLocks noGrp="1"/>
          </p:cNvSpPr>
          <p:nvPr>
            <p:ph type="title"/>
          </p:nvPr>
        </p:nvSpPr>
        <p:spPr>
          <a:xfrm rot="16200000">
            <a:off x="-3217532" y="3213000"/>
            <a:ext cx="6858000" cy="432000"/>
          </a:xfrm>
          <a:solidFill>
            <a:schemeClr val="tx2"/>
          </a:solidFill>
        </p:spPr>
        <p:txBody>
          <a:bodyPr>
            <a:normAutofit/>
          </a:bodyPr>
          <a:lstStyle/>
          <a:p>
            <a:r>
              <a:rPr lang="da-DK" sz="2400" dirty="0"/>
              <a:t>Indholdsfortegnelse</a:t>
            </a:r>
            <a:endParaRPr lang="da-DK" sz="2400" dirty="0">
              <a:latin typeface="Yu Gothic Light" panose="020B0300000000000000" pitchFamily="34" charset="-128"/>
              <a:ea typeface="Yu Gothic Light" panose="020B0300000000000000" pitchFamily="34" charset="-128"/>
            </a:endParaRPr>
          </a:p>
        </p:txBody>
      </p:sp>
      <p:sp>
        <p:nvSpPr>
          <p:cNvPr id="41" name="Tekstfelt 40">
            <a:extLst>
              <a:ext uri="{FF2B5EF4-FFF2-40B4-BE49-F238E27FC236}">
                <a16:creationId xmlns:a16="http://schemas.microsoft.com/office/drawing/2014/main" id="{250DBA97-D44D-63F0-5496-EA5955F685CA}"/>
              </a:ext>
            </a:extLst>
          </p:cNvPr>
          <p:cNvSpPr txBox="1"/>
          <p:nvPr/>
        </p:nvSpPr>
        <p:spPr>
          <a:xfrm>
            <a:off x="1393596" y="1075243"/>
            <a:ext cx="1908810" cy="507831"/>
          </a:xfrm>
          <a:prstGeom prst="rect">
            <a:avLst/>
          </a:prstGeom>
          <a:noFill/>
        </p:spPr>
        <p:txBody>
          <a:bodyPr wrap="square" rtlCol="0">
            <a:spAutoFit/>
          </a:bodyPr>
          <a:lstStyle/>
          <a:p>
            <a:pPr defTabSz="685800">
              <a:defRPr/>
            </a:pPr>
            <a:r>
              <a:rPr lang="da-DK" sz="1350" dirty="0">
                <a:solidFill>
                  <a:prstClr val="black"/>
                </a:solidFill>
                <a:latin typeface="Yu Gothic Light" panose="020B0300000000000000" pitchFamily="34" charset="-128"/>
                <a:ea typeface="Yu Gothic Light" panose="020B0300000000000000" pitchFamily="34" charset="-128"/>
              </a:rPr>
              <a:t>STYR PÅ HVERDAGEN</a:t>
            </a:r>
          </a:p>
        </p:txBody>
      </p:sp>
      <p:sp>
        <p:nvSpPr>
          <p:cNvPr id="43" name="Ellipse 42">
            <a:extLst>
              <a:ext uri="{FF2B5EF4-FFF2-40B4-BE49-F238E27FC236}">
                <a16:creationId xmlns:a16="http://schemas.microsoft.com/office/drawing/2014/main" id="{C4964703-B5A4-729A-BEB6-9E23280E05CE}"/>
              </a:ext>
            </a:extLst>
          </p:cNvPr>
          <p:cNvSpPr>
            <a:spLocks/>
          </p:cNvSpPr>
          <p:nvPr/>
        </p:nvSpPr>
        <p:spPr>
          <a:xfrm>
            <a:off x="853596" y="3851657"/>
            <a:ext cx="540000" cy="540000"/>
          </a:xfrm>
          <a:prstGeom prst="ellipse">
            <a:avLst/>
          </a:prstGeom>
          <a:solidFill>
            <a:srgbClr val="E79385"/>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r>
              <a:rPr lang="da-DK" dirty="0">
                <a:solidFill>
                  <a:prstClr val="white"/>
                </a:solidFill>
                <a:latin typeface="Calibri" panose="020F0502020204030204"/>
              </a:rPr>
              <a:t>3</a:t>
            </a:r>
          </a:p>
        </p:txBody>
      </p:sp>
      <p:sp>
        <p:nvSpPr>
          <p:cNvPr id="44" name="Tekstfelt 43">
            <a:extLst>
              <a:ext uri="{FF2B5EF4-FFF2-40B4-BE49-F238E27FC236}">
                <a16:creationId xmlns:a16="http://schemas.microsoft.com/office/drawing/2014/main" id="{9479D6AF-F566-922F-D4FE-3637F2D1B0D3}"/>
              </a:ext>
            </a:extLst>
          </p:cNvPr>
          <p:cNvSpPr txBox="1"/>
          <p:nvPr/>
        </p:nvSpPr>
        <p:spPr>
          <a:xfrm>
            <a:off x="1393598" y="3811322"/>
            <a:ext cx="2598807" cy="300082"/>
          </a:xfrm>
          <a:prstGeom prst="rect">
            <a:avLst/>
          </a:prstGeom>
          <a:noFill/>
        </p:spPr>
        <p:txBody>
          <a:bodyPr wrap="square" rtlCol="0">
            <a:spAutoFit/>
          </a:bodyPr>
          <a:lstStyle/>
          <a:p>
            <a:pPr defTabSz="685800">
              <a:defRPr/>
            </a:pPr>
            <a:r>
              <a:rPr lang="da-DK" sz="1350" dirty="0">
                <a:solidFill>
                  <a:prstClr val="black"/>
                </a:solidFill>
                <a:latin typeface="Yu Gothic Light" panose="020B0300000000000000" pitchFamily="34" charset="-128"/>
                <a:ea typeface="Yu Gothic Light" panose="020B0300000000000000" pitchFamily="34" charset="-128"/>
              </a:rPr>
              <a:t>PERSONALEADMINISTRATION</a:t>
            </a:r>
          </a:p>
        </p:txBody>
      </p:sp>
      <p:sp>
        <p:nvSpPr>
          <p:cNvPr id="46" name="Ellipse 45">
            <a:extLst>
              <a:ext uri="{FF2B5EF4-FFF2-40B4-BE49-F238E27FC236}">
                <a16:creationId xmlns:a16="http://schemas.microsoft.com/office/drawing/2014/main" id="{68C6218F-F2C8-A3FF-601B-E43DA4C41D57}"/>
              </a:ext>
            </a:extLst>
          </p:cNvPr>
          <p:cNvSpPr>
            <a:spLocks/>
          </p:cNvSpPr>
          <p:nvPr/>
        </p:nvSpPr>
        <p:spPr>
          <a:xfrm>
            <a:off x="4818146" y="2492565"/>
            <a:ext cx="540000" cy="540000"/>
          </a:xfrm>
          <a:prstGeom prst="ellipse">
            <a:avLst/>
          </a:prstGeom>
          <a:solidFill>
            <a:srgbClr val="907F9F"/>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r>
              <a:rPr lang="da-DK" dirty="0">
                <a:solidFill>
                  <a:prstClr val="white"/>
                </a:solidFill>
                <a:latin typeface="Calibri" panose="020F0502020204030204"/>
              </a:rPr>
              <a:t>6</a:t>
            </a:r>
          </a:p>
        </p:txBody>
      </p:sp>
      <p:sp>
        <p:nvSpPr>
          <p:cNvPr id="48" name="Tekstfelt 47">
            <a:extLst>
              <a:ext uri="{FF2B5EF4-FFF2-40B4-BE49-F238E27FC236}">
                <a16:creationId xmlns:a16="http://schemas.microsoft.com/office/drawing/2014/main" id="{0E23FF27-005B-B07E-0BFC-E8A655B7CF31}"/>
              </a:ext>
            </a:extLst>
          </p:cNvPr>
          <p:cNvSpPr txBox="1"/>
          <p:nvPr/>
        </p:nvSpPr>
        <p:spPr>
          <a:xfrm>
            <a:off x="5356757" y="2455767"/>
            <a:ext cx="1908810" cy="300082"/>
          </a:xfrm>
          <a:prstGeom prst="rect">
            <a:avLst/>
          </a:prstGeom>
          <a:noFill/>
        </p:spPr>
        <p:txBody>
          <a:bodyPr wrap="square" rtlCol="0">
            <a:spAutoFit/>
          </a:bodyPr>
          <a:lstStyle/>
          <a:p>
            <a:pPr defTabSz="685800">
              <a:defRPr/>
            </a:pPr>
            <a:r>
              <a:rPr lang="da-DK" sz="1350" dirty="0">
                <a:solidFill>
                  <a:prstClr val="black"/>
                </a:solidFill>
                <a:latin typeface="Yu Gothic Light" panose="020B0300000000000000" pitchFamily="34" charset="-128"/>
                <a:ea typeface="Yu Gothic Light" panose="020B0300000000000000" pitchFamily="34" charset="-128"/>
              </a:rPr>
              <a:t>REKRUTTERING</a:t>
            </a:r>
          </a:p>
        </p:txBody>
      </p:sp>
      <p:sp>
        <p:nvSpPr>
          <p:cNvPr id="49" name="Tekstfelt 48">
            <a:extLst>
              <a:ext uri="{FF2B5EF4-FFF2-40B4-BE49-F238E27FC236}">
                <a16:creationId xmlns:a16="http://schemas.microsoft.com/office/drawing/2014/main" id="{1F57A85E-E861-9119-7124-C6C20E8767A1}"/>
              </a:ext>
            </a:extLst>
          </p:cNvPr>
          <p:cNvSpPr txBox="1"/>
          <p:nvPr/>
        </p:nvSpPr>
        <p:spPr>
          <a:xfrm>
            <a:off x="5397221" y="2741906"/>
            <a:ext cx="3508131" cy="784830"/>
          </a:xfrm>
          <a:prstGeom prst="rect">
            <a:avLst/>
          </a:prstGeom>
          <a:noFill/>
        </p:spPr>
        <p:txBody>
          <a:bodyPr wrap="square" numCol="2" rtlCol="0">
            <a:spAutoFit/>
          </a:bodyPr>
          <a:lstStyle/>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rId3" action="ppaction://hlinksldjump"/>
              </a:rPr>
              <a:t>Stillingsopslaget</a:t>
            </a:r>
            <a:endParaRPr lang="da-DK" sz="900" dirty="0">
              <a:solidFill>
                <a:prstClr val="black"/>
              </a:solidFill>
              <a:latin typeface="Calibri" panose="020F0502020204030204"/>
            </a:endParaRPr>
          </a:p>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rId4" action="ppaction://hlinksldjump"/>
              </a:rPr>
              <a:t>Jobsamtalen</a:t>
            </a:r>
            <a:endParaRPr lang="da-DK" sz="900" dirty="0">
              <a:solidFill>
                <a:prstClr val="black"/>
              </a:solidFill>
              <a:latin typeface="Calibri" panose="020F0502020204030204"/>
            </a:endParaRPr>
          </a:p>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rId5" action="ppaction://hlinksldjump"/>
              </a:rPr>
              <a:t>Indhentning af straffe- og børneattester</a:t>
            </a:r>
            <a:endParaRPr lang="da-DK" sz="900" dirty="0">
              <a:solidFill>
                <a:prstClr val="black"/>
              </a:solidFill>
              <a:latin typeface="Calibri" panose="020F0502020204030204"/>
            </a:endParaRPr>
          </a:p>
          <a:p>
            <a:pPr defTabSz="685800">
              <a:defRPr/>
            </a:pPr>
            <a:r>
              <a:rPr lang="da-DK" sz="900" dirty="0">
                <a:solidFill>
                  <a:prstClr val="black"/>
                </a:solidFill>
                <a:latin typeface="Calibri" panose="020F0502020204030204"/>
              </a:rPr>
              <a:t> </a:t>
            </a:r>
          </a:p>
          <a:p>
            <a:pPr marL="214303" indent="-214303" defTabSz="685800">
              <a:buFont typeface="Arial" panose="020B0604020202020204" pitchFamily="34" charset="0"/>
              <a:buChar char="•"/>
              <a:defRPr/>
            </a:pPr>
            <a:endParaRPr lang="da-DK" sz="900" dirty="0">
              <a:solidFill>
                <a:prstClr val="black"/>
              </a:solidFill>
              <a:latin typeface="Calibri" panose="020F0502020204030204"/>
            </a:endParaRPr>
          </a:p>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rId6" action="ppaction://hlinksldjump"/>
              </a:rPr>
              <a:t>Ansættelsen  </a:t>
            </a:r>
          </a:p>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rId7" action="ppaction://hlinksldjump"/>
              </a:rPr>
              <a:t>On boarding </a:t>
            </a:r>
            <a:endParaRPr lang="da-DK" sz="900" dirty="0">
              <a:solidFill>
                <a:prstClr val="black"/>
              </a:solidFill>
              <a:latin typeface="Calibri" panose="020F0502020204030204"/>
              <a:hlinkClick r:id="" action="ppaction://noaction"/>
            </a:endParaRPr>
          </a:p>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 action="ppaction://noaction"/>
              </a:rPr>
              <a:t>Prøvetid</a:t>
            </a:r>
            <a:endParaRPr lang="da-DK" sz="900" dirty="0">
              <a:solidFill>
                <a:prstClr val="black"/>
              </a:solidFill>
              <a:latin typeface="Calibri" panose="020F0502020204030204"/>
            </a:endParaRPr>
          </a:p>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rId8" action="ppaction://hlinksldjump"/>
              </a:rPr>
              <a:t>Egne noter</a:t>
            </a:r>
            <a:r>
              <a:rPr lang="da-DK" sz="900" dirty="0">
                <a:solidFill>
                  <a:prstClr val="black"/>
                </a:solidFill>
                <a:latin typeface="Calibri" panose="020F0502020204030204"/>
              </a:rPr>
              <a:t>   </a:t>
            </a:r>
          </a:p>
        </p:txBody>
      </p:sp>
      <p:sp>
        <p:nvSpPr>
          <p:cNvPr id="51" name="Ellipse 50">
            <a:extLst>
              <a:ext uri="{FF2B5EF4-FFF2-40B4-BE49-F238E27FC236}">
                <a16:creationId xmlns:a16="http://schemas.microsoft.com/office/drawing/2014/main" id="{5ACE1B75-C839-A19B-1B9A-0B804717E079}"/>
              </a:ext>
            </a:extLst>
          </p:cNvPr>
          <p:cNvSpPr>
            <a:spLocks/>
          </p:cNvSpPr>
          <p:nvPr/>
        </p:nvSpPr>
        <p:spPr>
          <a:xfrm>
            <a:off x="4814184" y="5234653"/>
            <a:ext cx="540000" cy="540000"/>
          </a:xfrm>
          <a:prstGeom prst="ellipse">
            <a:avLst/>
          </a:prstGeom>
          <a:solidFill>
            <a:srgbClr val="54457F"/>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r>
              <a:rPr lang="da-DK" dirty="0">
                <a:solidFill>
                  <a:prstClr val="white"/>
                </a:solidFill>
                <a:latin typeface="Calibri" panose="020F0502020204030204"/>
              </a:rPr>
              <a:t>8</a:t>
            </a:r>
          </a:p>
        </p:txBody>
      </p:sp>
      <p:sp>
        <p:nvSpPr>
          <p:cNvPr id="52" name="Tekstfelt 51">
            <a:extLst>
              <a:ext uri="{FF2B5EF4-FFF2-40B4-BE49-F238E27FC236}">
                <a16:creationId xmlns:a16="http://schemas.microsoft.com/office/drawing/2014/main" id="{FD49BF21-83BB-8968-8C65-EC81C30A2F62}"/>
              </a:ext>
            </a:extLst>
          </p:cNvPr>
          <p:cNvSpPr txBox="1"/>
          <p:nvPr/>
        </p:nvSpPr>
        <p:spPr>
          <a:xfrm>
            <a:off x="5356757" y="5205938"/>
            <a:ext cx="1908810" cy="300082"/>
          </a:xfrm>
          <a:prstGeom prst="rect">
            <a:avLst/>
          </a:prstGeom>
          <a:noFill/>
        </p:spPr>
        <p:txBody>
          <a:bodyPr wrap="square" rtlCol="0">
            <a:spAutoFit/>
          </a:bodyPr>
          <a:lstStyle/>
          <a:p>
            <a:pPr defTabSz="685800">
              <a:defRPr/>
            </a:pPr>
            <a:r>
              <a:rPr lang="da-DK" sz="1350" dirty="0">
                <a:solidFill>
                  <a:prstClr val="black"/>
                </a:solidFill>
                <a:latin typeface="Yu Gothic Light" panose="020B0300000000000000" pitchFamily="34" charset="-128"/>
                <a:ea typeface="Yu Gothic Light" panose="020B0300000000000000" pitchFamily="34" charset="-128"/>
              </a:rPr>
              <a:t>PLANLÆGNING</a:t>
            </a:r>
          </a:p>
        </p:txBody>
      </p:sp>
      <p:sp>
        <p:nvSpPr>
          <p:cNvPr id="53" name="Tekstfelt 52">
            <a:extLst>
              <a:ext uri="{FF2B5EF4-FFF2-40B4-BE49-F238E27FC236}">
                <a16:creationId xmlns:a16="http://schemas.microsoft.com/office/drawing/2014/main" id="{723FB62F-6515-359D-24F6-51A91510B155}"/>
              </a:ext>
            </a:extLst>
          </p:cNvPr>
          <p:cNvSpPr txBox="1"/>
          <p:nvPr/>
        </p:nvSpPr>
        <p:spPr>
          <a:xfrm>
            <a:off x="5397221" y="5482942"/>
            <a:ext cx="3508131" cy="369332"/>
          </a:xfrm>
          <a:prstGeom prst="rect">
            <a:avLst/>
          </a:prstGeom>
          <a:noFill/>
        </p:spPr>
        <p:txBody>
          <a:bodyPr wrap="square" numCol="2" rtlCol="0">
            <a:spAutoFit/>
          </a:bodyPr>
          <a:lstStyle/>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rId9" action="ppaction://hlinksldjump"/>
              </a:rPr>
              <a:t>Vagtplanlægning</a:t>
            </a:r>
            <a:endParaRPr lang="da-DK" sz="900" dirty="0">
              <a:solidFill>
                <a:prstClr val="black"/>
              </a:solidFill>
              <a:latin typeface="Calibri" panose="020F0502020204030204"/>
            </a:endParaRPr>
          </a:p>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rId10" action="ppaction://hlinksldjump"/>
              </a:rPr>
              <a:t>Afspadsering</a:t>
            </a:r>
            <a:endParaRPr lang="da-DK" sz="900" dirty="0">
              <a:solidFill>
                <a:prstClr val="black"/>
              </a:solidFill>
              <a:latin typeface="Calibri" panose="020F0502020204030204"/>
            </a:endParaRPr>
          </a:p>
          <a:p>
            <a:pPr defTabSz="685800">
              <a:defRPr/>
            </a:pPr>
            <a:endParaRPr lang="da-DK" sz="900" dirty="0">
              <a:solidFill>
                <a:prstClr val="black"/>
              </a:solidFill>
              <a:latin typeface="Calibri" panose="020F0502020204030204"/>
            </a:endParaRPr>
          </a:p>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rId11" action="ppaction://hlinksldjump"/>
              </a:rPr>
              <a:t>Egne noter</a:t>
            </a:r>
            <a:endParaRPr lang="da-DK" sz="900" dirty="0">
              <a:solidFill>
                <a:prstClr val="black"/>
              </a:solidFill>
              <a:latin typeface="Calibri" panose="020F0502020204030204"/>
            </a:endParaRPr>
          </a:p>
        </p:txBody>
      </p:sp>
      <p:sp>
        <p:nvSpPr>
          <p:cNvPr id="103" name="Ellipse 102">
            <a:extLst>
              <a:ext uri="{FF2B5EF4-FFF2-40B4-BE49-F238E27FC236}">
                <a16:creationId xmlns:a16="http://schemas.microsoft.com/office/drawing/2014/main" id="{56D71BC3-5AE4-56B3-0ECD-E3D8D924EFEF}"/>
              </a:ext>
            </a:extLst>
          </p:cNvPr>
          <p:cNvSpPr>
            <a:spLocks/>
          </p:cNvSpPr>
          <p:nvPr/>
        </p:nvSpPr>
        <p:spPr>
          <a:xfrm>
            <a:off x="853596" y="5231747"/>
            <a:ext cx="540000" cy="540000"/>
          </a:xfrm>
          <a:prstGeom prst="ellipse">
            <a:avLst/>
          </a:prstGeom>
          <a:solidFill>
            <a:schemeClr val="accent2"/>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r>
              <a:rPr lang="da-DK" dirty="0">
                <a:solidFill>
                  <a:prstClr val="white"/>
                </a:solidFill>
                <a:latin typeface="Calibri" panose="020F0502020204030204"/>
              </a:rPr>
              <a:t>4</a:t>
            </a:r>
          </a:p>
        </p:txBody>
      </p:sp>
      <p:sp>
        <p:nvSpPr>
          <p:cNvPr id="104" name="Tekstfelt 103">
            <a:extLst>
              <a:ext uri="{FF2B5EF4-FFF2-40B4-BE49-F238E27FC236}">
                <a16:creationId xmlns:a16="http://schemas.microsoft.com/office/drawing/2014/main" id="{60EF0B3B-2829-E13A-B771-5A85DF96BF21}"/>
              </a:ext>
            </a:extLst>
          </p:cNvPr>
          <p:cNvSpPr txBox="1"/>
          <p:nvPr/>
        </p:nvSpPr>
        <p:spPr>
          <a:xfrm>
            <a:off x="1393597" y="5224748"/>
            <a:ext cx="2664194" cy="300082"/>
          </a:xfrm>
          <a:prstGeom prst="rect">
            <a:avLst/>
          </a:prstGeom>
          <a:noFill/>
        </p:spPr>
        <p:txBody>
          <a:bodyPr wrap="square" rtlCol="0">
            <a:spAutoFit/>
          </a:bodyPr>
          <a:lstStyle/>
          <a:p>
            <a:pPr defTabSz="685800">
              <a:defRPr/>
            </a:pPr>
            <a:r>
              <a:rPr lang="da-DK" sz="1350" dirty="0">
                <a:solidFill>
                  <a:prstClr val="black"/>
                </a:solidFill>
                <a:latin typeface="Yu Gothic Light" panose="020B0300000000000000" pitchFamily="34" charset="-128"/>
                <a:ea typeface="Yu Gothic Light" panose="020B0300000000000000" pitchFamily="34" charset="-128"/>
              </a:rPr>
              <a:t>DEN GODE ARBEJDSPLADS</a:t>
            </a:r>
          </a:p>
        </p:txBody>
      </p:sp>
      <p:sp>
        <p:nvSpPr>
          <p:cNvPr id="105" name="Tekstfelt 104">
            <a:extLst>
              <a:ext uri="{FF2B5EF4-FFF2-40B4-BE49-F238E27FC236}">
                <a16:creationId xmlns:a16="http://schemas.microsoft.com/office/drawing/2014/main" id="{BDDBD9BE-8109-9B6B-8101-B0344B9B8C29}"/>
              </a:ext>
            </a:extLst>
          </p:cNvPr>
          <p:cNvSpPr txBox="1"/>
          <p:nvPr/>
        </p:nvSpPr>
        <p:spPr>
          <a:xfrm>
            <a:off x="1434064" y="5480035"/>
            <a:ext cx="3318050" cy="646331"/>
          </a:xfrm>
          <a:prstGeom prst="rect">
            <a:avLst/>
          </a:prstGeom>
          <a:noFill/>
        </p:spPr>
        <p:txBody>
          <a:bodyPr wrap="square" numCol="2" rtlCol="0">
            <a:spAutoFit/>
          </a:bodyPr>
          <a:lstStyle/>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rId12" action="ppaction://hlinksldjump"/>
              </a:rPr>
              <a:t>Arbejdsmiljø</a:t>
            </a:r>
            <a:endParaRPr lang="da-DK" sz="900" dirty="0">
              <a:solidFill>
                <a:prstClr val="black"/>
              </a:solidFill>
              <a:latin typeface="Calibri" panose="020F0502020204030204"/>
            </a:endParaRPr>
          </a:p>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rId12" action="ppaction://hlinksldjump"/>
              </a:rPr>
              <a:t>MED-systemet</a:t>
            </a:r>
            <a:endParaRPr lang="da-DK" sz="900" dirty="0">
              <a:solidFill>
                <a:prstClr val="black"/>
              </a:solidFill>
              <a:latin typeface="Calibri" panose="020F0502020204030204"/>
            </a:endParaRPr>
          </a:p>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rId13" action="ppaction://hlinksldjump"/>
              </a:rPr>
              <a:t>Tag vare på dit personale</a:t>
            </a:r>
            <a:endParaRPr lang="da-DK" sz="900" dirty="0">
              <a:solidFill>
                <a:prstClr val="black"/>
              </a:solidFill>
              <a:latin typeface="Calibri" panose="020F0502020204030204"/>
            </a:endParaRPr>
          </a:p>
          <a:p>
            <a:pPr defTabSz="685800">
              <a:defRPr/>
            </a:pPr>
            <a:endParaRPr lang="da-DK" sz="900" dirty="0">
              <a:solidFill>
                <a:prstClr val="black"/>
              </a:solidFill>
              <a:latin typeface="Calibri" panose="020F0502020204030204"/>
            </a:endParaRPr>
          </a:p>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rId14" action="ppaction://hlinksldjump"/>
              </a:rPr>
              <a:t>Medarbejderudviklings-samtalen</a:t>
            </a:r>
            <a:endParaRPr lang="da-DK" sz="900" dirty="0">
              <a:solidFill>
                <a:prstClr val="black"/>
              </a:solidFill>
              <a:latin typeface="Calibri" panose="020F0502020204030204"/>
            </a:endParaRPr>
          </a:p>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rId15" action="ppaction://hlinksldjump"/>
              </a:rPr>
              <a:t>Egne noter</a:t>
            </a:r>
            <a:endParaRPr lang="da-DK" sz="900" dirty="0">
              <a:solidFill>
                <a:prstClr val="black"/>
              </a:solidFill>
              <a:latin typeface="Calibri" panose="020F0502020204030204"/>
            </a:endParaRPr>
          </a:p>
        </p:txBody>
      </p:sp>
      <p:sp>
        <p:nvSpPr>
          <p:cNvPr id="108" name="Tekstfelt 107">
            <a:extLst>
              <a:ext uri="{FF2B5EF4-FFF2-40B4-BE49-F238E27FC236}">
                <a16:creationId xmlns:a16="http://schemas.microsoft.com/office/drawing/2014/main" id="{F02E6DA7-D6EC-178E-2378-80E764090E02}"/>
              </a:ext>
            </a:extLst>
          </p:cNvPr>
          <p:cNvSpPr txBox="1"/>
          <p:nvPr/>
        </p:nvSpPr>
        <p:spPr>
          <a:xfrm>
            <a:off x="5354184" y="1094718"/>
            <a:ext cx="2598807" cy="300082"/>
          </a:xfrm>
          <a:prstGeom prst="rect">
            <a:avLst/>
          </a:prstGeom>
          <a:noFill/>
        </p:spPr>
        <p:txBody>
          <a:bodyPr wrap="square" rtlCol="0">
            <a:spAutoFit/>
          </a:bodyPr>
          <a:lstStyle/>
          <a:p>
            <a:pPr defTabSz="685800">
              <a:defRPr/>
            </a:pPr>
            <a:r>
              <a:rPr lang="da-DK" sz="1350" dirty="0">
                <a:solidFill>
                  <a:prstClr val="black"/>
                </a:solidFill>
                <a:latin typeface="Yu Gothic Light" panose="020B0300000000000000" pitchFamily="34" charset="-128"/>
                <a:ea typeface="Yu Gothic Light" panose="020B0300000000000000" pitchFamily="34" charset="-128"/>
              </a:rPr>
              <a:t>‘VICEVÆRT’</a:t>
            </a:r>
          </a:p>
        </p:txBody>
      </p:sp>
      <p:sp>
        <p:nvSpPr>
          <p:cNvPr id="109" name="Tekstfelt 108">
            <a:extLst>
              <a:ext uri="{FF2B5EF4-FFF2-40B4-BE49-F238E27FC236}">
                <a16:creationId xmlns:a16="http://schemas.microsoft.com/office/drawing/2014/main" id="{E604F4CE-4992-6B7B-F3CE-3FD1F8216C8D}"/>
              </a:ext>
            </a:extLst>
          </p:cNvPr>
          <p:cNvSpPr txBox="1"/>
          <p:nvPr/>
        </p:nvSpPr>
        <p:spPr>
          <a:xfrm>
            <a:off x="5394648" y="1363752"/>
            <a:ext cx="3578463" cy="507831"/>
          </a:xfrm>
          <a:prstGeom prst="rect">
            <a:avLst/>
          </a:prstGeom>
          <a:noFill/>
        </p:spPr>
        <p:txBody>
          <a:bodyPr wrap="square" numCol="2" rtlCol="0">
            <a:spAutoFit/>
          </a:bodyPr>
          <a:lstStyle/>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rId16" action="ppaction://hlinksldjump"/>
              </a:rPr>
              <a:t>Bygningsdrift, rengøring og tilsyn</a:t>
            </a:r>
            <a:r>
              <a:rPr lang="da-DK" sz="900" dirty="0">
                <a:solidFill>
                  <a:prstClr val="black"/>
                </a:solidFill>
                <a:latin typeface="Calibri" panose="020F0502020204030204"/>
              </a:rPr>
              <a:t>   </a:t>
            </a:r>
          </a:p>
          <a:p>
            <a:pPr defTabSz="685800">
              <a:defRPr/>
            </a:pPr>
            <a:endParaRPr lang="da-DK" sz="900" dirty="0">
              <a:solidFill>
                <a:prstClr val="black"/>
              </a:solidFill>
              <a:highlight>
                <a:srgbClr val="FFFF00"/>
              </a:highlight>
              <a:latin typeface="Calibri" panose="020F0502020204030204"/>
            </a:endParaRPr>
          </a:p>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rId17" action="ppaction://hlinksldjump"/>
              </a:rPr>
              <a:t>IT-drift</a:t>
            </a:r>
            <a:endParaRPr lang="da-DK" sz="900" dirty="0">
              <a:solidFill>
                <a:prstClr val="black"/>
              </a:solidFill>
              <a:latin typeface="Calibri" panose="020F0502020204030204"/>
            </a:endParaRPr>
          </a:p>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rId18" action="ppaction://hlinksldjump"/>
              </a:rPr>
              <a:t>Egne noter</a:t>
            </a:r>
            <a:endParaRPr lang="da-DK" sz="900" dirty="0">
              <a:solidFill>
                <a:prstClr val="black"/>
              </a:solidFill>
              <a:latin typeface="Calibri" panose="020F0502020204030204"/>
            </a:endParaRPr>
          </a:p>
        </p:txBody>
      </p:sp>
      <p:sp>
        <p:nvSpPr>
          <p:cNvPr id="110" name="Ellipse 109">
            <a:extLst>
              <a:ext uri="{FF2B5EF4-FFF2-40B4-BE49-F238E27FC236}">
                <a16:creationId xmlns:a16="http://schemas.microsoft.com/office/drawing/2014/main" id="{A13CE09E-5B38-B7B3-D64F-DB8BCD803324}"/>
              </a:ext>
            </a:extLst>
          </p:cNvPr>
          <p:cNvSpPr>
            <a:spLocks/>
          </p:cNvSpPr>
          <p:nvPr/>
        </p:nvSpPr>
        <p:spPr>
          <a:xfrm>
            <a:off x="4814184" y="1092470"/>
            <a:ext cx="540000" cy="540000"/>
          </a:xfrm>
          <a:prstGeom prst="ellipse">
            <a:avLst/>
          </a:prstGeom>
          <a:solidFill>
            <a:schemeClr val="accent4"/>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r>
              <a:rPr lang="da-DK" dirty="0">
                <a:solidFill>
                  <a:prstClr val="white"/>
                </a:solidFill>
                <a:latin typeface="Calibri" panose="020F0502020204030204"/>
              </a:rPr>
              <a:t>5</a:t>
            </a:r>
          </a:p>
        </p:txBody>
      </p:sp>
      <p:sp>
        <p:nvSpPr>
          <p:cNvPr id="111" name="Tekstfelt 110">
            <a:extLst>
              <a:ext uri="{FF2B5EF4-FFF2-40B4-BE49-F238E27FC236}">
                <a16:creationId xmlns:a16="http://schemas.microsoft.com/office/drawing/2014/main" id="{1C82F0F6-3AAB-AF77-8064-475028571E6B}"/>
              </a:ext>
            </a:extLst>
          </p:cNvPr>
          <p:cNvSpPr txBox="1"/>
          <p:nvPr/>
        </p:nvSpPr>
        <p:spPr>
          <a:xfrm>
            <a:off x="1393596" y="2441053"/>
            <a:ext cx="1908810" cy="300082"/>
          </a:xfrm>
          <a:prstGeom prst="rect">
            <a:avLst/>
          </a:prstGeom>
          <a:noFill/>
        </p:spPr>
        <p:txBody>
          <a:bodyPr wrap="square" rtlCol="0">
            <a:spAutoFit/>
          </a:bodyPr>
          <a:lstStyle/>
          <a:p>
            <a:pPr defTabSz="685800">
              <a:defRPr/>
            </a:pPr>
            <a:r>
              <a:rPr lang="da-DK" sz="1350" dirty="0">
                <a:solidFill>
                  <a:prstClr val="black"/>
                </a:solidFill>
                <a:latin typeface="Yu Gothic Light" panose="020B0300000000000000" pitchFamily="34" charset="-128"/>
                <a:ea typeface="Yu Gothic Light" panose="020B0300000000000000" pitchFamily="34" charset="-128"/>
              </a:rPr>
              <a:t>ØKONOMI</a:t>
            </a:r>
          </a:p>
        </p:txBody>
      </p:sp>
      <p:sp>
        <p:nvSpPr>
          <p:cNvPr id="112" name="Tekstfelt 111">
            <a:extLst>
              <a:ext uri="{FF2B5EF4-FFF2-40B4-BE49-F238E27FC236}">
                <a16:creationId xmlns:a16="http://schemas.microsoft.com/office/drawing/2014/main" id="{13003CB2-AEC5-65DA-CDB4-569F692E55A3}"/>
              </a:ext>
            </a:extLst>
          </p:cNvPr>
          <p:cNvSpPr txBox="1"/>
          <p:nvPr/>
        </p:nvSpPr>
        <p:spPr>
          <a:xfrm>
            <a:off x="1413581" y="2695195"/>
            <a:ext cx="3298605" cy="207749"/>
          </a:xfrm>
          <a:prstGeom prst="rect">
            <a:avLst/>
          </a:prstGeom>
          <a:noFill/>
        </p:spPr>
        <p:txBody>
          <a:bodyPr wrap="square" lIns="68580" tIns="34290" rIns="68580" bIns="34290" numCol="2" rtlCol="0" anchor="t">
            <a:spAutoFit/>
          </a:bodyPr>
          <a:lstStyle/>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rId19" action="ppaction://hlinksldjump"/>
              </a:rPr>
              <a:t>Budget, regnskab og indkøb</a:t>
            </a:r>
            <a:endParaRPr lang="da-DK" sz="900" dirty="0">
              <a:solidFill>
                <a:prstClr val="black"/>
              </a:solidFill>
              <a:latin typeface="Calibri" panose="020F0502020204030204"/>
              <a:cs typeface="Calibri"/>
            </a:endParaRPr>
          </a:p>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rId20" action="ppaction://hlinksldjump"/>
              </a:rPr>
              <a:t>Egne noter</a:t>
            </a:r>
            <a:endParaRPr lang="da-DK" sz="900" dirty="0">
              <a:solidFill>
                <a:prstClr val="black"/>
              </a:solidFill>
              <a:latin typeface="Calibri" panose="020F0502020204030204"/>
              <a:cs typeface="Calibri"/>
            </a:endParaRPr>
          </a:p>
        </p:txBody>
      </p:sp>
      <p:sp>
        <p:nvSpPr>
          <p:cNvPr id="113" name="Ellipse 112">
            <a:extLst>
              <a:ext uri="{FF2B5EF4-FFF2-40B4-BE49-F238E27FC236}">
                <a16:creationId xmlns:a16="http://schemas.microsoft.com/office/drawing/2014/main" id="{A636A328-5C69-9167-E034-7ABED48BB973}"/>
              </a:ext>
            </a:extLst>
          </p:cNvPr>
          <p:cNvSpPr>
            <a:spLocks/>
          </p:cNvSpPr>
          <p:nvPr/>
        </p:nvSpPr>
        <p:spPr>
          <a:xfrm>
            <a:off x="853596" y="2477850"/>
            <a:ext cx="540000" cy="540000"/>
          </a:xfrm>
          <a:prstGeom prst="ellipse">
            <a:avLst/>
          </a:prstGeom>
          <a:solidFill>
            <a:schemeClr val="accent5">
              <a:lumMod val="75000"/>
            </a:schemeClr>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r>
              <a:rPr lang="da-DK" dirty="0">
                <a:solidFill>
                  <a:prstClr val="white"/>
                </a:solidFill>
                <a:latin typeface="Calibri" panose="020F0502020204030204"/>
              </a:rPr>
              <a:t>2</a:t>
            </a:r>
          </a:p>
        </p:txBody>
      </p:sp>
      <p:sp>
        <p:nvSpPr>
          <p:cNvPr id="116" name="Ellipse 115">
            <a:extLst>
              <a:ext uri="{FF2B5EF4-FFF2-40B4-BE49-F238E27FC236}">
                <a16:creationId xmlns:a16="http://schemas.microsoft.com/office/drawing/2014/main" id="{CA27C4ED-7A79-2CBC-6BED-EA292BA160ED}"/>
              </a:ext>
            </a:extLst>
          </p:cNvPr>
          <p:cNvSpPr>
            <a:spLocks/>
          </p:cNvSpPr>
          <p:nvPr/>
        </p:nvSpPr>
        <p:spPr>
          <a:xfrm>
            <a:off x="4816757" y="3853044"/>
            <a:ext cx="540000" cy="540000"/>
          </a:xfrm>
          <a:prstGeom prst="ellipse">
            <a:avLst/>
          </a:prstGeom>
          <a:solidFill>
            <a:schemeClr val="accent5"/>
          </a:solidFill>
          <a:ln>
            <a:noFill/>
          </a:ln>
          <a:effectLst>
            <a:outerShdw blurRad="63500" sx="102000" sy="102000" algn="c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r>
              <a:rPr lang="da-DK" dirty="0">
                <a:solidFill>
                  <a:prstClr val="white"/>
                </a:solidFill>
                <a:latin typeface="Calibri" panose="020F0502020204030204"/>
              </a:rPr>
              <a:t>7</a:t>
            </a:r>
          </a:p>
        </p:txBody>
      </p:sp>
      <p:sp>
        <p:nvSpPr>
          <p:cNvPr id="117" name="Tekstfelt 116">
            <a:extLst>
              <a:ext uri="{FF2B5EF4-FFF2-40B4-BE49-F238E27FC236}">
                <a16:creationId xmlns:a16="http://schemas.microsoft.com/office/drawing/2014/main" id="{B1B055D3-AE2C-E187-0C4E-769743F7C957}"/>
              </a:ext>
            </a:extLst>
          </p:cNvPr>
          <p:cNvSpPr txBox="1"/>
          <p:nvPr/>
        </p:nvSpPr>
        <p:spPr>
          <a:xfrm>
            <a:off x="5356762" y="3833986"/>
            <a:ext cx="3989645" cy="300082"/>
          </a:xfrm>
          <a:prstGeom prst="rect">
            <a:avLst/>
          </a:prstGeom>
          <a:noFill/>
        </p:spPr>
        <p:txBody>
          <a:bodyPr wrap="square" rtlCol="0">
            <a:spAutoFit/>
          </a:bodyPr>
          <a:lstStyle/>
          <a:p>
            <a:pPr defTabSz="685800">
              <a:defRPr/>
            </a:pPr>
            <a:r>
              <a:rPr lang="da-DK" sz="1350" dirty="0">
                <a:solidFill>
                  <a:prstClr val="black"/>
                </a:solidFill>
                <a:latin typeface="Yu Gothic Light" panose="020B0300000000000000" pitchFamily="34" charset="-128"/>
                <a:ea typeface="Yu Gothic Light" panose="020B0300000000000000" pitchFamily="34" charset="-128"/>
              </a:rPr>
              <a:t>OFFENTLIGHEDS- OG FORVALTNINGSLOVEN</a:t>
            </a:r>
          </a:p>
        </p:txBody>
      </p:sp>
      <p:sp>
        <p:nvSpPr>
          <p:cNvPr id="2" name="Tekstfelt 1">
            <a:extLst>
              <a:ext uri="{FF2B5EF4-FFF2-40B4-BE49-F238E27FC236}">
                <a16:creationId xmlns:a16="http://schemas.microsoft.com/office/drawing/2014/main" id="{400AE589-4B07-11D9-38B4-4287B1C57B0D}"/>
              </a:ext>
            </a:extLst>
          </p:cNvPr>
          <p:cNvSpPr txBox="1"/>
          <p:nvPr/>
        </p:nvSpPr>
        <p:spPr>
          <a:xfrm>
            <a:off x="1412021" y="4096468"/>
            <a:ext cx="3340093" cy="691355"/>
          </a:xfrm>
          <a:prstGeom prst="rect">
            <a:avLst/>
          </a:prstGeom>
          <a:noFill/>
        </p:spPr>
        <p:txBody>
          <a:bodyPr wrap="square" lIns="68580" tIns="34290" rIns="68580" bIns="34290" numCol="2" rtlCol="0" anchor="t">
            <a:noAutofit/>
          </a:bodyPr>
          <a:lstStyle/>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rId21" action="ppaction://hlinksldjump"/>
              </a:rPr>
              <a:t>Ferie</a:t>
            </a:r>
            <a:endParaRPr lang="da-DK" sz="900" dirty="0">
              <a:solidFill>
                <a:prstClr val="black"/>
              </a:solidFill>
              <a:latin typeface="Calibri" panose="020F0502020204030204"/>
            </a:endParaRPr>
          </a:p>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rId22" action="ppaction://hlinksldjump"/>
              </a:rPr>
              <a:t>6. ferieuge</a:t>
            </a:r>
            <a:r>
              <a:rPr lang="da-DK" sz="900" dirty="0">
                <a:solidFill>
                  <a:prstClr val="black"/>
                </a:solidFill>
                <a:latin typeface="Calibri" panose="020F0502020204030204"/>
              </a:rPr>
              <a:t>	</a:t>
            </a:r>
            <a:endParaRPr lang="da-DK" sz="900" dirty="0">
              <a:solidFill>
                <a:prstClr val="black"/>
              </a:solidFill>
              <a:latin typeface="Calibri" panose="020F0502020204030204"/>
              <a:cs typeface="Calibri"/>
            </a:endParaRPr>
          </a:p>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rId23" action="ppaction://hlinksldjump"/>
              </a:rPr>
              <a:t>Sygdom</a:t>
            </a:r>
            <a:endParaRPr lang="da-DK" sz="900" dirty="0">
              <a:solidFill>
                <a:prstClr val="black"/>
              </a:solidFill>
              <a:latin typeface="Calibri" panose="020F0502020204030204"/>
            </a:endParaRPr>
          </a:p>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rId24" action="ppaction://hlinksldjump"/>
              </a:rPr>
              <a:t>Ansættelse på særlige vilkår</a:t>
            </a:r>
            <a:endParaRPr lang="da-DK" sz="900" dirty="0">
              <a:solidFill>
                <a:prstClr val="black"/>
              </a:solidFill>
              <a:latin typeface="Calibri" panose="020F0502020204030204"/>
            </a:endParaRPr>
          </a:p>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rId25" action="ppaction://hlinksldjump"/>
              </a:rPr>
              <a:t>Barsel</a:t>
            </a:r>
            <a:endParaRPr lang="da-DK" sz="900" dirty="0">
              <a:solidFill>
                <a:prstClr val="black"/>
              </a:solidFill>
              <a:latin typeface="Calibri" panose="020F0502020204030204"/>
            </a:endParaRPr>
          </a:p>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rId26" action="ppaction://hlinksldjump"/>
              </a:rPr>
              <a:t>Personalesager</a:t>
            </a:r>
            <a:endParaRPr lang="da-DK" sz="900" dirty="0">
              <a:solidFill>
                <a:prstClr val="black"/>
              </a:solidFill>
              <a:latin typeface="Calibri" panose="020F0502020204030204"/>
            </a:endParaRPr>
          </a:p>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rId27" action="ppaction://hlinksldjump"/>
              </a:rPr>
              <a:t>Egne noter </a:t>
            </a:r>
            <a:endParaRPr lang="da-DK" sz="900" dirty="0">
              <a:solidFill>
                <a:prstClr val="black"/>
              </a:solidFill>
              <a:latin typeface="Calibri" panose="020F0502020204030204"/>
            </a:endParaRPr>
          </a:p>
        </p:txBody>
      </p:sp>
      <p:sp>
        <p:nvSpPr>
          <p:cNvPr id="3" name="Tekstfelt 2">
            <a:extLst>
              <a:ext uri="{FF2B5EF4-FFF2-40B4-BE49-F238E27FC236}">
                <a16:creationId xmlns:a16="http://schemas.microsoft.com/office/drawing/2014/main" id="{4EAD2AAD-1024-D6F2-0E3B-6EA89CD33445}"/>
              </a:ext>
            </a:extLst>
          </p:cNvPr>
          <p:cNvSpPr txBox="1"/>
          <p:nvPr/>
        </p:nvSpPr>
        <p:spPr>
          <a:xfrm>
            <a:off x="1448964" y="1490256"/>
            <a:ext cx="3303148" cy="369332"/>
          </a:xfrm>
          <a:prstGeom prst="rect">
            <a:avLst/>
          </a:prstGeom>
          <a:noFill/>
        </p:spPr>
        <p:txBody>
          <a:bodyPr wrap="square" numCol="2" rtlCol="0">
            <a:spAutoFit/>
          </a:bodyPr>
          <a:lstStyle/>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rId28" action="ppaction://hlinksldjump"/>
              </a:rPr>
              <a:t>Onlinekalender</a:t>
            </a:r>
            <a:endParaRPr lang="da-DK" sz="900" dirty="0">
              <a:solidFill>
                <a:prstClr val="black"/>
              </a:solidFill>
              <a:latin typeface="Calibri" panose="020F0502020204030204"/>
            </a:endParaRPr>
          </a:p>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rId29" action="ppaction://hlinksldjump"/>
              </a:rPr>
              <a:t>E-mails</a:t>
            </a:r>
            <a:endParaRPr lang="da-DK" sz="900" dirty="0">
              <a:solidFill>
                <a:prstClr val="black"/>
              </a:solidFill>
              <a:latin typeface="Calibri" panose="020F0502020204030204"/>
            </a:endParaRPr>
          </a:p>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rId30" action="ppaction://hlinksldjump"/>
              </a:rPr>
              <a:t>Ledelsesinformation </a:t>
            </a:r>
            <a:endParaRPr lang="da-DK" sz="900" dirty="0">
              <a:solidFill>
                <a:prstClr val="black"/>
              </a:solidFill>
              <a:latin typeface="Calibri" panose="020F0502020204030204"/>
            </a:endParaRPr>
          </a:p>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rId31" action="ppaction://hlinksldjump"/>
              </a:rPr>
              <a:t>Egne noter</a:t>
            </a:r>
            <a:endParaRPr lang="da-DK" sz="900" dirty="0">
              <a:solidFill>
                <a:prstClr val="black"/>
              </a:solidFill>
              <a:latin typeface="Calibri" panose="020F0502020204030204"/>
            </a:endParaRPr>
          </a:p>
        </p:txBody>
      </p:sp>
      <p:sp>
        <p:nvSpPr>
          <p:cNvPr id="5" name="Tekstfelt 4">
            <a:extLst>
              <a:ext uri="{FF2B5EF4-FFF2-40B4-BE49-F238E27FC236}">
                <a16:creationId xmlns:a16="http://schemas.microsoft.com/office/drawing/2014/main" id="{B7838E74-78D0-E25F-125C-E5670F4F50FA}"/>
              </a:ext>
            </a:extLst>
          </p:cNvPr>
          <p:cNvSpPr txBox="1"/>
          <p:nvPr/>
        </p:nvSpPr>
        <p:spPr>
          <a:xfrm>
            <a:off x="5397221" y="4111357"/>
            <a:ext cx="3447501" cy="784830"/>
          </a:xfrm>
          <a:prstGeom prst="rect">
            <a:avLst/>
          </a:prstGeom>
          <a:noFill/>
        </p:spPr>
        <p:txBody>
          <a:bodyPr wrap="square" numCol="2" rtlCol="0">
            <a:spAutoFit/>
          </a:bodyPr>
          <a:lstStyle/>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rId32" action="ppaction://hlinksldjump"/>
              </a:rPr>
              <a:t>Aktindsigt</a:t>
            </a:r>
            <a:endParaRPr lang="da-DK" sz="900" dirty="0">
              <a:solidFill>
                <a:prstClr val="black"/>
              </a:solidFill>
              <a:latin typeface="Calibri" panose="020F0502020204030204"/>
            </a:endParaRPr>
          </a:p>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rId33" action="ppaction://hlinksldjump"/>
              </a:rPr>
              <a:t>Tavshedspligt</a:t>
            </a:r>
            <a:endParaRPr lang="da-DK" sz="900" dirty="0">
              <a:solidFill>
                <a:prstClr val="black"/>
              </a:solidFill>
              <a:latin typeface="Calibri" panose="020F0502020204030204"/>
            </a:endParaRPr>
          </a:p>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rId34" action="ppaction://hlinksldjump"/>
              </a:rPr>
              <a:t>Klagesager</a:t>
            </a:r>
            <a:endParaRPr lang="da-DK" sz="900" dirty="0">
              <a:solidFill>
                <a:prstClr val="black"/>
              </a:solidFill>
              <a:latin typeface="Calibri" panose="020F0502020204030204"/>
              <a:hlinkClick r:id="rId35" action="ppaction://hlinksldjump"/>
            </a:endParaRPr>
          </a:p>
          <a:p>
            <a:pPr marL="214303" indent="-214303" defTabSz="685800">
              <a:buFont typeface="Arial" panose="020B0604020202020204" pitchFamily="34" charset="0"/>
              <a:buChar char="•"/>
              <a:defRPr/>
            </a:pPr>
            <a:endParaRPr lang="da-DK" sz="900" dirty="0">
              <a:solidFill>
                <a:prstClr val="black"/>
              </a:solidFill>
              <a:latin typeface="Calibri" panose="020F0502020204030204"/>
              <a:hlinkClick r:id="rId36" action="ppaction://hlinksldjump"/>
            </a:endParaRPr>
          </a:p>
          <a:p>
            <a:pPr marL="214303" indent="-214303" defTabSz="685800">
              <a:buFont typeface="Arial" panose="020B0604020202020204" pitchFamily="34" charset="0"/>
              <a:buChar char="•"/>
              <a:defRPr/>
            </a:pPr>
            <a:endParaRPr lang="da-DK" sz="900" dirty="0">
              <a:solidFill>
                <a:prstClr val="black"/>
              </a:solidFill>
              <a:latin typeface="Calibri" panose="020F0502020204030204"/>
              <a:hlinkClick r:id="rId36" action="ppaction://hlinksldjump"/>
            </a:endParaRPr>
          </a:p>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rId36" action="ppaction://hlinksldjump"/>
              </a:rPr>
              <a:t>GDPR og fortrolige oplysninger</a:t>
            </a:r>
            <a:endParaRPr lang="da-DK" sz="900" dirty="0">
              <a:solidFill>
                <a:prstClr val="black"/>
              </a:solidFill>
              <a:latin typeface="Calibri" panose="020F0502020204030204"/>
            </a:endParaRPr>
          </a:p>
          <a:p>
            <a:pPr marL="214303" indent="-214303" defTabSz="685800">
              <a:buFont typeface="Arial" panose="020B0604020202020204" pitchFamily="34" charset="0"/>
              <a:buChar char="•"/>
              <a:defRPr/>
            </a:pPr>
            <a:r>
              <a:rPr lang="da-DK" sz="900" dirty="0">
                <a:solidFill>
                  <a:prstClr val="black"/>
                </a:solidFill>
                <a:latin typeface="Calibri" panose="020F0502020204030204"/>
                <a:hlinkClick r:id="rId35" action="ppaction://hlinksldjump"/>
              </a:rPr>
              <a:t>Egne noter</a:t>
            </a:r>
            <a:endParaRPr lang="da-DK" sz="900" dirty="0">
              <a:solidFill>
                <a:prstClr val="black"/>
              </a:solidFill>
              <a:latin typeface="Calibri" panose="020F0502020204030204"/>
            </a:endParaRPr>
          </a:p>
          <a:p>
            <a:pPr marL="214303" indent="-214303" defTabSz="685800">
              <a:buFont typeface="Arial" panose="020B0604020202020204" pitchFamily="34" charset="0"/>
              <a:buChar char="•"/>
              <a:defRPr/>
            </a:pPr>
            <a:endParaRPr lang="da-DK" sz="900" dirty="0">
              <a:solidFill>
                <a:prstClr val="black"/>
              </a:solidFill>
              <a:latin typeface="Calibri" panose="020F0502020204030204"/>
            </a:endParaRPr>
          </a:p>
        </p:txBody>
      </p:sp>
      <p:sp>
        <p:nvSpPr>
          <p:cNvPr id="6" name="Rektangel: afrundede hjørner 5">
            <a:extLst>
              <a:ext uri="{FF2B5EF4-FFF2-40B4-BE49-F238E27FC236}">
                <a16:creationId xmlns:a16="http://schemas.microsoft.com/office/drawing/2014/main" id="{832E3B46-060C-B99F-A7A4-63624E36B960}"/>
              </a:ext>
            </a:extLst>
          </p:cNvPr>
          <p:cNvSpPr/>
          <p:nvPr/>
        </p:nvSpPr>
        <p:spPr>
          <a:xfrm>
            <a:off x="324000" y="108000"/>
            <a:ext cx="8784000" cy="792000"/>
          </a:xfrm>
          <a:prstGeom prst="roundRect">
            <a:avLst/>
          </a:prstGeom>
          <a:solidFill>
            <a:schemeClr val="tx2">
              <a:alpha val="7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defTabSz="685800">
              <a:defRPr/>
            </a:pPr>
            <a:endParaRPr lang="da-DK" sz="1350" dirty="0">
              <a:solidFill>
                <a:prstClr val="black"/>
              </a:solidFill>
              <a:latin typeface="Calibri" panose="020F0502020204030204"/>
            </a:endParaRPr>
          </a:p>
        </p:txBody>
      </p:sp>
      <p:sp>
        <p:nvSpPr>
          <p:cNvPr id="7" name="Tekstfelt 6">
            <a:extLst>
              <a:ext uri="{FF2B5EF4-FFF2-40B4-BE49-F238E27FC236}">
                <a16:creationId xmlns:a16="http://schemas.microsoft.com/office/drawing/2014/main" id="{D997747C-18FE-2FBB-C7DD-12E100B7028C}"/>
              </a:ext>
            </a:extLst>
          </p:cNvPr>
          <p:cNvSpPr txBox="1"/>
          <p:nvPr/>
        </p:nvSpPr>
        <p:spPr>
          <a:xfrm>
            <a:off x="970140" y="342962"/>
            <a:ext cx="4721812" cy="276999"/>
          </a:xfrm>
          <a:prstGeom prst="rect">
            <a:avLst/>
          </a:prstGeom>
          <a:noFill/>
        </p:spPr>
        <p:txBody>
          <a:bodyPr wrap="square" lIns="68580" tIns="34290" rIns="68580" bIns="34290" rtlCol="0" anchor="t">
            <a:spAutoFit/>
          </a:bodyPr>
          <a:lstStyle/>
          <a:p>
            <a:pPr defTabSz="685800">
              <a:defRPr/>
            </a:pPr>
            <a:r>
              <a:rPr lang="da-DK" sz="1350" dirty="0">
                <a:solidFill>
                  <a:prstClr val="black"/>
                </a:solidFill>
                <a:latin typeface="Yu Gothic Light"/>
                <a:ea typeface="Yu Gothic Light"/>
              </a:rPr>
              <a:t>Tryk på emnerne for at hoppe til pågældende afsnit </a:t>
            </a:r>
            <a:endParaRPr lang="da-DK" sz="1350" b="1" dirty="0">
              <a:solidFill>
                <a:prstClr val="black"/>
              </a:solidFill>
              <a:latin typeface="Yu Gothic Light" panose="020B0300000000000000" pitchFamily="34" charset="-128"/>
              <a:ea typeface="Yu Gothic Light" panose="020B0300000000000000" pitchFamily="34" charset="-128"/>
            </a:endParaRPr>
          </a:p>
        </p:txBody>
      </p:sp>
    </p:spTree>
    <p:extLst>
      <p:ext uri="{BB962C8B-B14F-4D97-AF65-F5344CB8AC3E}">
        <p14:creationId xmlns:p14="http://schemas.microsoft.com/office/powerpoint/2010/main" val="18350925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3F3275-641F-4F84-73A7-BDDEFB7DCE32}"/>
              </a:ext>
            </a:extLst>
          </p:cNvPr>
          <p:cNvSpPr>
            <a:spLocks noGrp="1"/>
          </p:cNvSpPr>
          <p:nvPr>
            <p:ph type="title"/>
          </p:nvPr>
        </p:nvSpPr>
        <p:spPr>
          <a:xfrm rot="16200000">
            <a:off x="-3223083" y="3212999"/>
            <a:ext cx="6858000" cy="432000"/>
          </a:xfrm>
          <a:solidFill>
            <a:srgbClr val="54457F"/>
          </a:solidFill>
        </p:spPr>
        <p:txBody>
          <a:bodyPr>
            <a:normAutofit fontScale="90000"/>
          </a:bodyPr>
          <a:lstStyle/>
          <a:p>
            <a:r>
              <a:rPr lang="da-DK" dirty="0">
                <a:solidFill>
                  <a:schemeClr val="bg1"/>
                </a:solidFill>
                <a:latin typeface="+mn-lt"/>
              </a:rPr>
              <a:t>Planlægning</a:t>
            </a:r>
          </a:p>
        </p:txBody>
      </p:sp>
      <p:sp>
        <p:nvSpPr>
          <p:cNvPr id="3" name="Ellipse 2">
            <a:extLst>
              <a:ext uri="{FF2B5EF4-FFF2-40B4-BE49-F238E27FC236}">
                <a16:creationId xmlns:a16="http://schemas.microsoft.com/office/drawing/2014/main" id="{52B5F38B-A716-CB4A-0D65-B77B3889256B}"/>
              </a:ext>
            </a:extLst>
          </p:cNvPr>
          <p:cNvSpPr/>
          <p:nvPr/>
        </p:nvSpPr>
        <p:spPr>
          <a:xfrm>
            <a:off x="3492000" y="1296351"/>
            <a:ext cx="1080000" cy="1080000"/>
          </a:xfrm>
          <a:prstGeom prst="ellipse">
            <a:avLst/>
          </a:prstGeom>
          <a:noFill/>
          <a:ln w="76200">
            <a:solidFill>
              <a:srgbClr val="54457F">
                <a:alpha val="70000"/>
              </a:srgb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endParaRPr lang="da-DK" sz="2100">
              <a:solidFill>
                <a:prstClr val="black"/>
              </a:solidFill>
              <a:latin typeface="Yu Gothic Light" panose="020B0300000000000000" pitchFamily="34" charset="-128"/>
              <a:ea typeface="Yu Gothic Light" panose="020B0300000000000000" pitchFamily="34" charset="-128"/>
            </a:endParaRPr>
          </a:p>
        </p:txBody>
      </p:sp>
      <p:sp>
        <p:nvSpPr>
          <p:cNvPr id="10" name="Ellipse 9">
            <a:extLst>
              <a:ext uri="{FF2B5EF4-FFF2-40B4-BE49-F238E27FC236}">
                <a16:creationId xmlns:a16="http://schemas.microsoft.com/office/drawing/2014/main" id="{A2E2845C-F669-FFED-3E06-C62CCFAD7C16}"/>
              </a:ext>
            </a:extLst>
          </p:cNvPr>
          <p:cNvSpPr/>
          <p:nvPr/>
        </p:nvSpPr>
        <p:spPr>
          <a:xfrm>
            <a:off x="2814196" y="2010578"/>
            <a:ext cx="540000" cy="540000"/>
          </a:xfrm>
          <a:prstGeom prst="ellipse">
            <a:avLst/>
          </a:prstGeom>
          <a:solidFill>
            <a:schemeClr val="bg1"/>
          </a:solidFill>
          <a:ln w="76200">
            <a:solidFill>
              <a:srgbClr val="54457F">
                <a:alpha val="85000"/>
              </a:srgb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endParaRPr lang="da-DK">
              <a:solidFill>
                <a:prstClr val="black"/>
              </a:solidFill>
              <a:latin typeface="Yu Gothic Light" panose="020B0300000000000000" pitchFamily="34" charset="-128"/>
              <a:ea typeface="Yu Gothic Light" panose="020B0300000000000000" pitchFamily="34" charset="-128"/>
            </a:endParaRPr>
          </a:p>
        </p:txBody>
      </p:sp>
      <p:sp>
        <p:nvSpPr>
          <p:cNvPr id="11" name="Ellipse 10">
            <a:extLst>
              <a:ext uri="{FF2B5EF4-FFF2-40B4-BE49-F238E27FC236}">
                <a16:creationId xmlns:a16="http://schemas.microsoft.com/office/drawing/2014/main" id="{F55B8FFC-AAC4-EBC2-B0A8-47044E7000DF}"/>
              </a:ext>
            </a:extLst>
          </p:cNvPr>
          <p:cNvSpPr/>
          <p:nvPr/>
        </p:nvSpPr>
        <p:spPr>
          <a:xfrm>
            <a:off x="2558439" y="960859"/>
            <a:ext cx="810000" cy="810000"/>
          </a:xfrm>
          <a:prstGeom prst="ellipse">
            <a:avLst/>
          </a:prstGeom>
          <a:solidFill>
            <a:schemeClr val="bg1"/>
          </a:solidFill>
          <a:ln w="76200">
            <a:solidFill>
              <a:srgbClr val="54457F">
                <a:alpha val="80000"/>
              </a:srgb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endParaRPr lang="da-DK">
              <a:solidFill>
                <a:prstClr val="black"/>
              </a:solidFill>
              <a:latin typeface="Yu Gothic Light" panose="020B0300000000000000" pitchFamily="34" charset="-128"/>
              <a:ea typeface="Yu Gothic Light" panose="020B0300000000000000" pitchFamily="34" charset="-128"/>
            </a:endParaRPr>
          </a:p>
        </p:txBody>
      </p:sp>
      <p:sp>
        <p:nvSpPr>
          <p:cNvPr id="12" name="Ellipse 11">
            <a:extLst>
              <a:ext uri="{FF2B5EF4-FFF2-40B4-BE49-F238E27FC236}">
                <a16:creationId xmlns:a16="http://schemas.microsoft.com/office/drawing/2014/main" id="{D14A407B-B384-9C49-2720-61E33460864E}"/>
              </a:ext>
            </a:extLst>
          </p:cNvPr>
          <p:cNvSpPr/>
          <p:nvPr/>
        </p:nvSpPr>
        <p:spPr>
          <a:xfrm>
            <a:off x="1288320" y="1440299"/>
            <a:ext cx="1350000" cy="1350000"/>
          </a:xfrm>
          <a:prstGeom prst="ellipse">
            <a:avLst/>
          </a:prstGeom>
          <a:solidFill>
            <a:schemeClr val="bg1"/>
          </a:solidFill>
          <a:ln w="76200">
            <a:solidFill>
              <a:srgbClr val="54457F"/>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r>
              <a:rPr lang="da-DK" sz="2100">
                <a:solidFill>
                  <a:prstClr val="black"/>
                </a:solidFill>
                <a:latin typeface="Yu Gothic Light" panose="020B0300000000000000" pitchFamily="34" charset="-128"/>
                <a:ea typeface="Yu Gothic Light" panose="020B0300000000000000" pitchFamily="34" charset="-128"/>
              </a:rPr>
              <a:t>Noter</a:t>
            </a:r>
            <a:endParaRPr lang="da-DK">
              <a:solidFill>
                <a:prstClr val="black"/>
              </a:solidFill>
              <a:latin typeface="Yu Gothic Light" panose="020B0300000000000000" pitchFamily="34" charset="-128"/>
              <a:ea typeface="Yu Gothic Light" panose="020B0300000000000000" pitchFamily="34" charset="-128"/>
            </a:endParaRPr>
          </a:p>
        </p:txBody>
      </p:sp>
      <p:sp>
        <p:nvSpPr>
          <p:cNvPr id="13" name="Ellipse 12">
            <a:extLst>
              <a:ext uri="{FF2B5EF4-FFF2-40B4-BE49-F238E27FC236}">
                <a16:creationId xmlns:a16="http://schemas.microsoft.com/office/drawing/2014/main" id="{877FA3BA-F367-9DDE-E9E8-B69DACC9EA08}"/>
              </a:ext>
            </a:extLst>
          </p:cNvPr>
          <p:cNvSpPr/>
          <p:nvPr/>
        </p:nvSpPr>
        <p:spPr>
          <a:xfrm>
            <a:off x="968849" y="1048992"/>
            <a:ext cx="540000" cy="540000"/>
          </a:xfrm>
          <a:prstGeom prst="ellipse">
            <a:avLst/>
          </a:prstGeom>
          <a:solidFill>
            <a:schemeClr val="bg1"/>
          </a:solidFill>
          <a:ln w="76200">
            <a:solidFill>
              <a:srgbClr val="54457F">
                <a:alpha val="60000"/>
              </a:srgb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endParaRPr lang="da-DK">
              <a:solidFill>
                <a:prstClr val="black"/>
              </a:solidFill>
              <a:latin typeface="Yu Gothic Light" panose="020B0300000000000000" pitchFamily="34" charset="-128"/>
              <a:ea typeface="Yu Gothic Light" panose="020B0300000000000000" pitchFamily="34" charset="-128"/>
            </a:endParaRPr>
          </a:p>
        </p:txBody>
      </p:sp>
      <p:cxnSp>
        <p:nvCxnSpPr>
          <p:cNvPr id="15" name="Lige forbindelse 14">
            <a:extLst>
              <a:ext uri="{FF2B5EF4-FFF2-40B4-BE49-F238E27FC236}">
                <a16:creationId xmlns:a16="http://schemas.microsoft.com/office/drawing/2014/main" id="{D2B629B8-6F82-16F5-C254-F888906373F0}"/>
              </a:ext>
            </a:extLst>
          </p:cNvPr>
          <p:cNvCxnSpPr/>
          <p:nvPr/>
        </p:nvCxnSpPr>
        <p:spPr>
          <a:xfrm>
            <a:off x="5044256" y="2066134"/>
            <a:ext cx="0" cy="3687888"/>
          </a:xfrm>
          <a:prstGeom prst="line">
            <a:avLst/>
          </a:prstGeom>
          <a:ln w="38100">
            <a:solidFill>
              <a:srgbClr val="54457F"/>
            </a:solidFill>
            <a:prstDash val="sysDot"/>
          </a:ln>
        </p:spPr>
        <p:style>
          <a:lnRef idx="1">
            <a:schemeClr val="accent1"/>
          </a:lnRef>
          <a:fillRef idx="0">
            <a:schemeClr val="accent1"/>
          </a:fillRef>
          <a:effectRef idx="0">
            <a:schemeClr val="accent1"/>
          </a:effectRef>
          <a:fontRef idx="minor">
            <a:schemeClr val="tx1"/>
          </a:fontRef>
        </p:style>
      </p:cxnSp>
      <p:pic>
        <p:nvPicPr>
          <p:cNvPr id="6" name="Grafik 5">
            <a:hlinkClick r:id="rId3" action="ppaction://hlinksldjump"/>
            <a:extLst>
              <a:ext uri="{FF2B5EF4-FFF2-40B4-BE49-F238E27FC236}">
                <a16:creationId xmlns:a16="http://schemas.microsoft.com/office/drawing/2014/main" id="{524FA8DC-3EBF-B695-76F1-A7BF9CDB11D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9172" y="6540272"/>
            <a:ext cx="198663" cy="198663"/>
          </a:xfrm>
          <a:prstGeom prst="rect">
            <a:avLst/>
          </a:prstGeom>
        </p:spPr>
      </p:pic>
    </p:spTree>
    <p:extLst>
      <p:ext uri="{BB962C8B-B14F-4D97-AF65-F5344CB8AC3E}">
        <p14:creationId xmlns:p14="http://schemas.microsoft.com/office/powerpoint/2010/main" val="36499089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alpha val="6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25F5E8-B0A0-26C7-EEE2-B08864C952E9}"/>
              </a:ext>
            </a:extLst>
          </p:cNvPr>
          <p:cNvSpPr>
            <a:spLocks noGrp="1"/>
          </p:cNvSpPr>
          <p:nvPr>
            <p:ph type="title"/>
          </p:nvPr>
        </p:nvSpPr>
        <p:spPr>
          <a:xfrm rot="16200000">
            <a:off x="-3217539" y="3212999"/>
            <a:ext cx="6858002" cy="432000"/>
          </a:xfrm>
          <a:solidFill>
            <a:srgbClr val="A0AAB2"/>
          </a:solidFill>
        </p:spPr>
        <p:txBody>
          <a:bodyPr>
            <a:normAutofit fontScale="90000"/>
          </a:bodyPr>
          <a:lstStyle/>
          <a:p>
            <a:r>
              <a:rPr lang="da-DK" sz="2700">
                <a:latin typeface="+mn-lt"/>
              </a:rPr>
              <a:t>Egne emner</a:t>
            </a:r>
          </a:p>
        </p:txBody>
      </p:sp>
      <p:sp>
        <p:nvSpPr>
          <p:cNvPr id="7" name="Rektangel: øverste hjørner afrundet 6">
            <a:extLst>
              <a:ext uri="{FF2B5EF4-FFF2-40B4-BE49-F238E27FC236}">
                <a16:creationId xmlns:a16="http://schemas.microsoft.com/office/drawing/2014/main" id="{55D254A1-E25F-0D2C-9548-4F2C3F5B4E8E}"/>
              </a:ext>
            </a:extLst>
          </p:cNvPr>
          <p:cNvSpPr/>
          <p:nvPr/>
        </p:nvSpPr>
        <p:spPr>
          <a:xfrm>
            <a:off x="473536" y="5211293"/>
            <a:ext cx="4284000" cy="1584000"/>
          </a:xfrm>
          <a:prstGeom prst="round2SameRect">
            <a:avLst>
              <a:gd name="adj1" fmla="val 0"/>
              <a:gd name="adj2" fmla="val 14399"/>
            </a:avLst>
          </a:prstGeom>
          <a:solidFill>
            <a:schemeClr val="bg1">
              <a:alpha val="40000"/>
            </a:schemeClr>
          </a:solidFill>
          <a:ln>
            <a:solidFill>
              <a:srgbClr val="A0AAB2">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defTabSz="685800"/>
            <a:endParaRPr lang="da-DK" sz="1100">
              <a:solidFill>
                <a:prstClr val="black"/>
              </a:solidFill>
              <a:latin typeface="Calibri" panose="020F0502020204030204"/>
            </a:endParaRPr>
          </a:p>
          <a:p>
            <a:pPr marL="128582" indent="-128582" defTabSz="685800">
              <a:buFont typeface="Arial" panose="020B0604020202020204" pitchFamily="34" charset="0"/>
              <a:buChar char="•"/>
            </a:pPr>
            <a:endParaRPr lang="da-DK" sz="1100">
              <a:solidFill>
                <a:prstClr val="black"/>
              </a:solidFill>
              <a:latin typeface="Calibri" panose="020F0502020204030204"/>
            </a:endParaRPr>
          </a:p>
        </p:txBody>
      </p:sp>
      <p:sp>
        <p:nvSpPr>
          <p:cNvPr id="14" name="Rektangel: øverste hjørner afrundet 13">
            <a:extLst>
              <a:ext uri="{FF2B5EF4-FFF2-40B4-BE49-F238E27FC236}">
                <a16:creationId xmlns:a16="http://schemas.microsoft.com/office/drawing/2014/main" id="{4949F8EC-4E60-A369-6AAB-4C590B5775EF}"/>
              </a:ext>
            </a:extLst>
          </p:cNvPr>
          <p:cNvSpPr/>
          <p:nvPr/>
        </p:nvSpPr>
        <p:spPr>
          <a:xfrm>
            <a:off x="4822660" y="5221481"/>
            <a:ext cx="4284000" cy="1584000"/>
          </a:xfrm>
          <a:prstGeom prst="round2SameRect">
            <a:avLst>
              <a:gd name="adj1" fmla="val 0"/>
              <a:gd name="adj2" fmla="val 14399"/>
            </a:avLst>
          </a:prstGeom>
          <a:solidFill>
            <a:schemeClr val="bg1">
              <a:alpha val="40000"/>
            </a:schemeClr>
          </a:solidFill>
          <a:ln>
            <a:solidFill>
              <a:srgbClr val="A0AAB2">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defTabSz="685800"/>
            <a:endParaRPr lang="da-DK" sz="1100">
              <a:solidFill>
                <a:prstClr val="black"/>
              </a:solidFill>
              <a:latin typeface="Calibri" panose="020F0502020204030204"/>
            </a:endParaRPr>
          </a:p>
          <a:p>
            <a:pPr marL="128582" indent="-128582" defTabSz="685800">
              <a:buFont typeface="Arial" panose="020B0604020202020204" pitchFamily="34" charset="0"/>
              <a:buChar char="•"/>
            </a:pPr>
            <a:endParaRPr lang="da-DK" sz="1100">
              <a:solidFill>
                <a:prstClr val="black"/>
              </a:solidFill>
              <a:latin typeface="Calibri" panose="020F0502020204030204"/>
            </a:endParaRPr>
          </a:p>
        </p:txBody>
      </p:sp>
      <p:sp>
        <p:nvSpPr>
          <p:cNvPr id="10" name="Rektangel: øverste hjørner afrundet 9">
            <a:extLst>
              <a:ext uri="{FF2B5EF4-FFF2-40B4-BE49-F238E27FC236}">
                <a16:creationId xmlns:a16="http://schemas.microsoft.com/office/drawing/2014/main" id="{F4491812-5144-075C-FECC-D07F291A41D1}"/>
              </a:ext>
            </a:extLst>
          </p:cNvPr>
          <p:cNvSpPr/>
          <p:nvPr/>
        </p:nvSpPr>
        <p:spPr>
          <a:xfrm>
            <a:off x="468000" y="1224232"/>
            <a:ext cx="4284000" cy="3600000"/>
          </a:xfrm>
          <a:prstGeom prst="round2SameRect">
            <a:avLst>
              <a:gd name="adj1" fmla="val 0"/>
              <a:gd name="adj2" fmla="val 14399"/>
            </a:avLst>
          </a:prstGeom>
          <a:solidFill>
            <a:schemeClr val="bg1"/>
          </a:solidFill>
          <a:ln>
            <a:solidFill>
              <a:srgbClr val="A0AAB2">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endParaRPr lang="da-DK" sz="1100">
              <a:solidFill>
                <a:prstClr val="black"/>
              </a:solidFill>
              <a:latin typeface="Calibri" panose="020F0502020204030204"/>
              <a:cs typeface="Calibri"/>
            </a:endParaRPr>
          </a:p>
        </p:txBody>
      </p:sp>
      <p:sp>
        <p:nvSpPr>
          <p:cNvPr id="17" name="Rektangel: øverste hjørner afrundet 16">
            <a:extLst>
              <a:ext uri="{FF2B5EF4-FFF2-40B4-BE49-F238E27FC236}">
                <a16:creationId xmlns:a16="http://schemas.microsoft.com/office/drawing/2014/main" id="{5E6C727D-8CB6-B895-3430-1D59A87DA36E}"/>
              </a:ext>
            </a:extLst>
          </p:cNvPr>
          <p:cNvSpPr/>
          <p:nvPr/>
        </p:nvSpPr>
        <p:spPr>
          <a:xfrm>
            <a:off x="4822660" y="1223999"/>
            <a:ext cx="4284000" cy="3600000"/>
          </a:xfrm>
          <a:prstGeom prst="round2SameRect">
            <a:avLst>
              <a:gd name="adj1" fmla="val 0"/>
              <a:gd name="adj2" fmla="val 14399"/>
            </a:avLst>
          </a:prstGeom>
          <a:solidFill>
            <a:schemeClr val="bg1"/>
          </a:solidFill>
          <a:ln>
            <a:solidFill>
              <a:srgbClr val="A0AAB2">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r>
              <a:rPr lang="da-DK" sz="1100">
                <a:solidFill>
                  <a:prstClr val="black"/>
                </a:solidFill>
                <a:latin typeface="Calibri" panose="020F0502020204030204"/>
                <a:cs typeface="Calibri"/>
              </a:rPr>
              <a:t> </a:t>
            </a:r>
            <a:endParaRPr lang="da-DK" sz="1100">
              <a:solidFill>
                <a:prstClr val="white"/>
              </a:solidFill>
              <a:latin typeface="Calibri" panose="020F0502020204030204"/>
            </a:endParaRPr>
          </a:p>
          <a:p>
            <a:pPr defTabSz="685800"/>
            <a:endParaRPr lang="da-DK" sz="1100">
              <a:solidFill>
                <a:prstClr val="black"/>
              </a:solidFill>
              <a:latin typeface="Calibri" panose="020F0502020204030204"/>
              <a:cs typeface="Calibri"/>
            </a:endParaRPr>
          </a:p>
          <a:p>
            <a:pPr defTabSz="685800"/>
            <a:endParaRPr lang="da-DK" sz="1100">
              <a:solidFill>
                <a:prstClr val="black"/>
              </a:solidFill>
              <a:latin typeface="Calibri" panose="020F0502020204030204"/>
              <a:cs typeface="Calibri"/>
            </a:endParaRPr>
          </a:p>
        </p:txBody>
      </p:sp>
      <p:pic>
        <p:nvPicPr>
          <p:cNvPr id="6" name="Grafik 5">
            <a:hlinkClick r:id="rId3" action="ppaction://hlinksldjump"/>
            <a:extLst>
              <a:ext uri="{FF2B5EF4-FFF2-40B4-BE49-F238E27FC236}">
                <a16:creationId xmlns:a16="http://schemas.microsoft.com/office/drawing/2014/main" id="{59F81F1C-7AD8-2B60-48B8-E959293E78B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9172" y="6540272"/>
            <a:ext cx="198663" cy="198663"/>
          </a:xfrm>
          <a:prstGeom prst="rect">
            <a:avLst/>
          </a:prstGeom>
        </p:spPr>
      </p:pic>
      <p:sp>
        <p:nvSpPr>
          <p:cNvPr id="12" name="Rektangel: afrundede hjørner 11">
            <a:extLst>
              <a:ext uri="{FF2B5EF4-FFF2-40B4-BE49-F238E27FC236}">
                <a16:creationId xmlns:a16="http://schemas.microsoft.com/office/drawing/2014/main" id="{12D788A1-4E46-F1E0-6026-EF9BD639BA97}"/>
              </a:ext>
            </a:extLst>
          </p:cNvPr>
          <p:cNvSpPr/>
          <p:nvPr/>
        </p:nvSpPr>
        <p:spPr>
          <a:xfrm>
            <a:off x="326885" y="63541"/>
            <a:ext cx="8784000" cy="792000"/>
          </a:xfrm>
          <a:prstGeom prst="roundRect">
            <a:avLst/>
          </a:prstGeom>
          <a:solidFill>
            <a:srgbClr val="A0AAB2">
              <a:alpha val="7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defTabSz="685800"/>
            <a:endParaRPr lang="da-DK" sz="1350" dirty="0">
              <a:solidFill>
                <a:prstClr val="black"/>
              </a:solidFill>
              <a:latin typeface="Calibri" panose="020F0502020204030204"/>
            </a:endParaRPr>
          </a:p>
        </p:txBody>
      </p:sp>
      <p:sp>
        <p:nvSpPr>
          <p:cNvPr id="16" name="Tekstfelt 15">
            <a:extLst>
              <a:ext uri="{FF2B5EF4-FFF2-40B4-BE49-F238E27FC236}">
                <a16:creationId xmlns:a16="http://schemas.microsoft.com/office/drawing/2014/main" id="{2181B92A-06D3-3E70-280B-387C6ABACFA7}"/>
              </a:ext>
            </a:extLst>
          </p:cNvPr>
          <p:cNvSpPr txBox="1"/>
          <p:nvPr/>
        </p:nvSpPr>
        <p:spPr>
          <a:xfrm>
            <a:off x="679727" y="311800"/>
            <a:ext cx="987148" cy="276999"/>
          </a:xfrm>
          <a:prstGeom prst="rect">
            <a:avLst/>
          </a:prstGeom>
          <a:noFill/>
        </p:spPr>
        <p:txBody>
          <a:bodyPr wrap="square" lIns="68580" tIns="34290" rIns="68580" bIns="34290" rtlCol="0" anchor="t">
            <a:spAutoFit/>
          </a:bodyPr>
          <a:lstStyle/>
          <a:p>
            <a:pPr defTabSz="685800"/>
            <a:r>
              <a:rPr lang="da-DK" sz="1350" dirty="0">
                <a:solidFill>
                  <a:prstClr val="black"/>
                </a:solidFill>
                <a:latin typeface="Calibri" panose="020F0502020204030204"/>
                <a:ea typeface="Yu Gothic Light"/>
              </a:rPr>
              <a:t>Situationer:</a:t>
            </a:r>
            <a:r>
              <a:rPr lang="da-DK" sz="1350" b="1" dirty="0">
                <a:solidFill>
                  <a:prstClr val="black"/>
                </a:solidFill>
                <a:latin typeface="Calibri" panose="020F0502020204030204"/>
                <a:ea typeface="Yu Gothic Light"/>
              </a:rPr>
              <a:t> </a:t>
            </a:r>
            <a:endParaRPr lang="da-DK" sz="1350" b="1" dirty="0">
              <a:solidFill>
                <a:prstClr val="black"/>
              </a:solidFill>
              <a:latin typeface="Calibri" panose="020F0502020204030204"/>
              <a:ea typeface="Yu Gothic Light" panose="020B0300000000000000" pitchFamily="34" charset="-128"/>
            </a:endParaRPr>
          </a:p>
        </p:txBody>
      </p:sp>
      <p:grpSp>
        <p:nvGrpSpPr>
          <p:cNvPr id="18" name="Gruppe 17">
            <a:extLst>
              <a:ext uri="{FF2B5EF4-FFF2-40B4-BE49-F238E27FC236}">
                <a16:creationId xmlns:a16="http://schemas.microsoft.com/office/drawing/2014/main" id="{A6D8565A-0DDC-3EFE-F996-B6FDDF0C97ED}"/>
              </a:ext>
            </a:extLst>
          </p:cNvPr>
          <p:cNvGrpSpPr/>
          <p:nvPr/>
        </p:nvGrpSpPr>
        <p:grpSpPr>
          <a:xfrm>
            <a:off x="468000" y="936000"/>
            <a:ext cx="8640000" cy="288000"/>
            <a:chOff x="468000" y="936000"/>
            <a:chExt cx="8640000" cy="288000"/>
          </a:xfrm>
          <a:solidFill>
            <a:srgbClr val="A0AAB2">
              <a:alpha val="40000"/>
            </a:srgbClr>
          </a:solidFill>
        </p:grpSpPr>
        <p:sp>
          <p:nvSpPr>
            <p:cNvPr id="19" name="Rektangel: øverste hjørner afrundet 18">
              <a:extLst>
                <a:ext uri="{FF2B5EF4-FFF2-40B4-BE49-F238E27FC236}">
                  <a16:creationId xmlns:a16="http://schemas.microsoft.com/office/drawing/2014/main" id="{23511402-DEB4-2C51-5C15-36C3FD942C58}"/>
                </a:ext>
              </a:extLst>
            </p:cNvPr>
            <p:cNvSpPr/>
            <p:nvPr/>
          </p:nvSpPr>
          <p:spPr>
            <a:xfrm>
              <a:off x="468000" y="936000"/>
              <a:ext cx="4284000" cy="288000"/>
            </a:xfrm>
            <a:prstGeom prst="round2SameRect">
              <a:avLst/>
            </a:prstGeom>
            <a:grpFill/>
            <a:ln>
              <a:solidFill>
                <a:srgbClr val="A0AAB2">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Fakta </a:t>
              </a:r>
            </a:p>
          </p:txBody>
        </p:sp>
        <p:sp>
          <p:nvSpPr>
            <p:cNvPr id="20" name="Rektangel: øverste hjørner afrundet 19">
              <a:extLst>
                <a:ext uri="{FF2B5EF4-FFF2-40B4-BE49-F238E27FC236}">
                  <a16:creationId xmlns:a16="http://schemas.microsoft.com/office/drawing/2014/main" id="{D9D78E0A-66E1-4C41-4D91-7C9E2D987019}"/>
                </a:ext>
              </a:extLst>
            </p:cNvPr>
            <p:cNvSpPr/>
            <p:nvPr/>
          </p:nvSpPr>
          <p:spPr>
            <a:xfrm>
              <a:off x="4824000" y="936000"/>
              <a:ext cx="4284000" cy="288000"/>
            </a:xfrm>
            <a:prstGeom prst="round2SameRect">
              <a:avLst/>
            </a:prstGeom>
            <a:grpFill/>
            <a:ln>
              <a:solidFill>
                <a:srgbClr val="A0AAB2">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Særlige forhold</a:t>
              </a:r>
            </a:p>
          </p:txBody>
        </p:sp>
      </p:grpSp>
      <p:sp>
        <p:nvSpPr>
          <p:cNvPr id="23" name="Rektangel: øverste hjørner afrundet 22">
            <a:extLst>
              <a:ext uri="{FF2B5EF4-FFF2-40B4-BE49-F238E27FC236}">
                <a16:creationId xmlns:a16="http://schemas.microsoft.com/office/drawing/2014/main" id="{DDF5A965-C857-D6D1-29C8-4E73162C3229}"/>
              </a:ext>
            </a:extLst>
          </p:cNvPr>
          <p:cNvSpPr/>
          <p:nvPr/>
        </p:nvSpPr>
        <p:spPr>
          <a:xfrm>
            <a:off x="468000" y="4932000"/>
            <a:ext cx="4284000" cy="288000"/>
          </a:xfrm>
          <a:prstGeom prst="round2SameRect">
            <a:avLst/>
          </a:prstGeom>
          <a:solidFill>
            <a:srgbClr val="A0AAB2">
              <a:alpha val="40000"/>
            </a:srgbClr>
          </a:solidFill>
          <a:ln>
            <a:solidFill>
              <a:srgbClr val="A0AAB2">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Husk, at du skal...</a:t>
            </a:r>
          </a:p>
        </p:txBody>
      </p:sp>
      <p:pic>
        <p:nvPicPr>
          <p:cNvPr id="24" name="Grafik 23" descr="Postit-noter kontur">
            <a:extLst>
              <a:ext uri="{FF2B5EF4-FFF2-40B4-BE49-F238E27FC236}">
                <a16:creationId xmlns:a16="http://schemas.microsoft.com/office/drawing/2014/main" id="{9EADDA63-A1AF-5590-EDE7-C4CA5AB0AA2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44680" y="4917015"/>
            <a:ext cx="338241" cy="324000"/>
          </a:xfrm>
          <a:prstGeom prst="rect">
            <a:avLst/>
          </a:prstGeom>
        </p:spPr>
      </p:pic>
      <p:pic>
        <p:nvPicPr>
          <p:cNvPr id="25" name="Grafik 24" descr="Spørgsmål kontur">
            <a:extLst>
              <a:ext uri="{FF2B5EF4-FFF2-40B4-BE49-F238E27FC236}">
                <a16:creationId xmlns:a16="http://schemas.microsoft.com/office/drawing/2014/main" id="{B668E387-C158-DD67-0899-45E8D65F144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640000" y="4926456"/>
            <a:ext cx="324000" cy="324000"/>
          </a:xfrm>
          <a:prstGeom prst="rect">
            <a:avLst/>
          </a:prstGeom>
        </p:spPr>
      </p:pic>
      <p:sp>
        <p:nvSpPr>
          <p:cNvPr id="26" name="Rektangel: øverste hjørner afrundet 25">
            <a:extLst>
              <a:ext uri="{FF2B5EF4-FFF2-40B4-BE49-F238E27FC236}">
                <a16:creationId xmlns:a16="http://schemas.microsoft.com/office/drawing/2014/main" id="{B36587F0-D838-F3DC-FC5C-E7C6767BAA7B}"/>
              </a:ext>
            </a:extLst>
          </p:cNvPr>
          <p:cNvSpPr/>
          <p:nvPr/>
        </p:nvSpPr>
        <p:spPr>
          <a:xfrm>
            <a:off x="4822660" y="4932000"/>
            <a:ext cx="4284000" cy="288000"/>
          </a:xfrm>
          <a:prstGeom prst="round2SameRect">
            <a:avLst/>
          </a:prstGeom>
          <a:solidFill>
            <a:srgbClr val="A0AAB2">
              <a:alpha val="40000"/>
            </a:srgbClr>
          </a:solidFill>
          <a:ln>
            <a:solidFill>
              <a:srgbClr val="A0AAB2">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Hvem kan hjælpe mig?</a:t>
            </a:r>
          </a:p>
        </p:txBody>
      </p:sp>
    </p:spTree>
    <p:extLst>
      <p:ext uri="{BB962C8B-B14F-4D97-AF65-F5344CB8AC3E}">
        <p14:creationId xmlns:p14="http://schemas.microsoft.com/office/powerpoint/2010/main" val="13864171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25F5E8-B0A0-26C7-EEE2-B08864C952E9}"/>
              </a:ext>
            </a:extLst>
          </p:cNvPr>
          <p:cNvSpPr>
            <a:spLocks noGrp="1"/>
          </p:cNvSpPr>
          <p:nvPr>
            <p:ph type="title"/>
          </p:nvPr>
        </p:nvSpPr>
        <p:spPr>
          <a:xfrm rot="16200000">
            <a:off x="-3217539" y="3212999"/>
            <a:ext cx="6858002" cy="432000"/>
          </a:xfrm>
          <a:solidFill>
            <a:srgbClr val="A0AAB2"/>
          </a:solidFill>
        </p:spPr>
        <p:txBody>
          <a:bodyPr>
            <a:normAutofit fontScale="90000"/>
          </a:bodyPr>
          <a:lstStyle/>
          <a:p>
            <a:r>
              <a:rPr lang="da-DK" sz="2700">
                <a:latin typeface="+mn-lt"/>
              </a:rPr>
              <a:t>Egne emner</a:t>
            </a:r>
          </a:p>
        </p:txBody>
      </p:sp>
      <p:sp>
        <p:nvSpPr>
          <p:cNvPr id="7" name="Rektangel: øverste hjørner afrundet 6">
            <a:extLst>
              <a:ext uri="{FF2B5EF4-FFF2-40B4-BE49-F238E27FC236}">
                <a16:creationId xmlns:a16="http://schemas.microsoft.com/office/drawing/2014/main" id="{55D254A1-E25F-0D2C-9548-4F2C3F5B4E8E}"/>
              </a:ext>
            </a:extLst>
          </p:cNvPr>
          <p:cNvSpPr/>
          <p:nvPr/>
        </p:nvSpPr>
        <p:spPr>
          <a:xfrm>
            <a:off x="473536" y="5211293"/>
            <a:ext cx="4284000" cy="1584000"/>
          </a:xfrm>
          <a:prstGeom prst="round2SameRect">
            <a:avLst>
              <a:gd name="adj1" fmla="val 0"/>
              <a:gd name="adj2" fmla="val 14399"/>
            </a:avLst>
          </a:prstGeom>
          <a:solidFill>
            <a:schemeClr val="bg1">
              <a:alpha val="40000"/>
            </a:schemeClr>
          </a:solidFill>
          <a:ln>
            <a:solidFill>
              <a:srgbClr val="A0AAB2">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defTabSz="685800"/>
            <a:endParaRPr lang="da-DK" sz="1100">
              <a:solidFill>
                <a:prstClr val="black"/>
              </a:solidFill>
              <a:latin typeface="Calibri" panose="020F0502020204030204"/>
            </a:endParaRPr>
          </a:p>
          <a:p>
            <a:pPr marL="128582" indent="-128582" defTabSz="685800">
              <a:buFont typeface="Arial" panose="020B0604020202020204" pitchFamily="34" charset="0"/>
              <a:buChar char="•"/>
            </a:pPr>
            <a:endParaRPr lang="da-DK" sz="1100">
              <a:solidFill>
                <a:prstClr val="black"/>
              </a:solidFill>
              <a:latin typeface="Calibri" panose="020F0502020204030204"/>
            </a:endParaRPr>
          </a:p>
        </p:txBody>
      </p:sp>
      <p:sp>
        <p:nvSpPr>
          <p:cNvPr id="14" name="Rektangel: øverste hjørner afrundet 13">
            <a:extLst>
              <a:ext uri="{FF2B5EF4-FFF2-40B4-BE49-F238E27FC236}">
                <a16:creationId xmlns:a16="http://schemas.microsoft.com/office/drawing/2014/main" id="{4949F8EC-4E60-A369-6AAB-4C590B5775EF}"/>
              </a:ext>
            </a:extLst>
          </p:cNvPr>
          <p:cNvSpPr/>
          <p:nvPr/>
        </p:nvSpPr>
        <p:spPr>
          <a:xfrm>
            <a:off x="4822660" y="5221481"/>
            <a:ext cx="4284000" cy="1584000"/>
          </a:xfrm>
          <a:prstGeom prst="round2SameRect">
            <a:avLst>
              <a:gd name="adj1" fmla="val 0"/>
              <a:gd name="adj2" fmla="val 14399"/>
            </a:avLst>
          </a:prstGeom>
          <a:solidFill>
            <a:schemeClr val="bg1">
              <a:alpha val="40000"/>
            </a:schemeClr>
          </a:solidFill>
          <a:ln>
            <a:solidFill>
              <a:srgbClr val="A0AAB2">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defTabSz="685800"/>
            <a:endParaRPr lang="da-DK" sz="1100">
              <a:solidFill>
                <a:prstClr val="black"/>
              </a:solidFill>
              <a:latin typeface="Calibri" panose="020F0502020204030204"/>
            </a:endParaRPr>
          </a:p>
          <a:p>
            <a:pPr marL="128582" indent="-128582" defTabSz="685800">
              <a:buFont typeface="Arial" panose="020B0604020202020204" pitchFamily="34" charset="0"/>
              <a:buChar char="•"/>
            </a:pPr>
            <a:endParaRPr lang="da-DK" sz="1100">
              <a:solidFill>
                <a:prstClr val="black"/>
              </a:solidFill>
              <a:latin typeface="Calibri" panose="020F0502020204030204"/>
            </a:endParaRPr>
          </a:p>
        </p:txBody>
      </p:sp>
      <p:sp>
        <p:nvSpPr>
          <p:cNvPr id="10" name="Rektangel: øverste hjørner afrundet 9">
            <a:extLst>
              <a:ext uri="{FF2B5EF4-FFF2-40B4-BE49-F238E27FC236}">
                <a16:creationId xmlns:a16="http://schemas.microsoft.com/office/drawing/2014/main" id="{F4491812-5144-075C-FECC-D07F291A41D1}"/>
              </a:ext>
            </a:extLst>
          </p:cNvPr>
          <p:cNvSpPr/>
          <p:nvPr/>
        </p:nvSpPr>
        <p:spPr>
          <a:xfrm>
            <a:off x="468000" y="1224232"/>
            <a:ext cx="4284000" cy="3600000"/>
          </a:xfrm>
          <a:prstGeom prst="round2SameRect">
            <a:avLst>
              <a:gd name="adj1" fmla="val 0"/>
              <a:gd name="adj2" fmla="val 14399"/>
            </a:avLst>
          </a:prstGeom>
          <a:solidFill>
            <a:schemeClr val="bg1"/>
          </a:solidFill>
          <a:ln>
            <a:solidFill>
              <a:srgbClr val="A0AAB2">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endParaRPr lang="da-DK" sz="1100">
              <a:solidFill>
                <a:prstClr val="black"/>
              </a:solidFill>
              <a:latin typeface="Calibri" panose="020F0502020204030204"/>
              <a:cs typeface="Calibri"/>
            </a:endParaRPr>
          </a:p>
        </p:txBody>
      </p:sp>
      <p:sp>
        <p:nvSpPr>
          <p:cNvPr id="17" name="Rektangel: øverste hjørner afrundet 16">
            <a:extLst>
              <a:ext uri="{FF2B5EF4-FFF2-40B4-BE49-F238E27FC236}">
                <a16:creationId xmlns:a16="http://schemas.microsoft.com/office/drawing/2014/main" id="{5E6C727D-8CB6-B895-3430-1D59A87DA36E}"/>
              </a:ext>
            </a:extLst>
          </p:cNvPr>
          <p:cNvSpPr/>
          <p:nvPr/>
        </p:nvSpPr>
        <p:spPr>
          <a:xfrm>
            <a:off x="4822660" y="1223999"/>
            <a:ext cx="4284000" cy="3600000"/>
          </a:xfrm>
          <a:prstGeom prst="round2SameRect">
            <a:avLst>
              <a:gd name="adj1" fmla="val 0"/>
              <a:gd name="adj2" fmla="val 14399"/>
            </a:avLst>
          </a:prstGeom>
          <a:solidFill>
            <a:schemeClr val="bg1"/>
          </a:solidFill>
          <a:ln>
            <a:solidFill>
              <a:srgbClr val="A0AAB2">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r>
              <a:rPr lang="da-DK" sz="1100">
                <a:solidFill>
                  <a:prstClr val="black"/>
                </a:solidFill>
                <a:latin typeface="Calibri" panose="020F0502020204030204"/>
                <a:cs typeface="Calibri"/>
              </a:rPr>
              <a:t> </a:t>
            </a:r>
            <a:endParaRPr lang="da-DK" sz="1100">
              <a:solidFill>
                <a:prstClr val="white"/>
              </a:solidFill>
              <a:latin typeface="Calibri" panose="020F0502020204030204"/>
            </a:endParaRPr>
          </a:p>
          <a:p>
            <a:pPr defTabSz="685800"/>
            <a:endParaRPr lang="da-DK" sz="1100">
              <a:solidFill>
                <a:prstClr val="black"/>
              </a:solidFill>
              <a:latin typeface="Calibri" panose="020F0502020204030204"/>
              <a:cs typeface="Calibri"/>
            </a:endParaRPr>
          </a:p>
          <a:p>
            <a:pPr defTabSz="685800"/>
            <a:endParaRPr lang="da-DK" sz="1100">
              <a:solidFill>
                <a:prstClr val="black"/>
              </a:solidFill>
              <a:latin typeface="Calibri" panose="020F0502020204030204"/>
              <a:cs typeface="Calibri"/>
            </a:endParaRPr>
          </a:p>
        </p:txBody>
      </p:sp>
      <p:pic>
        <p:nvPicPr>
          <p:cNvPr id="6" name="Grafik 5">
            <a:hlinkClick r:id="rId3" action="ppaction://hlinksldjump"/>
            <a:extLst>
              <a:ext uri="{FF2B5EF4-FFF2-40B4-BE49-F238E27FC236}">
                <a16:creationId xmlns:a16="http://schemas.microsoft.com/office/drawing/2014/main" id="{59F81F1C-7AD8-2B60-48B8-E959293E78B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9172" y="6540272"/>
            <a:ext cx="198663" cy="198663"/>
          </a:xfrm>
          <a:prstGeom prst="rect">
            <a:avLst/>
          </a:prstGeom>
        </p:spPr>
      </p:pic>
      <p:sp>
        <p:nvSpPr>
          <p:cNvPr id="12" name="Rektangel: afrundede hjørner 11">
            <a:extLst>
              <a:ext uri="{FF2B5EF4-FFF2-40B4-BE49-F238E27FC236}">
                <a16:creationId xmlns:a16="http://schemas.microsoft.com/office/drawing/2014/main" id="{12D788A1-4E46-F1E0-6026-EF9BD639BA97}"/>
              </a:ext>
            </a:extLst>
          </p:cNvPr>
          <p:cNvSpPr/>
          <p:nvPr/>
        </p:nvSpPr>
        <p:spPr>
          <a:xfrm>
            <a:off x="326885" y="63541"/>
            <a:ext cx="8784000" cy="792000"/>
          </a:xfrm>
          <a:prstGeom prst="roundRect">
            <a:avLst/>
          </a:prstGeom>
          <a:solidFill>
            <a:srgbClr val="A0AAB2">
              <a:alpha val="7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defTabSz="685800"/>
            <a:endParaRPr lang="da-DK" sz="1350" dirty="0">
              <a:solidFill>
                <a:prstClr val="black"/>
              </a:solidFill>
              <a:latin typeface="Calibri" panose="020F0502020204030204"/>
            </a:endParaRPr>
          </a:p>
        </p:txBody>
      </p:sp>
      <p:sp>
        <p:nvSpPr>
          <p:cNvPr id="16" name="Tekstfelt 15">
            <a:extLst>
              <a:ext uri="{FF2B5EF4-FFF2-40B4-BE49-F238E27FC236}">
                <a16:creationId xmlns:a16="http://schemas.microsoft.com/office/drawing/2014/main" id="{2181B92A-06D3-3E70-280B-387C6ABACFA7}"/>
              </a:ext>
            </a:extLst>
          </p:cNvPr>
          <p:cNvSpPr txBox="1"/>
          <p:nvPr/>
        </p:nvSpPr>
        <p:spPr>
          <a:xfrm>
            <a:off x="679727" y="311800"/>
            <a:ext cx="987148" cy="276999"/>
          </a:xfrm>
          <a:prstGeom prst="rect">
            <a:avLst/>
          </a:prstGeom>
          <a:noFill/>
        </p:spPr>
        <p:txBody>
          <a:bodyPr wrap="square" lIns="68580" tIns="34290" rIns="68580" bIns="34290" rtlCol="0" anchor="t">
            <a:spAutoFit/>
          </a:bodyPr>
          <a:lstStyle/>
          <a:p>
            <a:pPr defTabSz="685800"/>
            <a:r>
              <a:rPr lang="da-DK" sz="1350" dirty="0">
                <a:solidFill>
                  <a:prstClr val="black"/>
                </a:solidFill>
                <a:latin typeface="Calibri" panose="020F0502020204030204"/>
                <a:ea typeface="Yu Gothic Light"/>
              </a:rPr>
              <a:t>Situationer:</a:t>
            </a:r>
            <a:r>
              <a:rPr lang="da-DK" sz="1350" b="1" dirty="0">
                <a:solidFill>
                  <a:prstClr val="black"/>
                </a:solidFill>
                <a:latin typeface="Calibri" panose="020F0502020204030204"/>
                <a:ea typeface="Yu Gothic Light"/>
              </a:rPr>
              <a:t> </a:t>
            </a:r>
            <a:endParaRPr lang="da-DK" sz="1350" b="1" dirty="0">
              <a:solidFill>
                <a:prstClr val="black"/>
              </a:solidFill>
              <a:latin typeface="Calibri" panose="020F0502020204030204"/>
              <a:ea typeface="Yu Gothic Light" panose="020B0300000000000000" pitchFamily="34" charset="-128"/>
            </a:endParaRPr>
          </a:p>
        </p:txBody>
      </p:sp>
      <p:grpSp>
        <p:nvGrpSpPr>
          <p:cNvPr id="18" name="Gruppe 17">
            <a:extLst>
              <a:ext uri="{FF2B5EF4-FFF2-40B4-BE49-F238E27FC236}">
                <a16:creationId xmlns:a16="http://schemas.microsoft.com/office/drawing/2014/main" id="{A6D8565A-0DDC-3EFE-F996-B6FDDF0C97ED}"/>
              </a:ext>
            </a:extLst>
          </p:cNvPr>
          <p:cNvGrpSpPr/>
          <p:nvPr/>
        </p:nvGrpSpPr>
        <p:grpSpPr>
          <a:xfrm>
            <a:off x="468000" y="936000"/>
            <a:ext cx="8640000" cy="288000"/>
            <a:chOff x="468000" y="936000"/>
            <a:chExt cx="8640000" cy="288000"/>
          </a:xfrm>
          <a:solidFill>
            <a:srgbClr val="A0AAB2">
              <a:alpha val="40000"/>
            </a:srgbClr>
          </a:solidFill>
        </p:grpSpPr>
        <p:sp>
          <p:nvSpPr>
            <p:cNvPr id="19" name="Rektangel: øverste hjørner afrundet 18">
              <a:extLst>
                <a:ext uri="{FF2B5EF4-FFF2-40B4-BE49-F238E27FC236}">
                  <a16:creationId xmlns:a16="http://schemas.microsoft.com/office/drawing/2014/main" id="{23511402-DEB4-2C51-5C15-36C3FD942C58}"/>
                </a:ext>
              </a:extLst>
            </p:cNvPr>
            <p:cNvSpPr/>
            <p:nvPr/>
          </p:nvSpPr>
          <p:spPr>
            <a:xfrm>
              <a:off x="468000" y="936000"/>
              <a:ext cx="4284000" cy="288000"/>
            </a:xfrm>
            <a:prstGeom prst="round2SameRect">
              <a:avLst/>
            </a:prstGeom>
            <a:grpFill/>
            <a:ln>
              <a:solidFill>
                <a:srgbClr val="A0AAB2">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Fakta </a:t>
              </a:r>
            </a:p>
          </p:txBody>
        </p:sp>
        <p:sp>
          <p:nvSpPr>
            <p:cNvPr id="20" name="Rektangel: øverste hjørner afrundet 19">
              <a:extLst>
                <a:ext uri="{FF2B5EF4-FFF2-40B4-BE49-F238E27FC236}">
                  <a16:creationId xmlns:a16="http://schemas.microsoft.com/office/drawing/2014/main" id="{D9D78E0A-66E1-4C41-4D91-7C9E2D987019}"/>
                </a:ext>
              </a:extLst>
            </p:cNvPr>
            <p:cNvSpPr/>
            <p:nvPr/>
          </p:nvSpPr>
          <p:spPr>
            <a:xfrm>
              <a:off x="4824000" y="936000"/>
              <a:ext cx="4284000" cy="288000"/>
            </a:xfrm>
            <a:prstGeom prst="round2SameRect">
              <a:avLst/>
            </a:prstGeom>
            <a:grpFill/>
            <a:ln>
              <a:solidFill>
                <a:srgbClr val="A0AAB2">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Særlige forhold</a:t>
              </a:r>
            </a:p>
          </p:txBody>
        </p:sp>
      </p:grpSp>
      <p:sp>
        <p:nvSpPr>
          <p:cNvPr id="23" name="Rektangel: øverste hjørner afrundet 22">
            <a:extLst>
              <a:ext uri="{FF2B5EF4-FFF2-40B4-BE49-F238E27FC236}">
                <a16:creationId xmlns:a16="http://schemas.microsoft.com/office/drawing/2014/main" id="{DDF5A965-C857-D6D1-29C8-4E73162C3229}"/>
              </a:ext>
            </a:extLst>
          </p:cNvPr>
          <p:cNvSpPr/>
          <p:nvPr/>
        </p:nvSpPr>
        <p:spPr>
          <a:xfrm>
            <a:off x="468000" y="4932000"/>
            <a:ext cx="4284000" cy="288000"/>
          </a:xfrm>
          <a:prstGeom prst="round2SameRect">
            <a:avLst/>
          </a:prstGeom>
          <a:solidFill>
            <a:srgbClr val="A0AAB2">
              <a:alpha val="40000"/>
            </a:srgbClr>
          </a:solidFill>
          <a:ln>
            <a:solidFill>
              <a:srgbClr val="A0AAB2">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Husk, at du skal...</a:t>
            </a:r>
          </a:p>
        </p:txBody>
      </p:sp>
      <p:pic>
        <p:nvPicPr>
          <p:cNvPr id="24" name="Grafik 23" descr="Postit-noter kontur">
            <a:extLst>
              <a:ext uri="{FF2B5EF4-FFF2-40B4-BE49-F238E27FC236}">
                <a16:creationId xmlns:a16="http://schemas.microsoft.com/office/drawing/2014/main" id="{9EADDA63-A1AF-5590-EDE7-C4CA5AB0AA2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44680" y="4917015"/>
            <a:ext cx="338241" cy="324000"/>
          </a:xfrm>
          <a:prstGeom prst="rect">
            <a:avLst/>
          </a:prstGeom>
        </p:spPr>
      </p:pic>
      <p:pic>
        <p:nvPicPr>
          <p:cNvPr id="25" name="Grafik 24" descr="Spørgsmål kontur">
            <a:extLst>
              <a:ext uri="{FF2B5EF4-FFF2-40B4-BE49-F238E27FC236}">
                <a16:creationId xmlns:a16="http://schemas.microsoft.com/office/drawing/2014/main" id="{B668E387-C158-DD67-0899-45E8D65F144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640000" y="4926456"/>
            <a:ext cx="324000" cy="324000"/>
          </a:xfrm>
          <a:prstGeom prst="rect">
            <a:avLst/>
          </a:prstGeom>
        </p:spPr>
      </p:pic>
      <p:sp>
        <p:nvSpPr>
          <p:cNvPr id="26" name="Rektangel: øverste hjørner afrundet 25">
            <a:extLst>
              <a:ext uri="{FF2B5EF4-FFF2-40B4-BE49-F238E27FC236}">
                <a16:creationId xmlns:a16="http://schemas.microsoft.com/office/drawing/2014/main" id="{B36587F0-D838-F3DC-FC5C-E7C6767BAA7B}"/>
              </a:ext>
            </a:extLst>
          </p:cNvPr>
          <p:cNvSpPr/>
          <p:nvPr/>
        </p:nvSpPr>
        <p:spPr>
          <a:xfrm>
            <a:off x="4822660" y="4932000"/>
            <a:ext cx="4284000" cy="288000"/>
          </a:xfrm>
          <a:prstGeom prst="round2SameRect">
            <a:avLst/>
          </a:prstGeom>
          <a:solidFill>
            <a:srgbClr val="A0AAB2">
              <a:alpha val="40000"/>
            </a:srgbClr>
          </a:solidFill>
          <a:ln>
            <a:solidFill>
              <a:srgbClr val="A0AAB2">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Hvem kan hjælpe mig?</a:t>
            </a:r>
          </a:p>
        </p:txBody>
      </p:sp>
    </p:spTree>
    <p:extLst>
      <p:ext uri="{BB962C8B-B14F-4D97-AF65-F5344CB8AC3E}">
        <p14:creationId xmlns:p14="http://schemas.microsoft.com/office/powerpoint/2010/main" val="23853732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25F5E8-B0A0-26C7-EEE2-B08864C952E9}"/>
              </a:ext>
            </a:extLst>
          </p:cNvPr>
          <p:cNvSpPr>
            <a:spLocks noGrp="1"/>
          </p:cNvSpPr>
          <p:nvPr>
            <p:ph type="title"/>
          </p:nvPr>
        </p:nvSpPr>
        <p:spPr>
          <a:xfrm rot="16200000">
            <a:off x="-3217539" y="3212999"/>
            <a:ext cx="6858002" cy="432000"/>
          </a:xfrm>
          <a:solidFill>
            <a:srgbClr val="A0AAB2"/>
          </a:solidFill>
        </p:spPr>
        <p:txBody>
          <a:bodyPr>
            <a:normAutofit fontScale="90000"/>
          </a:bodyPr>
          <a:lstStyle/>
          <a:p>
            <a:r>
              <a:rPr lang="da-DK" sz="2700">
                <a:latin typeface="+mn-lt"/>
              </a:rPr>
              <a:t>Egne emner</a:t>
            </a:r>
          </a:p>
        </p:txBody>
      </p:sp>
      <p:sp>
        <p:nvSpPr>
          <p:cNvPr id="7" name="Rektangel: øverste hjørner afrundet 6">
            <a:extLst>
              <a:ext uri="{FF2B5EF4-FFF2-40B4-BE49-F238E27FC236}">
                <a16:creationId xmlns:a16="http://schemas.microsoft.com/office/drawing/2014/main" id="{55D254A1-E25F-0D2C-9548-4F2C3F5B4E8E}"/>
              </a:ext>
            </a:extLst>
          </p:cNvPr>
          <p:cNvSpPr/>
          <p:nvPr/>
        </p:nvSpPr>
        <p:spPr>
          <a:xfrm>
            <a:off x="473536" y="5211293"/>
            <a:ext cx="4284000" cy="1584000"/>
          </a:xfrm>
          <a:prstGeom prst="round2SameRect">
            <a:avLst>
              <a:gd name="adj1" fmla="val 0"/>
              <a:gd name="adj2" fmla="val 14399"/>
            </a:avLst>
          </a:prstGeom>
          <a:solidFill>
            <a:schemeClr val="bg1">
              <a:alpha val="40000"/>
            </a:schemeClr>
          </a:solidFill>
          <a:ln>
            <a:solidFill>
              <a:srgbClr val="A0AAB2">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defTabSz="685800"/>
            <a:endParaRPr lang="da-DK" sz="1100">
              <a:solidFill>
                <a:prstClr val="black"/>
              </a:solidFill>
              <a:latin typeface="Calibri" panose="020F0502020204030204"/>
            </a:endParaRPr>
          </a:p>
          <a:p>
            <a:pPr marL="128582" indent="-128582" defTabSz="685800">
              <a:buFont typeface="Arial" panose="020B0604020202020204" pitchFamily="34" charset="0"/>
              <a:buChar char="•"/>
            </a:pPr>
            <a:endParaRPr lang="da-DK" sz="1100">
              <a:solidFill>
                <a:prstClr val="black"/>
              </a:solidFill>
              <a:latin typeface="Calibri" panose="020F0502020204030204"/>
            </a:endParaRPr>
          </a:p>
        </p:txBody>
      </p:sp>
      <p:sp>
        <p:nvSpPr>
          <p:cNvPr id="14" name="Rektangel: øverste hjørner afrundet 13">
            <a:extLst>
              <a:ext uri="{FF2B5EF4-FFF2-40B4-BE49-F238E27FC236}">
                <a16:creationId xmlns:a16="http://schemas.microsoft.com/office/drawing/2014/main" id="{4949F8EC-4E60-A369-6AAB-4C590B5775EF}"/>
              </a:ext>
            </a:extLst>
          </p:cNvPr>
          <p:cNvSpPr/>
          <p:nvPr/>
        </p:nvSpPr>
        <p:spPr>
          <a:xfrm>
            <a:off x="4822660" y="5221481"/>
            <a:ext cx="4284000" cy="1584000"/>
          </a:xfrm>
          <a:prstGeom prst="round2SameRect">
            <a:avLst>
              <a:gd name="adj1" fmla="val 0"/>
              <a:gd name="adj2" fmla="val 14399"/>
            </a:avLst>
          </a:prstGeom>
          <a:solidFill>
            <a:schemeClr val="bg1">
              <a:alpha val="40000"/>
            </a:schemeClr>
          </a:solidFill>
          <a:ln>
            <a:solidFill>
              <a:srgbClr val="A0AAB2">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defTabSz="685800"/>
            <a:endParaRPr lang="da-DK" sz="1100">
              <a:solidFill>
                <a:prstClr val="black"/>
              </a:solidFill>
              <a:latin typeface="Calibri" panose="020F0502020204030204"/>
            </a:endParaRPr>
          </a:p>
          <a:p>
            <a:pPr marL="128582" indent="-128582" defTabSz="685800">
              <a:buFont typeface="Arial" panose="020B0604020202020204" pitchFamily="34" charset="0"/>
              <a:buChar char="•"/>
            </a:pPr>
            <a:endParaRPr lang="da-DK" sz="1100">
              <a:solidFill>
                <a:prstClr val="black"/>
              </a:solidFill>
              <a:latin typeface="Calibri" panose="020F0502020204030204"/>
            </a:endParaRPr>
          </a:p>
        </p:txBody>
      </p:sp>
      <p:sp>
        <p:nvSpPr>
          <p:cNvPr id="10" name="Rektangel: øverste hjørner afrundet 9">
            <a:extLst>
              <a:ext uri="{FF2B5EF4-FFF2-40B4-BE49-F238E27FC236}">
                <a16:creationId xmlns:a16="http://schemas.microsoft.com/office/drawing/2014/main" id="{F4491812-5144-075C-FECC-D07F291A41D1}"/>
              </a:ext>
            </a:extLst>
          </p:cNvPr>
          <p:cNvSpPr/>
          <p:nvPr/>
        </p:nvSpPr>
        <p:spPr>
          <a:xfrm>
            <a:off x="468000" y="1224232"/>
            <a:ext cx="4284000" cy="3600000"/>
          </a:xfrm>
          <a:prstGeom prst="round2SameRect">
            <a:avLst>
              <a:gd name="adj1" fmla="val 0"/>
              <a:gd name="adj2" fmla="val 14399"/>
            </a:avLst>
          </a:prstGeom>
          <a:solidFill>
            <a:schemeClr val="bg1"/>
          </a:solidFill>
          <a:ln>
            <a:solidFill>
              <a:srgbClr val="A0AAB2">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endParaRPr lang="da-DK" sz="1100">
              <a:solidFill>
                <a:prstClr val="black"/>
              </a:solidFill>
              <a:latin typeface="Calibri" panose="020F0502020204030204"/>
              <a:cs typeface="Calibri"/>
            </a:endParaRPr>
          </a:p>
        </p:txBody>
      </p:sp>
      <p:sp>
        <p:nvSpPr>
          <p:cNvPr id="17" name="Rektangel: øverste hjørner afrundet 16">
            <a:extLst>
              <a:ext uri="{FF2B5EF4-FFF2-40B4-BE49-F238E27FC236}">
                <a16:creationId xmlns:a16="http://schemas.microsoft.com/office/drawing/2014/main" id="{5E6C727D-8CB6-B895-3430-1D59A87DA36E}"/>
              </a:ext>
            </a:extLst>
          </p:cNvPr>
          <p:cNvSpPr/>
          <p:nvPr/>
        </p:nvSpPr>
        <p:spPr>
          <a:xfrm>
            <a:off x="4822660" y="1223999"/>
            <a:ext cx="4284000" cy="3600000"/>
          </a:xfrm>
          <a:prstGeom prst="round2SameRect">
            <a:avLst>
              <a:gd name="adj1" fmla="val 0"/>
              <a:gd name="adj2" fmla="val 14399"/>
            </a:avLst>
          </a:prstGeom>
          <a:solidFill>
            <a:schemeClr val="bg1"/>
          </a:solidFill>
          <a:ln>
            <a:solidFill>
              <a:srgbClr val="A0AAB2">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r>
              <a:rPr lang="da-DK" sz="1100">
                <a:solidFill>
                  <a:prstClr val="black"/>
                </a:solidFill>
                <a:latin typeface="Calibri" panose="020F0502020204030204"/>
                <a:cs typeface="Calibri"/>
              </a:rPr>
              <a:t> </a:t>
            </a:r>
            <a:endParaRPr lang="da-DK" sz="1100">
              <a:solidFill>
                <a:prstClr val="white"/>
              </a:solidFill>
              <a:latin typeface="Calibri" panose="020F0502020204030204"/>
            </a:endParaRPr>
          </a:p>
          <a:p>
            <a:pPr defTabSz="685800"/>
            <a:endParaRPr lang="da-DK" sz="1100">
              <a:solidFill>
                <a:prstClr val="black"/>
              </a:solidFill>
              <a:latin typeface="Calibri" panose="020F0502020204030204"/>
              <a:cs typeface="Calibri"/>
            </a:endParaRPr>
          </a:p>
          <a:p>
            <a:pPr defTabSz="685800"/>
            <a:endParaRPr lang="da-DK" sz="1100">
              <a:solidFill>
                <a:prstClr val="black"/>
              </a:solidFill>
              <a:latin typeface="Calibri" panose="020F0502020204030204"/>
              <a:cs typeface="Calibri"/>
            </a:endParaRPr>
          </a:p>
        </p:txBody>
      </p:sp>
      <p:pic>
        <p:nvPicPr>
          <p:cNvPr id="6" name="Grafik 5">
            <a:hlinkClick r:id="rId3" action="ppaction://hlinksldjump"/>
            <a:extLst>
              <a:ext uri="{FF2B5EF4-FFF2-40B4-BE49-F238E27FC236}">
                <a16:creationId xmlns:a16="http://schemas.microsoft.com/office/drawing/2014/main" id="{59F81F1C-7AD8-2B60-48B8-E959293E78B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9172" y="6540272"/>
            <a:ext cx="198663" cy="198663"/>
          </a:xfrm>
          <a:prstGeom prst="rect">
            <a:avLst/>
          </a:prstGeom>
        </p:spPr>
      </p:pic>
      <p:sp>
        <p:nvSpPr>
          <p:cNvPr id="12" name="Rektangel: afrundede hjørner 11">
            <a:extLst>
              <a:ext uri="{FF2B5EF4-FFF2-40B4-BE49-F238E27FC236}">
                <a16:creationId xmlns:a16="http://schemas.microsoft.com/office/drawing/2014/main" id="{12D788A1-4E46-F1E0-6026-EF9BD639BA97}"/>
              </a:ext>
            </a:extLst>
          </p:cNvPr>
          <p:cNvSpPr/>
          <p:nvPr/>
        </p:nvSpPr>
        <p:spPr>
          <a:xfrm>
            <a:off x="326885" y="63541"/>
            <a:ext cx="8784000" cy="792000"/>
          </a:xfrm>
          <a:prstGeom prst="roundRect">
            <a:avLst/>
          </a:prstGeom>
          <a:solidFill>
            <a:srgbClr val="A0AAB2">
              <a:alpha val="7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defTabSz="685800"/>
            <a:endParaRPr lang="da-DK" sz="1350" dirty="0">
              <a:solidFill>
                <a:prstClr val="black"/>
              </a:solidFill>
              <a:latin typeface="Calibri" panose="020F0502020204030204"/>
            </a:endParaRPr>
          </a:p>
        </p:txBody>
      </p:sp>
      <p:sp>
        <p:nvSpPr>
          <p:cNvPr id="16" name="Tekstfelt 15">
            <a:extLst>
              <a:ext uri="{FF2B5EF4-FFF2-40B4-BE49-F238E27FC236}">
                <a16:creationId xmlns:a16="http://schemas.microsoft.com/office/drawing/2014/main" id="{2181B92A-06D3-3E70-280B-387C6ABACFA7}"/>
              </a:ext>
            </a:extLst>
          </p:cNvPr>
          <p:cNvSpPr txBox="1"/>
          <p:nvPr/>
        </p:nvSpPr>
        <p:spPr>
          <a:xfrm>
            <a:off x="679727" y="311800"/>
            <a:ext cx="987148" cy="276999"/>
          </a:xfrm>
          <a:prstGeom prst="rect">
            <a:avLst/>
          </a:prstGeom>
          <a:noFill/>
        </p:spPr>
        <p:txBody>
          <a:bodyPr wrap="square" lIns="68580" tIns="34290" rIns="68580" bIns="34290" rtlCol="0" anchor="t">
            <a:spAutoFit/>
          </a:bodyPr>
          <a:lstStyle/>
          <a:p>
            <a:pPr defTabSz="685800"/>
            <a:r>
              <a:rPr lang="da-DK" sz="1350" dirty="0">
                <a:solidFill>
                  <a:prstClr val="black"/>
                </a:solidFill>
                <a:latin typeface="Calibri" panose="020F0502020204030204"/>
                <a:ea typeface="Yu Gothic Light"/>
              </a:rPr>
              <a:t>Situationer:</a:t>
            </a:r>
            <a:r>
              <a:rPr lang="da-DK" sz="1350" b="1" dirty="0">
                <a:solidFill>
                  <a:prstClr val="black"/>
                </a:solidFill>
                <a:latin typeface="Calibri" panose="020F0502020204030204"/>
                <a:ea typeface="Yu Gothic Light"/>
              </a:rPr>
              <a:t> </a:t>
            </a:r>
            <a:endParaRPr lang="da-DK" sz="1350" b="1" dirty="0">
              <a:solidFill>
                <a:prstClr val="black"/>
              </a:solidFill>
              <a:latin typeface="Calibri" panose="020F0502020204030204"/>
              <a:ea typeface="Yu Gothic Light" panose="020B0300000000000000" pitchFamily="34" charset="-128"/>
            </a:endParaRPr>
          </a:p>
        </p:txBody>
      </p:sp>
      <p:grpSp>
        <p:nvGrpSpPr>
          <p:cNvPr id="18" name="Gruppe 17">
            <a:extLst>
              <a:ext uri="{FF2B5EF4-FFF2-40B4-BE49-F238E27FC236}">
                <a16:creationId xmlns:a16="http://schemas.microsoft.com/office/drawing/2014/main" id="{A6D8565A-0DDC-3EFE-F996-B6FDDF0C97ED}"/>
              </a:ext>
            </a:extLst>
          </p:cNvPr>
          <p:cNvGrpSpPr/>
          <p:nvPr/>
        </p:nvGrpSpPr>
        <p:grpSpPr>
          <a:xfrm>
            <a:off x="468000" y="936000"/>
            <a:ext cx="8640000" cy="288000"/>
            <a:chOff x="468000" y="936000"/>
            <a:chExt cx="8640000" cy="288000"/>
          </a:xfrm>
          <a:solidFill>
            <a:srgbClr val="A0AAB2">
              <a:alpha val="40000"/>
            </a:srgbClr>
          </a:solidFill>
        </p:grpSpPr>
        <p:sp>
          <p:nvSpPr>
            <p:cNvPr id="19" name="Rektangel: øverste hjørner afrundet 18">
              <a:extLst>
                <a:ext uri="{FF2B5EF4-FFF2-40B4-BE49-F238E27FC236}">
                  <a16:creationId xmlns:a16="http://schemas.microsoft.com/office/drawing/2014/main" id="{23511402-DEB4-2C51-5C15-36C3FD942C58}"/>
                </a:ext>
              </a:extLst>
            </p:cNvPr>
            <p:cNvSpPr/>
            <p:nvPr/>
          </p:nvSpPr>
          <p:spPr>
            <a:xfrm>
              <a:off x="468000" y="936000"/>
              <a:ext cx="4284000" cy="288000"/>
            </a:xfrm>
            <a:prstGeom prst="round2SameRect">
              <a:avLst/>
            </a:prstGeom>
            <a:grpFill/>
            <a:ln>
              <a:solidFill>
                <a:srgbClr val="A0AAB2">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Fakta </a:t>
              </a:r>
            </a:p>
          </p:txBody>
        </p:sp>
        <p:sp>
          <p:nvSpPr>
            <p:cNvPr id="20" name="Rektangel: øverste hjørner afrundet 19">
              <a:extLst>
                <a:ext uri="{FF2B5EF4-FFF2-40B4-BE49-F238E27FC236}">
                  <a16:creationId xmlns:a16="http://schemas.microsoft.com/office/drawing/2014/main" id="{D9D78E0A-66E1-4C41-4D91-7C9E2D987019}"/>
                </a:ext>
              </a:extLst>
            </p:cNvPr>
            <p:cNvSpPr/>
            <p:nvPr/>
          </p:nvSpPr>
          <p:spPr>
            <a:xfrm>
              <a:off x="4824000" y="936000"/>
              <a:ext cx="4284000" cy="288000"/>
            </a:xfrm>
            <a:prstGeom prst="round2SameRect">
              <a:avLst/>
            </a:prstGeom>
            <a:grpFill/>
            <a:ln>
              <a:solidFill>
                <a:srgbClr val="A0AAB2">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Særlige forhold</a:t>
              </a:r>
            </a:p>
          </p:txBody>
        </p:sp>
      </p:grpSp>
      <p:sp>
        <p:nvSpPr>
          <p:cNvPr id="23" name="Rektangel: øverste hjørner afrundet 22">
            <a:extLst>
              <a:ext uri="{FF2B5EF4-FFF2-40B4-BE49-F238E27FC236}">
                <a16:creationId xmlns:a16="http://schemas.microsoft.com/office/drawing/2014/main" id="{DDF5A965-C857-D6D1-29C8-4E73162C3229}"/>
              </a:ext>
            </a:extLst>
          </p:cNvPr>
          <p:cNvSpPr/>
          <p:nvPr/>
        </p:nvSpPr>
        <p:spPr>
          <a:xfrm>
            <a:off x="468000" y="4932000"/>
            <a:ext cx="4284000" cy="288000"/>
          </a:xfrm>
          <a:prstGeom prst="round2SameRect">
            <a:avLst/>
          </a:prstGeom>
          <a:solidFill>
            <a:srgbClr val="A0AAB2">
              <a:alpha val="40000"/>
            </a:srgbClr>
          </a:solidFill>
          <a:ln>
            <a:solidFill>
              <a:srgbClr val="A0AAB2">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Husk, at du skal...</a:t>
            </a:r>
          </a:p>
        </p:txBody>
      </p:sp>
      <p:pic>
        <p:nvPicPr>
          <p:cNvPr id="24" name="Grafik 23" descr="Postit-noter kontur">
            <a:extLst>
              <a:ext uri="{FF2B5EF4-FFF2-40B4-BE49-F238E27FC236}">
                <a16:creationId xmlns:a16="http://schemas.microsoft.com/office/drawing/2014/main" id="{9EADDA63-A1AF-5590-EDE7-C4CA5AB0AA2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44680" y="4917015"/>
            <a:ext cx="338241" cy="324000"/>
          </a:xfrm>
          <a:prstGeom prst="rect">
            <a:avLst/>
          </a:prstGeom>
        </p:spPr>
      </p:pic>
      <p:pic>
        <p:nvPicPr>
          <p:cNvPr id="25" name="Grafik 24" descr="Spørgsmål kontur">
            <a:extLst>
              <a:ext uri="{FF2B5EF4-FFF2-40B4-BE49-F238E27FC236}">
                <a16:creationId xmlns:a16="http://schemas.microsoft.com/office/drawing/2014/main" id="{B668E387-C158-DD67-0899-45E8D65F144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640000" y="4926456"/>
            <a:ext cx="324000" cy="324000"/>
          </a:xfrm>
          <a:prstGeom prst="rect">
            <a:avLst/>
          </a:prstGeom>
        </p:spPr>
      </p:pic>
      <p:sp>
        <p:nvSpPr>
          <p:cNvPr id="26" name="Rektangel: øverste hjørner afrundet 25">
            <a:extLst>
              <a:ext uri="{FF2B5EF4-FFF2-40B4-BE49-F238E27FC236}">
                <a16:creationId xmlns:a16="http://schemas.microsoft.com/office/drawing/2014/main" id="{B36587F0-D838-F3DC-FC5C-E7C6767BAA7B}"/>
              </a:ext>
            </a:extLst>
          </p:cNvPr>
          <p:cNvSpPr/>
          <p:nvPr/>
        </p:nvSpPr>
        <p:spPr>
          <a:xfrm>
            <a:off x="4822660" y="4932000"/>
            <a:ext cx="4284000" cy="288000"/>
          </a:xfrm>
          <a:prstGeom prst="round2SameRect">
            <a:avLst/>
          </a:prstGeom>
          <a:solidFill>
            <a:srgbClr val="A0AAB2">
              <a:alpha val="40000"/>
            </a:srgbClr>
          </a:solidFill>
          <a:ln>
            <a:solidFill>
              <a:srgbClr val="A0AAB2">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Hvem kan hjælpe mig?</a:t>
            </a:r>
          </a:p>
        </p:txBody>
      </p:sp>
    </p:spTree>
    <p:extLst>
      <p:ext uri="{BB962C8B-B14F-4D97-AF65-F5344CB8AC3E}">
        <p14:creationId xmlns:p14="http://schemas.microsoft.com/office/powerpoint/2010/main" val="40510988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3F3275-641F-4F84-73A7-BDDEFB7DCE32}"/>
              </a:ext>
            </a:extLst>
          </p:cNvPr>
          <p:cNvSpPr>
            <a:spLocks noGrp="1"/>
          </p:cNvSpPr>
          <p:nvPr>
            <p:ph type="title"/>
          </p:nvPr>
        </p:nvSpPr>
        <p:spPr>
          <a:xfrm rot="16200000">
            <a:off x="-3223083" y="3212999"/>
            <a:ext cx="6858000" cy="432000"/>
          </a:xfrm>
          <a:solidFill>
            <a:srgbClr val="A0AAB2"/>
          </a:solidFill>
        </p:spPr>
        <p:txBody>
          <a:bodyPr vert="horz" lIns="68580" tIns="34290" rIns="68580" bIns="34290" rtlCol="0" anchor="ctr">
            <a:normAutofit fontScale="90000"/>
          </a:bodyPr>
          <a:lstStyle/>
          <a:p>
            <a:r>
              <a:rPr lang="da-DK" sz="2700"/>
              <a:t>Egne emner</a:t>
            </a:r>
          </a:p>
        </p:txBody>
      </p:sp>
      <p:sp>
        <p:nvSpPr>
          <p:cNvPr id="3" name="Ellipse 2">
            <a:extLst>
              <a:ext uri="{FF2B5EF4-FFF2-40B4-BE49-F238E27FC236}">
                <a16:creationId xmlns:a16="http://schemas.microsoft.com/office/drawing/2014/main" id="{52B5F38B-A716-CB4A-0D65-B77B3889256B}"/>
              </a:ext>
            </a:extLst>
          </p:cNvPr>
          <p:cNvSpPr/>
          <p:nvPr/>
        </p:nvSpPr>
        <p:spPr>
          <a:xfrm>
            <a:off x="3492000" y="1296351"/>
            <a:ext cx="1080000" cy="1080000"/>
          </a:xfrm>
          <a:prstGeom prst="ellipse">
            <a:avLst/>
          </a:prstGeom>
          <a:noFill/>
          <a:ln w="76200">
            <a:solidFill>
              <a:srgbClr val="A0AAB2">
                <a:alpha val="90000"/>
              </a:srgb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endParaRPr lang="da-DK" sz="2100">
              <a:solidFill>
                <a:prstClr val="black"/>
              </a:solidFill>
              <a:latin typeface="Yu Gothic Light" panose="020B0300000000000000" pitchFamily="34" charset="-128"/>
              <a:ea typeface="Yu Gothic Light" panose="020B0300000000000000" pitchFamily="34" charset="-128"/>
            </a:endParaRPr>
          </a:p>
        </p:txBody>
      </p:sp>
      <p:sp>
        <p:nvSpPr>
          <p:cNvPr id="10" name="Ellipse 9">
            <a:extLst>
              <a:ext uri="{FF2B5EF4-FFF2-40B4-BE49-F238E27FC236}">
                <a16:creationId xmlns:a16="http://schemas.microsoft.com/office/drawing/2014/main" id="{A2E2845C-F669-FFED-3E06-C62CCFAD7C16}"/>
              </a:ext>
            </a:extLst>
          </p:cNvPr>
          <p:cNvSpPr/>
          <p:nvPr/>
        </p:nvSpPr>
        <p:spPr>
          <a:xfrm>
            <a:off x="2814196" y="2010578"/>
            <a:ext cx="540000" cy="540000"/>
          </a:xfrm>
          <a:prstGeom prst="ellipse">
            <a:avLst/>
          </a:prstGeom>
          <a:solidFill>
            <a:schemeClr val="bg1"/>
          </a:solidFill>
          <a:ln w="76200">
            <a:solidFill>
              <a:srgbClr val="A0AAB2">
                <a:alpha val="80000"/>
              </a:srgb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endParaRPr lang="da-DK">
              <a:solidFill>
                <a:prstClr val="black"/>
              </a:solidFill>
              <a:latin typeface="Yu Gothic Light" panose="020B0300000000000000" pitchFamily="34" charset="-128"/>
              <a:ea typeface="Yu Gothic Light" panose="020B0300000000000000" pitchFamily="34" charset="-128"/>
            </a:endParaRPr>
          </a:p>
        </p:txBody>
      </p:sp>
      <p:sp>
        <p:nvSpPr>
          <p:cNvPr id="11" name="Ellipse 10">
            <a:extLst>
              <a:ext uri="{FF2B5EF4-FFF2-40B4-BE49-F238E27FC236}">
                <a16:creationId xmlns:a16="http://schemas.microsoft.com/office/drawing/2014/main" id="{F55B8FFC-AAC4-EBC2-B0A8-47044E7000DF}"/>
              </a:ext>
            </a:extLst>
          </p:cNvPr>
          <p:cNvSpPr/>
          <p:nvPr/>
        </p:nvSpPr>
        <p:spPr>
          <a:xfrm>
            <a:off x="2558439" y="960859"/>
            <a:ext cx="810000" cy="810000"/>
          </a:xfrm>
          <a:prstGeom prst="ellipse">
            <a:avLst/>
          </a:prstGeom>
          <a:solidFill>
            <a:schemeClr val="bg1">
              <a:alpha val="95000"/>
            </a:schemeClr>
          </a:solidFill>
          <a:ln w="76200">
            <a:solidFill>
              <a:srgbClr val="A0AAB2">
                <a:alpha val="70000"/>
              </a:srgb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endParaRPr lang="da-DK">
              <a:solidFill>
                <a:prstClr val="black"/>
              </a:solidFill>
              <a:latin typeface="Yu Gothic Light" panose="020B0300000000000000" pitchFamily="34" charset="-128"/>
              <a:ea typeface="Yu Gothic Light" panose="020B0300000000000000" pitchFamily="34" charset="-128"/>
            </a:endParaRPr>
          </a:p>
        </p:txBody>
      </p:sp>
      <p:sp>
        <p:nvSpPr>
          <p:cNvPr id="12" name="Ellipse 11">
            <a:extLst>
              <a:ext uri="{FF2B5EF4-FFF2-40B4-BE49-F238E27FC236}">
                <a16:creationId xmlns:a16="http://schemas.microsoft.com/office/drawing/2014/main" id="{D14A407B-B384-9C49-2720-61E33460864E}"/>
              </a:ext>
            </a:extLst>
          </p:cNvPr>
          <p:cNvSpPr/>
          <p:nvPr/>
        </p:nvSpPr>
        <p:spPr>
          <a:xfrm>
            <a:off x="1288320" y="1440299"/>
            <a:ext cx="1350000" cy="1350000"/>
          </a:xfrm>
          <a:prstGeom prst="ellipse">
            <a:avLst/>
          </a:prstGeom>
          <a:solidFill>
            <a:schemeClr val="bg1"/>
          </a:solidFill>
          <a:ln w="76200">
            <a:solidFill>
              <a:srgbClr val="A0AAB2"/>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r>
              <a:rPr lang="da-DK" sz="2100">
                <a:solidFill>
                  <a:prstClr val="black"/>
                </a:solidFill>
                <a:latin typeface="Yu Gothic Light" panose="020B0300000000000000" pitchFamily="34" charset="-128"/>
                <a:ea typeface="Yu Gothic Light" panose="020B0300000000000000" pitchFamily="34" charset="-128"/>
              </a:rPr>
              <a:t>Noter</a:t>
            </a:r>
            <a:endParaRPr lang="da-DK">
              <a:solidFill>
                <a:prstClr val="black"/>
              </a:solidFill>
              <a:latin typeface="Yu Gothic Light" panose="020B0300000000000000" pitchFamily="34" charset="-128"/>
              <a:ea typeface="Yu Gothic Light" panose="020B0300000000000000" pitchFamily="34" charset="-128"/>
            </a:endParaRPr>
          </a:p>
        </p:txBody>
      </p:sp>
      <p:sp>
        <p:nvSpPr>
          <p:cNvPr id="13" name="Ellipse 12">
            <a:extLst>
              <a:ext uri="{FF2B5EF4-FFF2-40B4-BE49-F238E27FC236}">
                <a16:creationId xmlns:a16="http://schemas.microsoft.com/office/drawing/2014/main" id="{877FA3BA-F367-9DDE-E9E8-B69DACC9EA08}"/>
              </a:ext>
            </a:extLst>
          </p:cNvPr>
          <p:cNvSpPr/>
          <p:nvPr/>
        </p:nvSpPr>
        <p:spPr>
          <a:xfrm>
            <a:off x="968849" y="1048992"/>
            <a:ext cx="540000" cy="540000"/>
          </a:xfrm>
          <a:prstGeom prst="ellipse">
            <a:avLst/>
          </a:prstGeom>
          <a:solidFill>
            <a:schemeClr val="bg1"/>
          </a:solidFill>
          <a:ln w="76200">
            <a:solidFill>
              <a:srgbClr val="A0AAB2">
                <a:alpha val="70000"/>
              </a:srgbClr>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endParaRPr lang="da-DK">
              <a:solidFill>
                <a:prstClr val="black"/>
              </a:solidFill>
              <a:latin typeface="Yu Gothic Light" panose="020B0300000000000000" pitchFamily="34" charset="-128"/>
              <a:ea typeface="Yu Gothic Light" panose="020B0300000000000000" pitchFamily="34" charset="-128"/>
            </a:endParaRPr>
          </a:p>
        </p:txBody>
      </p:sp>
      <p:cxnSp>
        <p:nvCxnSpPr>
          <p:cNvPr id="15" name="Lige forbindelse 14">
            <a:extLst>
              <a:ext uri="{FF2B5EF4-FFF2-40B4-BE49-F238E27FC236}">
                <a16:creationId xmlns:a16="http://schemas.microsoft.com/office/drawing/2014/main" id="{D2B629B8-6F82-16F5-C254-F888906373F0}"/>
              </a:ext>
            </a:extLst>
          </p:cNvPr>
          <p:cNvCxnSpPr/>
          <p:nvPr/>
        </p:nvCxnSpPr>
        <p:spPr>
          <a:xfrm>
            <a:off x="5044256" y="2066134"/>
            <a:ext cx="0" cy="3687888"/>
          </a:xfrm>
          <a:prstGeom prst="line">
            <a:avLst/>
          </a:prstGeom>
          <a:ln w="38100">
            <a:solidFill>
              <a:srgbClr val="A0AAB2"/>
            </a:solidFill>
            <a:prstDash val="sysDot"/>
          </a:ln>
        </p:spPr>
        <p:style>
          <a:lnRef idx="1">
            <a:schemeClr val="accent1"/>
          </a:lnRef>
          <a:fillRef idx="0">
            <a:schemeClr val="accent1"/>
          </a:fillRef>
          <a:effectRef idx="0">
            <a:schemeClr val="accent1"/>
          </a:effectRef>
          <a:fontRef idx="minor">
            <a:schemeClr val="tx1"/>
          </a:fontRef>
        </p:style>
      </p:cxnSp>
      <p:pic>
        <p:nvPicPr>
          <p:cNvPr id="4" name="Grafik 3">
            <a:hlinkClick r:id="rId2" action="ppaction://hlinksldjump"/>
            <a:extLst>
              <a:ext uri="{FF2B5EF4-FFF2-40B4-BE49-F238E27FC236}">
                <a16:creationId xmlns:a16="http://schemas.microsoft.com/office/drawing/2014/main" id="{A814103C-DAFC-9131-E385-D3C25E2E376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7874" y="6534980"/>
            <a:ext cx="198663" cy="198663"/>
          </a:xfrm>
          <a:prstGeom prst="rect">
            <a:avLst/>
          </a:prstGeom>
        </p:spPr>
      </p:pic>
    </p:spTree>
    <p:extLst>
      <p:ext uri="{BB962C8B-B14F-4D97-AF65-F5344CB8AC3E}">
        <p14:creationId xmlns:p14="http://schemas.microsoft.com/office/powerpoint/2010/main" val="854149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25F5E8-B0A0-26C7-EEE2-B08864C952E9}"/>
              </a:ext>
            </a:extLst>
          </p:cNvPr>
          <p:cNvSpPr>
            <a:spLocks noGrp="1"/>
          </p:cNvSpPr>
          <p:nvPr>
            <p:ph type="title"/>
          </p:nvPr>
        </p:nvSpPr>
        <p:spPr>
          <a:xfrm rot="16200000">
            <a:off x="-3226532" y="3204001"/>
            <a:ext cx="6876000" cy="432000"/>
          </a:xfrm>
          <a:solidFill>
            <a:srgbClr val="EED2CC"/>
          </a:solidFill>
        </p:spPr>
        <p:txBody>
          <a:bodyPr>
            <a:normAutofit fontScale="90000"/>
          </a:bodyPr>
          <a:lstStyle/>
          <a:p>
            <a:r>
              <a:rPr lang="da-DK" sz="2700" dirty="0">
                <a:latin typeface="+mn-lt"/>
              </a:rPr>
              <a:t>Onlinekalender</a:t>
            </a:r>
          </a:p>
        </p:txBody>
      </p:sp>
      <p:sp>
        <p:nvSpPr>
          <p:cNvPr id="4" name="Rektangel: øverste hjørner afrundet 3">
            <a:extLst>
              <a:ext uri="{FF2B5EF4-FFF2-40B4-BE49-F238E27FC236}">
                <a16:creationId xmlns:a16="http://schemas.microsoft.com/office/drawing/2014/main" id="{256ACBAD-5A84-3A0D-5EDB-A67DD7BFEC38}"/>
              </a:ext>
            </a:extLst>
          </p:cNvPr>
          <p:cNvSpPr/>
          <p:nvPr/>
        </p:nvSpPr>
        <p:spPr>
          <a:xfrm>
            <a:off x="468000" y="936000"/>
            <a:ext cx="4284000" cy="288000"/>
          </a:xfrm>
          <a:prstGeom prst="round2SameRect">
            <a:avLst/>
          </a:prstGeom>
          <a:solidFill>
            <a:srgbClr val="EED2CC">
              <a:alpha val="40000"/>
            </a:srgbClr>
          </a:solidFill>
          <a:ln w="19050">
            <a:solidFill>
              <a:srgbClr val="EED2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Fakta </a:t>
            </a:r>
          </a:p>
        </p:txBody>
      </p:sp>
      <p:sp>
        <p:nvSpPr>
          <p:cNvPr id="5" name="Rektangel: øverste hjørner afrundet 4">
            <a:extLst>
              <a:ext uri="{FF2B5EF4-FFF2-40B4-BE49-F238E27FC236}">
                <a16:creationId xmlns:a16="http://schemas.microsoft.com/office/drawing/2014/main" id="{8C1D6A9A-B82C-946F-868A-C54D807B0A9A}"/>
              </a:ext>
            </a:extLst>
          </p:cNvPr>
          <p:cNvSpPr/>
          <p:nvPr/>
        </p:nvSpPr>
        <p:spPr>
          <a:xfrm>
            <a:off x="4824000" y="936000"/>
            <a:ext cx="4284000" cy="288000"/>
          </a:xfrm>
          <a:prstGeom prst="round2SameRect">
            <a:avLst/>
          </a:prstGeom>
          <a:solidFill>
            <a:srgbClr val="EED2CC">
              <a:alpha val="40000"/>
            </a:srgbClr>
          </a:solidFill>
          <a:ln w="19050">
            <a:solidFill>
              <a:srgbClr val="EED2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Særlige forhold</a:t>
            </a:r>
          </a:p>
        </p:txBody>
      </p:sp>
      <p:sp>
        <p:nvSpPr>
          <p:cNvPr id="7" name="Rektangel: øverste hjørner afrundet 6">
            <a:extLst>
              <a:ext uri="{FF2B5EF4-FFF2-40B4-BE49-F238E27FC236}">
                <a16:creationId xmlns:a16="http://schemas.microsoft.com/office/drawing/2014/main" id="{55D254A1-E25F-0D2C-9548-4F2C3F5B4E8E}"/>
              </a:ext>
            </a:extLst>
          </p:cNvPr>
          <p:cNvSpPr/>
          <p:nvPr/>
        </p:nvSpPr>
        <p:spPr>
          <a:xfrm>
            <a:off x="461774" y="5008325"/>
            <a:ext cx="4283999" cy="1800000"/>
          </a:xfrm>
          <a:prstGeom prst="round2SameRect">
            <a:avLst>
              <a:gd name="adj1" fmla="val 0"/>
              <a:gd name="adj2" fmla="val 14399"/>
            </a:avLst>
          </a:prstGeom>
          <a:solidFill>
            <a:schemeClr val="bg1">
              <a:alpha val="40000"/>
            </a:schemeClr>
          </a:solidFill>
          <a:ln w="19050">
            <a:solidFill>
              <a:srgbClr val="EED2CC"/>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pPr>
            <a:r>
              <a:rPr lang="da-DK" sz="1100" dirty="0">
                <a:solidFill>
                  <a:prstClr val="black"/>
                </a:solidFill>
                <a:latin typeface="Calibri" panose="020F0502020204030204"/>
              </a:rPr>
              <a:t>Lægge alle møder og aftaler ifm. dit introforløb ind i din kalender.</a:t>
            </a:r>
          </a:p>
          <a:p>
            <a:pPr marL="128582" indent="-128582" defTabSz="685800">
              <a:buFont typeface="Arial" panose="020B0604020202020204" pitchFamily="34" charset="0"/>
              <a:buChar char="•"/>
            </a:pPr>
            <a:r>
              <a:rPr lang="da-DK" sz="1100" dirty="0">
                <a:solidFill>
                  <a:prstClr val="black"/>
                </a:solidFill>
                <a:latin typeface="Calibri" panose="020F0502020204030204"/>
              </a:rPr>
              <a:t>Lægge buffertid ind i din kalender, så du ikke booker ”væg-til-væg” møder.</a:t>
            </a:r>
            <a:endParaRPr lang="da-DK" sz="1100" dirty="0">
              <a:solidFill>
                <a:prstClr val="black"/>
              </a:solidFill>
              <a:latin typeface="Calibri" panose="020F0502020204030204"/>
              <a:cs typeface="Calibri"/>
            </a:endParaRPr>
          </a:p>
          <a:p>
            <a:pPr marL="128582" indent="-128582" defTabSz="685800">
              <a:buFont typeface="Arial" panose="020B0604020202020204" pitchFamily="34" charset="0"/>
              <a:buChar char="•"/>
            </a:pPr>
            <a:r>
              <a:rPr lang="da-DK" sz="1100" dirty="0">
                <a:solidFill>
                  <a:prstClr val="black"/>
                </a:solidFill>
                <a:latin typeface="Calibri" panose="020F0502020204030204"/>
              </a:rPr>
              <a:t>Sætte forberedelse til møder, samtaler mv. i kalenderen.</a:t>
            </a:r>
            <a:endParaRPr lang="da-DK" sz="1100" dirty="0">
              <a:solidFill>
                <a:prstClr val="black"/>
              </a:solidFill>
              <a:latin typeface="Calibri" panose="020F0502020204030204"/>
              <a:cs typeface="Calibri"/>
            </a:endParaRPr>
          </a:p>
          <a:p>
            <a:pPr marL="128582" indent="-128582" defTabSz="685800">
              <a:buFont typeface="Arial" panose="020B0604020202020204" pitchFamily="34" charset="0"/>
              <a:buChar char="•"/>
            </a:pPr>
            <a:r>
              <a:rPr lang="da-DK" sz="1100" dirty="0">
                <a:solidFill>
                  <a:prstClr val="black"/>
                </a:solidFill>
                <a:latin typeface="Calibri" panose="020F0502020204030204"/>
              </a:rPr>
              <a:t>Booke møder med dig selv, så du har dedikeret tid til alt det, som opstår løbende og som også skal håndteres i dit lederjob.</a:t>
            </a:r>
            <a:endParaRPr lang="da-DK" sz="1100" dirty="0">
              <a:solidFill>
                <a:prstClr val="black"/>
              </a:solidFill>
              <a:latin typeface="Calibri" panose="020F0502020204030204"/>
              <a:cs typeface="Calibri"/>
            </a:endParaRPr>
          </a:p>
          <a:p>
            <a:pPr marL="128582" indent="-128582" defTabSz="685800">
              <a:buFont typeface="Arial" panose="020B0604020202020204" pitchFamily="34" charset="0"/>
              <a:buChar char="•"/>
            </a:pPr>
            <a:r>
              <a:rPr lang="da-DK" sz="1100" dirty="0">
                <a:solidFill>
                  <a:prstClr val="black"/>
                </a:solidFill>
                <a:latin typeface="Calibri" panose="020F0502020204030204"/>
              </a:rPr>
              <a:t>Man kan afslå møder, men vurder altid konsekvenserne, både for dig selv og for den som inviterer til mødet.</a:t>
            </a:r>
            <a:endParaRPr lang="da-DK" sz="1100" dirty="0">
              <a:solidFill>
                <a:prstClr val="black"/>
              </a:solidFill>
              <a:latin typeface="Calibri" panose="020F0502020204030204"/>
              <a:cs typeface="Calibri"/>
            </a:endParaRPr>
          </a:p>
          <a:p>
            <a:pPr marL="128582" indent="-128582" defTabSz="685800">
              <a:buFont typeface="Arial" panose="020B0604020202020204" pitchFamily="34" charset="0"/>
              <a:buChar char="•"/>
            </a:pPr>
            <a:endParaRPr lang="da-DK" sz="1100" dirty="0">
              <a:solidFill>
                <a:prstClr val="black"/>
              </a:solidFill>
              <a:latin typeface="Calibri" panose="020F0502020204030204"/>
            </a:endParaRPr>
          </a:p>
        </p:txBody>
      </p:sp>
      <p:sp>
        <p:nvSpPr>
          <p:cNvPr id="14" name="Rektangel: øverste hjørner afrundet 13">
            <a:extLst>
              <a:ext uri="{FF2B5EF4-FFF2-40B4-BE49-F238E27FC236}">
                <a16:creationId xmlns:a16="http://schemas.microsoft.com/office/drawing/2014/main" id="{4949F8EC-4E60-A369-6AAB-4C590B5775EF}"/>
              </a:ext>
            </a:extLst>
          </p:cNvPr>
          <p:cNvSpPr/>
          <p:nvPr/>
        </p:nvSpPr>
        <p:spPr>
          <a:xfrm>
            <a:off x="4824900" y="5008325"/>
            <a:ext cx="4283998" cy="1800000"/>
          </a:xfrm>
          <a:prstGeom prst="round2SameRect">
            <a:avLst>
              <a:gd name="adj1" fmla="val 0"/>
              <a:gd name="adj2" fmla="val 14399"/>
            </a:avLst>
          </a:prstGeom>
          <a:solidFill>
            <a:schemeClr val="bg1">
              <a:alpha val="40000"/>
            </a:schemeClr>
          </a:solidFill>
          <a:ln w="19050">
            <a:solidFill>
              <a:srgbClr val="EED2CC"/>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pPr>
            <a:r>
              <a:rPr lang="da-DK" sz="1100" dirty="0">
                <a:solidFill>
                  <a:prstClr val="black"/>
                </a:solidFill>
                <a:latin typeface="Calibri" panose="020F0502020204030204"/>
              </a:rPr>
              <a:t>Tal med en lederkollega eller din nærmeste leder om, hvordan du bedst kan arbejde med kalenderstyring.</a:t>
            </a:r>
          </a:p>
          <a:p>
            <a:pPr marL="128582" indent="-128582" defTabSz="685800">
              <a:buFont typeface="Arial" panose="020B0604020202020204" pitchFamily="34" charset="0"/>
              <a:buChar char="•"/>
            </a:pPr>
            <a:r>
              <a:rPr lang="da-DK" sz="1100" dirty="0">
                <a:solidFill>
                  <a:prstClr val="black"/>
                </a:solidFill>
                <a:latin typeface="Calibri" panose="020F0502020204030204"/>
                <a:cs typeface="Calibri"/>
              </a:rPr>
              <a:t>Undersøg om din organisation har kurser i brugen af fx Outlook. </a:t>
            </a:r>
          </a:p>
        </p:txBody>
      </p:sp>
      <p:sp>
        <p:nvSpPr>
          <p:cNvPr id="10" name="Rektangel: øverste hjørner afrundet 9">
            <a:extLst>
              <a:ext uri="{FF2B5EF4-FFF2-40B4-BE49-F238E27FC236}">
                <a16:creationId xmlns:a16="http://schemas.microsoft.com/office/drawing/2014/main" id="{F4491812-5144-075C-FECC-D07F291A41D1}"/>
              </a:ext>
            </a:extLst>
          </p:cNvPr>
          <p:cNvSpPr/>
          <p:nvPr/>
        </p:nvSpPr>
        <p:spPr>
          <a:xfrm>
            <a:off x="463799" y="1222708"/>
            <a:ext cx="4283999" cy="3420000"/>
          </a:xfrm>
          <a:prstGeom prst="round2SameRect">
            <a:avLst>
              <a:gd name="adj1" fmla="val 0"/>
              <a:gd name="adj2" fmla="val 14399"/>
            </a:avLst>
          </a:prstGeom>
          <a:solidFill>
            <a:schemeClr val="bg1"/>
          </a:solidFill>
          <a:ln w="19050">
            <a:solidFill>
              <a:srgbClr val="EED2CC"/>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r>
              <a:rPr lang="da-DK" sz="1100" dirty="0">
                <a:solidFill>
                  <a:prstClr val="black"/>
                </a:solidFill>
                <a:latin typeface="Calibri" panose="020F0502020204030204"/>
                <a:cs typeface="Calibri"/>
              </a:rPr>
              <a:t>Som leder kan det være vanskeligt at holde styr på de mange ting, man skal nå i løbet af sin arbejdsdag. Derfor er det en god idé at bruge sin onlinekalender aktivt, så der holdes styr på møder og aftaler. Brugen af din kalender</a:t>
            </a:r>
            <a:r>
              <a:rPr lang="da-DK" sz="1100" dirty="0">
                <a:solidFill>
                  <a:srgbClr val="FF0000"/>
                </a:solidFill>
                <a:latin typeface="Calibri" panose="020F0502020204030204"/>
                <a:cs typeface="Calibri"/>
              </a:rPr>
              <a:t> </a:t>
            </a:r>
            <a:r>
              <a:rPr lang="da-DK" sz="1100" dirty="0">
                <a:solidFill>
                  <a:prstClr val="black"/>
                </a:solidFill>
                <a:latin typeface="Calibri" panose="020F0502020204030204"/>
                <a:cs typeface="Calibri"/>
              </a:rPr>
              <a:t>hjælper dig med at udnytte din arbejdstid effektivt. </a:t>
            </a:r>
          </a:p>
          <a:p>
            <a:pPr defTabSz="685800"/>
            <a:endParaRPr lang="da-DK" sz="1100" dirty="0">
              <a:solidFill>
                <a:prstClr val="black"/>
              </a:solidFill>
              <a:latin typeface="Calibri" panose="020F0502020204030204"/>
              <a:cs typeface="Calibri"/>
            </a:endParaRPr>
          </a:p>
          <a:p>
            <a:pPr defTabSz="685800"/>
            <a:r>
              <a:rPr lang="da-DK" sz="1100" dirty="0">
                <a:solidFill>
                  <a:prstClr val="black"/>
                </a:solidFill>
                <a:latin typeface="Calibri" panose="020F0502020204030204"/>
                <a:cs typeface="Calibri"/>
              </a:rPr>
              <a:t>Det er en god idé at adskille møder og aftaler fra øvrige arbejdsopgaver. Sørg for at samle alle dine opgaver på din opgaveliste, og reserver evt. blokke i din kalender til opgaveløsning. </a:t>
            </a:r>
            <a:endParaRPr lang="da-DK" sz="1100" strike="sngStrike" dirty="0">
              <a:solidFill>
                <a:prstClr val="black"/>
              </a:solidFill>
              <a:latin typeface="Calibri" panose="020F0502020204030204"/>
              <a:cs typeface="Calibri"/>
            </a:endParaRPr>
          </a:p>
          <a:p>
            <a:pPr defTabSz="685800"/>
            <a:endParaRPr lang="da-DK" sz="1100" dirty="0">
              <a:solidFill>
                <a:prstClr val="black"/>
              </a:solidFill>
              <a:latin typeface="Calibri" panose="020F0502020204030204"/>
              <a:cs typeface="Calibri"/>
            </a:endParaRPr>
          </a:p>
          <a:p>
            <a:pPr defTabSz="685800"/>
            <a:r>
              <a:rPr lang="da-DK" sz="1100" dirty="0">
                <a:solidFill>
                  <a:prstClr val="black"/>
                </a:solidFill>
                <a:latin typeface="Calibri" panose="020F0502020204030204"/>
                <a:cs typeface="Calibri"/>
              </a:rPr>
              <a:t>Skab dig et overblik over din kalender fx hver torsdag, så du ved, hvad der er de primære møder og opgaver i den kommende uge. </a:t>
            </a:r>
          </a:p>
          <a:p>
            <a:pPr defTabSz="685800"/>
            <a:endParaRPr lang="da-DK" sz="1100" dirty="0">
              <a:solidFill>
                <a:prstClr val="black"/>
              </a:solidFill>
              <a:latin typeface="Calibri" panose="020F0502020204030204"/>
              <a:cs typeface="Calibri"/>
            </a:endParaRPr>
          </a:p>
          <a:p>
            <a:pPr defTabSz="685800"/>
            <a:endParaRPr lang="da-DK" sz="1100" dirty="0">
              <a:solidFill>
                <a:prstClr val="black"/>
              </a:solidFill>
              <a:latin typeface="Calibri" panose="020F0502020204030204"/>
              <a:cs typeface="Calibri"/>
            </a:endParaRPr>
          </a:p>
          <a:p>
            <a:pPr defTabSz="685800"/>
            <a:endParaRPr lang="da-DK" sz="1100" dirty="0">
              <a:solidFill>
                <a:prstClr val="black"/>
              </a:solidFill>
              <a:latin typeface="Calibri" panose="020F0502020204030204"/>
              <a:cs typeface="Calibri"/>
            </a:endParaRPr>
          </a:p>
        </p:txBody>
      </p:sp>
      <p:sp>
        <p:nvSpPr>
          <p:cNvPr id="17" name="Rektangel: øverste hjørner afrundet 16">
            <a:extLst>
              <a:ext uri="{FF2B5EF4-FFF2-40B4-BE49-F238E27FC236}">
                <a16:creationId xmlns:a16="http://schemas.microsoft.com/office/drawing/2014/main" id="{5E6C727D-8CB6-B895-3430-1D59A87DA36E}"/>
              </a:ext>
            </a:extLst>
          </p:cNvPr>
          <p:cNvSpPr/>
          <p:nvPr/>
        </p:nvSpPr>
        <p:spPr>
          <a:xfrm>
            <a:off x="4822660" y="1223999"/>
            <a:ext cx="4283998" cy="3420000"/>
          </a:xfrm>
          <a:prstGeom prst="round2SameRect">
            <a:avLst>
              <a:gd name="adj1" fmla="val 0"/>
              <a:gd name="adj2" fmla="val 14399"/>
            </a:avLst>
          </a:prstGeom>
          <a:solidFill>
            <a:schemeClr val="bg1"/>
          </a:solidFill>
          <a:ln w="19050">
            <a:solidFill>
              <a:srgbClr val="EED2CC"/>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r>
              <a:rPr lang="da-DK" sz="1100" dirty="0">
                <a:solidFill>
                  <a:prstClr val="black"/>
                </a:solidFill>
                <a:latin typeface="Calibri" panose="020F0502020204030204"/>
                <a:cs typeface="Calibri"/>
              </a:rPr>
              <a:t>Hvis der er et møde eller en samtale i din kalender, som er omfattet af fortrolighed og som derfor ikke bør være synligt for andre, så er det vigtigt, at du markerer det som ”privat”. Det kan du typisk gøre ved at klikke på hængelåsen i menulinjen, når du opretter mødet eller ved at højreklikke på mødet med din mus, når det er oprettet. </a:t>
            </a:r>
          </a:p>
          <a:p>
            <a:pPr defTabSz="685800"/>
            <a:endParaRPr lang="da-DK" sz="1100" dirty="0">
              <a:solidFill>
                <a:prstClr val="black"/>
              </a:solidFill>
              <a:latin typeface="Calibri" panose="020F0502020204030204"/>
              <a:cs typeface="Calibri"/>
            </a:endParaRPr>
          </a:p>
          <a:p>
            <a:pPr defTabSz="685800"/>
            <a:r>
              <a:rPr lang="da-DK" sz="1100" dirty="0">
                <a:solidFill>
                  <a:prstClr val="black"/>
                </a:solidFill>
                <a:latin typeface="Calibri" panose="020F0502020204030204"/>
                <a:cs typeface="Calibri"/>
              </a:rPr>
              <a:t>Vær også opmærksom på ”overskriften”, hvis du reserverer lokaler til møder. Hvis der findes en mødeoverbliksskærm, vil teksten i indkaldelsen fremgå her. Du skal f.eks. undgå at skrive navne på brugere, borgere, medarbejdere m.v. i overskriften.  </a:t>
            </a:r>
          </a:p>
          <a:p>
            <a:pPr defTabSz="685800"/>
            <a:endParaRPr lang="da-DK" sz="1100" dirty="0">
              <a:solidFill>
                <a:prstClr val="black"/>
              </a:solidFill>
              <a:latin typeface="Calibri" panose="020F0502020204030204"/>
              <a:cs typeface="Calibri"/>
            </a:endParaRPr>
          </a:p>
          <a:p>
            <a:pPr defTabSz="685800"/>
            <a:r>
              <a:rPr lang="da-DK" sz="1100" dirty="0">
                <a:solidFill>
                  <a:prstClr val="black"/>
                </a:solidFill>
                <a:latin typeface="Calibri" panose="020F0502020204030204"/>
                <a:cs typeface="Calibri"/>
              </a:rPr>
              <a:t>Du kan med fordel tage afsæt i et evt. årshjul og sætte vigtige datoer og frister i kalenderen, så du ikke glemmer dem, eller så andre ikke overbooker dem.</a:t>
            </a:r>
          </a:p>
          <a:p>
            <a:pPr defTabSz="685800"/>
            <a:endParaRPr lang="da-DK" sz="1100" dirty="0">
              <a:solidFill>
                <a:prstClr val="black"/>
              </a:solidFill>
              <a:latin typeface="Calibri" panose="020F0502020204030204"/>
              <a:cs typeface="Calibri"/>
            </a:endParaRPr>
          </a:p>
          <a:p>
            <a:pPr defTabSz="685800"/>
            <a:r>
              <a:rPr lang="da-DK" sz="1100" dirty="0">
                <a:solidFill>
                  <a:prstClr val="black"/>
                </a:solidFill>
                <a:latin typeface="Calibri" panose="020F0502020204030204"/>
                <a:cs typeface="Calibri"/>
              </a:rPr>
              <a:t>Hvis du gerne vil huske mærkedage, fx medarbejders fødselsdage, jubilæer mv., så skal dette fremgå som en ”privat” reminder i din kalender.</a:t>
            </a:r>
          </a:p>
        </p:txBody>
      </p:sp>
      <p:sp>
        <p:nvSpPr>
          <p:cNvPr id="13" name="Rektangel: afrundede hjørner 12">
            <a:extLst>
              <a:ext uri="{FF2B5EF4-FFF2-40B4-BE49-F238E27FC236}">
                <a16:creationId xmlns:a16="http://schemas.microsoft.com/office/drawing/2014/main" id="{71E373E3-F78F-5412-BB8B-E4ADD5B246A6}"/>
              </a:ext>
            </a:extLst>
          </p:cNvPr>
          <p:cNvSpPr/>
          <p:nvPr/>
        </p:nvSpPr>
        <p:spPr>
          <a:xfrm>
            <a:off x="326885" y="63541"/>
            <a:ext cx="8784000" cy="792000"/>
          </a:xfrm>
          <a:prstGeom prst="roundRect">
            <a:avLst/>
          </a:prstGeom>
          <a:solidFill>
            <a:srgbClr val="EED2CC">
              <a:alpha val="7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defTabSz="685800"/>
            <a:endParaRPr lang="da-DK" sz="1350" dirty="0">
              <a:solidFill>
                <a:prstClr val="black"/>
              </a:solidFill>
              <a:latin typeface="Calibri" panose="020F0502020204030204"/>
            </a:endParaRPr>
          </a:p>
        </p:txBody>
      </p:sp>
      <p:sp>
        <p:nvSpPr>
          <p:cNvPr id="15" name="Tekstfelt 14">
            <a:extLst>
              <a:ext uri="{FF2B5EF4-FFF2-40B4-BE49-F238E27FC236}">
                <a16:creationId xmlns:a16="http://schemas.microsoft.com/office/drawing/2014/main" id="{1924B5E3-2F36-273F-B83B-6770D7B33EBF}"/>
              </a:ext>
            </a:extLst>
          </p:cNvPr>
          <p:cNvSpPr txBox="1"/>
          <p:nvPr/>
        </p:nvSpPr>
        <p:spPr>
          <a:xfrm>
            <a:off x="679727" y="311800"/>
            <a:ext cx="987148" cy="276999"/>
          </a:xfrm>
          <a:prstGeom prst="rect">
            <a:avLst/>
          </a:prstGeom>
          <a:noFill/>
        </p:spPr>
        <p:txBody>
          <a:bodyPr wrap="square" lIns="68580" tIns="34290" rIns="68580" bIns="34290" rtlCol="0" anchor="t">
            <a:spAutoFit/>
          </a:bodyPr>
          <a:lstStyle/>
          <a:p>
            <a:pPr defTabSz="685800"/>
            <a:r>
              <a:rPr lang="da-DK" sz="1350" dirty="0">
                <a:solidFill>
                  <a:prstClr val="black"/>
                </a:solidFill>
                <a:latin typeface="Calibri" panose="020F0502020204030204"/>
                <a:ea typeface="Yu Gothic Light"/>
              </a:rPr>
              <a:t>Situationer:</a:t>
            </a:r>
            <a:r>
              <a:rPr lang="da-DK" sz="1350" b="1" dirty="0">
                <a:solidFill>
                  <a:prstClr val="black"/>
                </a:solidFill>
                <a:latin typeface="Calibri" panose="020F0502020204030204"/>
                <a:ea typeface="Yu Gothic Light"/>
              </a:rPr>
              <a:t> </a:t>
            </a:r>
            <a:endParaRPr lang="da-DK" sz="1350" b="1" dirty="0">
              <a:solidFill>
                <a:prstClr val="black"/>
              </a:solidFill>
              <a:latin typeface="Calibri" panose="020F0502020204030204"/>
              <a:ea typeface="Yu Gothic Light" panose="020B0300000000000000" pitchFamily="34" charset="-128"/>
            </a:endParaRPr>
          </a:p>
        </p:txBody>
      </p:sp>
      <p:sp>
        <p:nvSpPr>
          <p:cNvPr id="3" name="Tekstfelt 2">
            <a:extLst>
              <a:ext uri="{FF2B5EF4-FFF2-40B4-BE49-F238E27FC236}">
                <a16:creationId xmlns:a16="http://schemas.microsoft.com/office/drawing/2014/main" id="{4CC624AA-BBA9-93EB-BFB0-40CD5E44A4C8}"/>
              </a:ext>
            </a:extLst>
          </p:cNvPr>
          <p:cNvSpPr txBox="1"/>
          <p:nvPr/>
        </p:nvSpPr>
        <p:spPr>
          <a:xfrm>
            <a:off x="1800000" y="236185"/>
            <a:ext cx="6886806" cy="430887"/>
          </a:xfrm>
          <a:prstGeom prst="rect">
            <a:avLst/>
          </a:prstGeom>
          <a:noFill/>
        </p:spPr>
        <p:txBody>
          <a:bodyPr wrap="square" rtlCol="0">
            <a:spAutoFit/>
          </a:bodyPr>
          <a:lstStyle/>
          <a:p>
            <a:pPr defTabSz="685800"/>
            <a:r>
              <a:rPr lang="da-DK" sz="1100" dirty="0">
                <a:solidFill>
                  <a:prstClr val="black"/>
                </a:solidFill>
                <a:latin typeface="Calibri" panose="020F0502020204030204"/>
              </a:rPr>
              <a:t>Du har vanskeligt ved at danne dig et overblik over alle dine opgaver og dine møder</a:t>
            </a:r>
          </a:p>
          <a:p>
            <a:pPr defTabSz="685800"/>
            <a:r>
              <a:rPr lang="da-DK" sz="1100" dirty="0">
                <a:solidFill>
                  <a:prstClr val="black"/>
                </a:solidFill>
                <a:latin typeface="Calibri" panose="020F0502020204030204"/>
              </a:rPr>
              <a:t>Du oplever, at det er vanskeligt at styre din tid</a:t>
            </a:r>
            <a:endParaRPr lang="da-DK" sz="825" dirty="0">
              <a:solidFill>
                <a:prstClr val="black"/>
              </a:solidFill>
              <a:latin typeface="Calibri" panose="020F0502020204030204"/>
            </a:endParaRPr>
          </a:p>
        </p:txBody>
      </p:sp>
      <p:pic>
        <p:nvPicPr>
          <p:cNvPr id="19" name="Grafik 18">
            <a:hlinkClick r:id="rId3" action="ppaction://hlinksldjump"/>
            <a:extLst>
              <a:ext uri="{FF2B5EF4-FFF2-40B4-BE49-F238E27FC236}">
                <a16:creationId xmlns:a16="http://schemas.microsoft.com/office/drawing/2014/main" id="{81650048-E930-B587-99C1-54298DCDF1E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9172" y="6540272"/>
            <a:ext cx="198663" cy="198663"/>
          </a:xfrm>
          <a:prstGeom prst="rect">
            <a:avLst/>
          </a:prstGeom>
        </p:spPr>
      </p:pic>
      <p:sp>
        <p:nvSpPr>
          <p:cNvPr id="8" name="Rektangel: øverste hjørner afrundet 7">
            <a:extLst>
              <a:ext uri="{FF2B5EF4-FFF2-40B4-BE49-F238E27FC236}">
                <a16:creationId xmlns:a16="http://schemas.microsoft.com/office/drawing/2014/main" id="{A8646E6C-BB64-EFFC-4678-E19697E243FF}"/>
              </a:ext>
            </a:extLst>
          </p:cNvPr>
          <p:cNvSpPr/>
          <p:nvPr/>
        </p:nvSpPr>
        <p:spPr>
          <a:xfrm>
            <a:off x="468000" y="4720325"/>
            <a:ext cx="4284000" cy="288000"/>
          </a:xfrm>
          <a:prstGeom prst="round2SameRect">
            <a:avLst/>
          </a:prstGeom>
          <a:solidFill>
            <a:srgbClr val="EED2CC">
              <a:alpha val="40000"/>
            </a:srgbClr>
          </a:solidFill>
          <a:ln w="19050">
            <a:solidFill>
              <a:srgbClr val="EED2CC"/>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Husk, at du skal...</a:t>
            </a:r>
          </a:p>
        </p:txBody>
      </p:sp>
      <p:pic>
        <p:nvPicPr>
          <p:cNvPr id="9" name="Grafik 8" descr="Postit-noter kontur">
            <a:extLst>
              <a:ext uri="{FF2B5EF4-FFF2-40B4-BE49-F238E27FC236}">
                <a16:creationId xmlns:a16="http://schemas.microsoft.com/office/drawing/2014/main" id="{E786361A-5665-F86B-1131-4DDDCAA4779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44680" y="4705340"/>
            <a:ext cx="338241" cy="324000"/>
          </a:xfrm>
          <a:prstGeom prst="rect">
            <a:avLst/>
          </a:prstGeom>
        </p:spPr>
      </p:pic>
      <p:pic>
        <p:nvPicPr>
          <p:cNvPr id="21" name="Grafik 20" descr="Spørgsmål kontur">
            <a:extLst>
              <a:ext uri="{FF2B5EF4-FFF2-40B4-BE49-F238E27FC236}">
                <a16:creationId xmlns:a16="http://schemas.microsoft.com/office/drawing/2014/main" id="{DF0DDCBC-2BA2-606B-38FE-0E7AB18E8A7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640000" y="4714781"/>
            <a:ext cx="324000" cy="324000"/>
          </a:xfrm>
          <a:prstGeom prst="rect">
            <a:avLst/>
          </a:prstGeom>
        </p:spPr>
      </p:pic>
      <p:sp>
        <p:nvSpPr>
          <p:cNvPr id="11" name="Rektangel: øverste hjørner afrundet 10">
            <a:extLst>
              <a:ext uri="{FF2B5EF4-FFF2-40B4-BE49-F238E27FC236}">
                <a16:creationId xmlns:a16="http://schemas.microsoft.com/office/drawing/2014/main" id="{76AB69C8-5D5B-24AA-B3C9-0746B5D23086}"/>
              </a:ext>
            </a:extLst>
          </p:cNvPr>
          <p:cNvSpPr/>
          <p:nvPr/>
        </p:nvSpPr>
        <p:spPr>
          <a:xfrm>
            <a:off x="4822660" y="4720325"/>
            <a:ext cx="4284000" cy="288000"/>
          </a:xfrm>
          <a:prstGeom prst="round2SameRect">
            <a:avLst/>
          </a:prstGeom>
          <a:solidFill>
            <a:srgbClr val="EED2CC">
              <a:alpha val="40000"/>
            </a:srgbClr>
          </a:solidFill>
          <a:ln w="19050">
            <a:solidFill>
              <a:srgbClr val="EED2CC"/>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Hvem kan hjælpe mig?</a:t>
            </a:r>
          </a:p>
        </p:txBody>
      </p:sp>
    </p:spTree>
    <p:extLst>
      <p:ext uri="{BB962C8B-B14F-4D97-AF65-F5344CB8AC3E}">
        <p14:creationId xmlns:p14="http://schemas.microsoft.com/office/powerpoint/2010/main" val="694053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ktangel: afrundede hjørner 31">
            <a:extLst>
              <a:ext uri="{FF2B5EF4-FFF2-40B4-BE49-F238E27FC236}">
                <a16:creationId xmlns:a16="http://schemas.microsoft.com/office/drawing/2014/main" id="{F87F34E5-75BC-DAE0-F54C-2C469044591E}"/>
              </a:ext>
            </a:extLst>
          </p:cNvPr>
          <p:cNvSpPr/>
          <p:nvPr/>
        </p:nvSpPr>
        <p:spPr>
          <a:xfrm>
            <a:off x="326885" y="63541"/>
            <a:ext cx="8784000" cy="792000"/>
          </a:xfrm>
          <a:prstGeom prst="roundRect">
            <a:avLst/>
          </a:prstGeom>
          <a:solidFill>
            <a:srgbClr val="EED2CC">
              <a:alpha val="7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defTabSz="685800"/>
            <a:endParaRPr lang="da-DK" sz="1350" dirty="0">
              <a:solidFill>
                <a:prstClr val="black"/>
              </a:solidFill>
              <a:latin typeface="Calibri" panose="020F0502020204030204"/>
            </a:endParaRPr>
          </a:p>
        </p:txBody>
      </p:sp>
      <p:sp>
        <p:nvSpPr>
          <p:cNvPr id="33" name="Tekstfelt 32">
            <a:extLst>
              <a:ext uri="{FF2B5EF4-FFF2-40B4-BE49-F238E27FC236}">
                <a16:creationId xmlns:a16="http://schemas.microsoft.com/office/drawing/2014/main" id="{E9B954F6-E60E-8524-DEC3-7989ABBA3F45}"/>
              </a:ext>
            </a:extLst>
          </p:cNvPr>
          <p:cNvSpPr txBox="1"/>
          <p:nvPr/>
        </p:nvSpPr>
        <p:spPr>
          <a:xfrm>
            <a:off x="679727" y="311800"/>
            <a:ext cx="987148" cy="276999"/>
          </a:xfrm>
          <a:prstGeom prst="rect">
            <a:avLst/>
          </a:prstGeom>
          <a:noFill/>
        </p:spPr>
        <p:txBody>
          <a:bodyPr wrap="square" lIns="68580" tIns="34290" rIns="68580" bIns="34290" rtlCol="0" anchor="t">
            <a:spAutoFit/>
          </a:bodyPr>
          <a:lstStyle/>
          <a:p>
            <a:pPr defTabSz="685800"/>
            <a:r>
              <a:rPr lang="da-DK" sz="1350" dirty="0">
                <a:solidFill>
                  <a:prstClr val="black"/>
                </a:solidFill>
                <a:latin typeface="Calibri" panose="020F0502020204030204"/>
                <a:ea typeface="Yu Gothic Light"/>
              </a:rPr>
              <a:t>Situationer:</a:t>
            </a:r>
            <a:r>
              <a:rPr lang="da-DK" sz="1350" b="1" dirty="0">
                <a:solidFill>
                  <a:prstClr val="black"/>
                </a:solidFill>
                <a:latin typeface="Calibri" panose="020F0502020204030204"/>
                <a:ea typeface="Yu Gothic Light"/>
              </a:rPr>
              <a:t> </a:t>
            </a:r>
            <a:endParaRPr lang="da-DK" sz="1350" b="1" dirty="0">
              <a:solidFill>
                <a:prstClr val="black"/>
              </a:solidFill>
              <a:latin typeface="Calibri" panose="020F0502020204030204"/>
              <a:ea typeface="Yu Gothic Light" panose="020B0300000000000000" pitchFamily="34" charset="-128"/>
            </a:endParaRPr>
          </a:p>
        </p:txBody>
      </p:sp>
      <p:sp>
        <p:nvSpPr>
          <p:cNvPr id="2" name="Titel 1">
            <a:extLst>
              <a:ext uri="{FF2B5EF4-FFF2-40B4-BE49-F238E27FC236}">
                <a16:creationId xmlns:a16="http://schemas.microsoft.com/office/drawing/2014/main" id="{6725F5E8-B0A0-26C7-EEE2-B08864C952E9}"/>
              </a:ext>
            </a:extLst>
          </p:cNvPr>
          <p:cNvSpPr>
            <a:spLocks noGrp="1"/>
          </p:cNvSpPr>
          <p:nvPr>
            <p:ph type="title"/>
          </p:nvPr>
        </p:nvSpPr>
        <p:spPr>
          <a:xfrm rot="16200000">
            <a:off x="-3222295" y="3208237"/>
            <a:ext cx="6867525" cy="432000"/>
          </a:xfrm>
          <a:solidFill>
            <a:srgbClr val="EED2CC"/>
          </a:solidFill>
        </p:spPr>
        <p:txBody>
          <a:bodyPr>
            <a:normAutofit fontScale="90000"/>
          </a:bodyPr>
          <a:lstStyle/>
          <a:p>
            <a:r>
              <a:rPr lang="da-DK" sz="2700" dirty="0">
                <a:latin typeface="+mn-lt"/>
              </a:rPr>
              <a:t>E-mails</a:t>
            </a:r>
          </a:p>
        </p:txBody>
      </p:sp>
      <p:sp>
        <p:nvSpPr>
          <p:cNvPr id="7" name="Rektangel: øverste hjørner afrundet 6">
            <a:extLst>
              <a:ext uri="{FF2B5EF4-FFF2-40B4-BE49-F238E27FC236}">
                <a16:creationId xmlns:a16="http://schemas.microsoft.com/office/drawing/2014/main" id="{55D254A1-E25F-0D2C-9548-4F2C3F5B4E8E}"/>
              </a:ext>
            </a:extLst>
          </p:cNvPr>
          <p:cNvSpPr/>
          <p:nvPr/>
        </p:nvSpPr>
        <p:spPr>
          <a:xfrm>
            <a:off x="469863" y="5226266"/>
            <a:ext cx="4284000" cy="1584000"/>
          </a:xfrm>
          <a:prstGeom prst="round2SameRect">
            <a:avLst>
              <a:gd name="adj1" fmla="val 0"/>
              <a:gd name="adj2" fmla="val 14399"/>
            </a:avLst>
          </a:prstGeom>
          <a:solidFill>
            <a:schemeClr val="bg1">
              <a:alpha val="40000"/>
            </a:schemeClr>
          </a:solidFill>
          <a:ln w="19050">
            <a:solidFill>
              <a:srgbClr val="EED2CC"/>
            </a:solidFill>
          </a:ln>
        </p:spPr>
        <p:style>
          <a:lnRef idx="2">
            <a:schemeClr val="accent1">
              <a:shade val="15000"/>
            </a:schemeClr>
          </a:lnRef>
          <a:fillRef idx="1">
            <a:schemeClr val="accent1"/>
          </a:fillRef>
          <a:effectRef idx="0">
            <a:schemeClr val="accent1"/>
          </a:effectRef>
          <a:fontRef idx="minor">
            <a:schemeClr val="lt1"/>
          </a:fontRef>
        </p:style>
        <p:txBody>
          <a:bodyPr lIns="0" tIns="35100" rIns="0" bIns="35100" rtlCol="0" anchor="t"/>
          <a:lstStyle/>
          <a:p>
            <a:pPr marL="128582" indent="-128582" defTabSz="685800">
              <a:buFont typeface="Arial" panose="020B0604020202020204" pitchFamily="34" charset="0"/>
              <a:buChar char="•"/>
            </a:pPr>
            <a:r>
              <a:rPr lang="da-DK" sz="1100" dirty="0">
                <a:solidFill>
                  <a:prstClr val="black"/>
                </a:solidFill>
                <a:latin typeface="Calibri" panose="020F0502020204030204"/>
              </a:rPr>
              <a:t>Læse din organisations politik for brug af internet og e-mail og aktindsigt, hvis sådanne findes.</a:t>
            </a:r>
          </a:p>
          <a:p>
            <a:pPr marL="128582" indent="-128582" defTabSz="685800">
              <a:buFont typeface="Arial" panose="020B0604020202020204" pitchFamily="34" charset="0"/>
              <a:buChar char="•"/>
            </a:pPr>
            <a:r>
              <a:rPr lang="da-DK" sz="1100" dirty="0">
                <a:solidFill>
                  <a:prstClr val="black"/>
                </a:solidFill>
                <a:latin typeface="Calibri" panose="020F0502020204030204"/>
              </a:rPr>
              <a:t>Orienter dig i din organisations GDPR-retningslinjer.</a:t>
            </a:r>
          </a:p>
          <a:p>
            <a:pPr marL="128582" indent="-128582" defTabSz="685800">
              <a:buFont typeface="Arial" panose="020B0604020202020204" pitchFamily="34" charset="0"/>
              <a:buChar char="•"/>
            </a:pPr>
            <a:r>
              <a:rPr lang="da-DK" sz="1100" dirty="0">
                <a:solidFill>
                  <a:prstClr val="black"/>
                </a:solidFill>
                <a:latin typeface="Calibri" panose="020F0502020204030204"/>
              </a:rPr>
              <a:t>Forholde dig til, om der er journaliseringspligt for e-mails i en given sag.</a:t>
            </a:r>
            <a:endParaRPr lang="da-DK" sz="1100" dirty="0">
              <a:solidFill>
                <a:prstClr val="black"/>
              </a:solidFill>
              <a:latin typeface="Calibri" panose="020F0502020204030204"/>
              <a:cs typeface="Calibri"/>
            </a:endParaRPr>
          </a:p>
          <a:p>
            <a:pPr marL="128582" indent="-128582" defTabSz="685800">
              <a:buFont typeface="Arial" panose="020B0604020202020204" pitchFamily="34" charset="0"/>
              <a:buChar char="•"/>
            </a:pPr>
            <a:r>
              <a:rPr lang="da-DK" sz="1100" dirty="0">
                <a:solidFill>
                  <a:prstClr val="black"/>
                </a:solidFill>
                <a:latin typeface="Calibri" panose="020F0502020204030204"/>
              </a:rPr>
              <a:t>Overveje, om en e-mail, du skal sende, indeholder personoplysninger.</a:t>
            </a:r>
            <a:endParaRPr lang="da-DK" sz="1100" dirty="0">
              <a:solidFill>
                <a:prstClr val="black"/>
              </a:solidFill>
              <a:latin typeface="Calibri" panose="020F0502020204030204"/>
              <a:cs typeface="Calibri"/>
            </a:endParaRPr>
          </a:p>
          <a:p>
            <a:pPr marL="128582" indent="-128582" defTabSz="685800">
              <a:buFont typeface="Arial" panose="020B0604020202020204" pitchFamily="34" charset="0"/>
              <a:buChar char="•"/>
            </a:pPr>
            <a:r>
              <a:rPr lang="da-DK" sz="1100" dirty="0">
                <a:solidFill>
                  <a:prstClr val="black"/>
                </a:solidFill>
                <a:latin typeface="Calibri" panose="020F0502020204030204"/>
              </a:rPr>
              <a:t>Slette eller journalisere e-mails med persondata, jf. din organisations politik på området.</a:t>
            </a:r>
            <a:endParaRPr lang="da-DK" sz="1100" dirty="0">
              <a:solidFill>
                <a:prstClr val="black"/>
              </a:solidFill>
              <a:latin typeface="Calibri" panose="020F0502020204030204"/>
              <a:cs typeface="Calibri"/>
            </a:endParaRPr>
          </a:p>
          <a:p>
            <a:pPr marL="128582" indent="-128582" defTabSz="685800">
              <a:buFont typeface="Arial" panose="020B0604020202020204" pitchFamily="34" charset="0"/>
              <a:buChar char="•"/>
            </a:pPr>
            <a:endParaRPr lang="da-DK" sz="1100" dirty="0">
              <a:solidFill>
                <a:prstClr val="black"/>
              </a:solidFill>
              <a:latin typeface="Calibri" panose="020F0502020204030204"/>
            </a:endParaRPr>
          </a:p>
          <a:p>
            <a:pPr marL="128582" indent="-128582" defTabSz="685800">
              <a:buFont typeface="Arial" panose="020B0604020202020204" pitchFamily="34" charset="0"/>
              <a:buChar char="•"/>
            </a:pPr>
            <a:endParaRPr lang="da-DK" sz="825" dirty="0">
              <a:solidFill>
                <a:prstClr val="black"/>
              </a:solidFill>
              <a:latin typeface="Calibri" panose="020F0502020204030204"/>
            </a:endParaRPr>
          </a:p>
          <a:p>
            <a:pPr marL="128582" indent="-128582" defTabSz="685800">
              <a:buFont typeface="Arial" panose="020B0604020202020204" pitchFamily="34" charset="0"/>
              <a:buChar char="•"/>
            </a:pPr>
            <a:endParaRPr lang="da-DK" sz="900" dirty="0">
              <a:solidFill>
                <a:prstClr val="black"/>
              </a:solidFill>
              <a:latin typeface="Calibri" panose="020F0502020204030204"/>
            </a:endParaRPr>
          </a:p>
        </p:txBody>
      </p:sp>
      <p:sp>
        <p:nvSpPr>
          <p:cNvPr id="14" name="Rektangel: øverste hjørner afrundet 13">
            <a:extLst>
              <a:ext uri="{FF2B5EF4-FFF2-40B4-BE49-F238E27FC236}">
                <a16:creationId xmlns:a16="http://schemas.microsoft.com/office/drawing/2014/main" id="{4949F8EC-4E60-A369-6AAB-4C590B5775EF}"/>
              </a:ext>
            </a:extLst>
          </p:cNvPr>
          <p:cNvSpPr/>
          <p:nvPr/>
        </p:nvSpPr>
        <p:spPr>
          <a:xfrm>
            <a:off x="4826405" y="5225706"/>
            <a:ext cx="4284000" cy="1584000"/>
          </a:xfrm>
          <a:prstGeom prst="round2SameRect">
            <a:avLst>
              <a:gd name="adj1" fmla="val 0"/>
              <a:gd name="adj2" fmla="val 14399"/>
            </a:avLst>
          </a:prstGeom>
          <a:solidFill>
            <a:schemeClr val="bg1">
              <a:alpha val="40000"/>
            </a:schemeClr>
          </a:solidFill>
          <a:ln w="19050">
            <a:solidFill>
              <a:srgbClr val="EED2CC"/>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pPr>
            <a:r>
              <a:rPr lang="da-DK" sz="1100" dirty="0">
                <a:solidFill>
                  <a:prstClr val="black"/>
                </a:solidFill>
                <a:latin typeface="Calibri" panose="020F0502020204030204"/>
              </a:rPr>
              <a:t>Tal med en </a:t>
            </a:r>
            <a:r>
              <a:rPr lang="da-DK" sz="1100" dirty="0">
                <a:solidFill>
                  <a:prstClr val="black"/>
                </a:solidFill>
              </a:rPr>
              <a:t>lederkollega</a:t>
            </a:r>
            <a:r>
              <a:rPr lang="da-DK" sz="1100" dirty="0">
                <a:solidFill>
                  <a:prstClr val="black"/>
                </a:solidFill>
                <a:latin typeface="Calibri" panose="020F0502020204030204"/>
              </a:rPr>
              <a:t> eller med din nærmeste leder om dit arbejdssteds politik for brug af internet og e-mail.</a:t>
            </a:r>
          </a:p>
          <a:p>
            <a:pPr marL="128582" indent="-128582" defTabSz="685800">
              <a:buFont typeface="Arial" panose="020B0604020202020204" pitchFamily="34" charset="0"/>
              <a:buChar char="•"/>
            </a:pPr>
            <a:r>
              <a:rPr lang="da-DK" sz="1100" dirty="0">
                <a:solidFill>
                  <a:prstClr val="black"/>
                </a:solidFill>
                <a:latin typeface="Calibri" panose="020F0502020204030204"/>
              </a:rPr>
              <a:t>Du kan få hjælp hos HR eller IT-afdelingen. </a:t>
            </a:r>
          </a:p>
          <a:p>
            <a:pPr defTabSz="685800"/>
            <a:endParaRPr lang="da-DK" sz="825" dirty="0">
              <a:solidFill>
                <a:prstClr val="black"/>
              </a:solidFill>
              <a:latin typeface="Calibri" panose="020F0502020204030204"/>
              <a:cs typeface="Calibri"/>
            </a:endParaRPr>
          </a:p>
          <a:p>
            <a:pPr marL="128582" indent="-128582" defTabSz="685800">
              <a:buFont typeface="Arial" panose="020B0604020202020204" pitchFamily="34" charset="0"/>
              <a:buChar char="•"/>
            </a:pPr>
            <a:endParaRPr lang="da-DK" sz="900" dirty="0">
              <a:solidFill>
                <a:prstClr val="black"/>
              </a:solidFill>
              <a:latin typeface="Calibri" panose="020F0502020204030204"/>
              <a:cs typeface="Calibri" panose="020F0502020204030204"/>
            </a:endParaRPr>
          </a:p>
        </p:txBody>
      </p:sp>
      <p:sp>
        <p:nvSpPr>
          <p:cNvPr id="10" name="Rektangel: øverste hjørner afrundet 9">
            <a:extLst>
              <a:ext uri="{FF2B5EF4-FFF2-40B4-BE49-F238E27FC236}">
                <a16:creationId xmlns:a16="http://schemas.microsoft.com/office/drawing/2014/main" id="{F4491812-5144-075C-FECC-D07F291A41D1}"/>
              </a:ext>
            </a:extLst>
          </p:cNvPr>
          <p:cNvSpPr/>
          <p:nvPr/>
        </p:nvSpPr>
        <p:spPr>
          <a:xfrm>
            <a:off x="468000" y="1224000"/>
            <a:ext cx="4284000" cy="3600000"/>
          </a:xfrm>
          <a:prstGeom prst="round2SameRect">
            <a:avLst>
              <a:gd name="adj1" fmla="val 0"/>
              <a:gd name="adj2" fmla="val 14399"/>
            </a:avLst>
          </a:prstGeom>
          <a:solidFill>
            <a:schemeClr val="bg1"/>
          </a:solidFill>
          <a:ln w="19050">
            <a:solidFill>
              <a:srgbClr val="EED2CC"/>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r>
              <a:rPr lang="da-DK" sz="1100" dirty="0">
                <a:solidFill>
                  <a:srgbClr val="040C28"/>
                </a:solidFill>
                <a:latin typeface="Calibri" panose="020F0502020204030204"/>
              </a:rPr>
              <a:t>Som leder får du mange e-mails. Grundlæggende er der tre typer af e-mails:</a:t>
            </a:r>
          </a:p>
          <a:p>
            <a:pPr defTabSz="685800"/>
            <a:r>
              <a:rPr lang="da-DK" sz="1100" dirty="0">
                <a:solidFill>
                  <a:srgbClr val="040C28"/>
                </a:solidFill>
                <a:latin typeface="Calibri" panose="020F0502020204030204"/>
              </a:rPr>
              <a:t> </a:t>
            </a:r>
          </a:p>
          <a:p>
            <a:pPr marL="171442" indent="-171442" defTabSz="685800">
              <a:buFontTx/>
              <a:buAutoNum type="arabicParenR"/>
            </a:pPr>
            <a:r>
              <a:rPr lang="da-DK" sz="1100" dirty="0">
                <a:solidFill>
                  <a:srgbClr val="040C28"/>
                </a:solidFill>
                <a:latin typeface="Calibri" panose="020F0502020204030204"/>
              </a:rPr>
              <a:t>E-mails, der skal læses og derefter slettes/gemmes</a:t>
            </a:r>
          </a:p>
          <a:p>
            <a:pPr marL="171442" indent="-171442" defTabSz="685800">
              <a:buFontTx/>
              <a:buAutoNum type="arabicParenR"/>
            </a:pPr>
            <a:r>
              <a:rPr lang="da-DK" sz="1100" dirty="0">
                <a:solidFill>
                  <a:srgbClr val="040C28"/>
                </a:solidFill>
                <a:latin typeface="Calibri" panose="020F0502020204030204"/>
              </a:rPr>
              <a:t>E-mails, der tager max tre minutter at besvare/ordne</a:t>
            </a:r>
          </a:p>
          <a:p>
            <a:pPr marL="171442" indent="-171442" defTabSz="685800">
              <a:buFontTx/>
              <a:buAutoNum type="arabicParenR"/>
            </a:pPr>
            <a:r>
              <a:rPr lang="da-DK" sz="1100" dirty="0">
                <a:solidFill>
                  <a:srgbClr val="040C28"/>
                </a:solidFill>
                <a:latin typeface="Calibri" panose="020F0502020204030204"/>
              </a:rPr>
              <a:t>E-mails med opgaver, som skal flyttes til din opgaveliste og evt. kalendersættes. </a:t>
            </a:r>
          </a:p>
          <a:p>
            <a:pPr defTabSz="685800"/>
            <a:endParaRPr lang="da-DK" sz="800" dirty="0">
              <a:solidFill>
                <a:srgbClr val="040C28"/>
              </a:solidFill>
              <a:latin typeface="Calibri" panose="020F0502020204030204"/>
            </a:endParaRPr>
          </a:p>
          <a:p>
            <a:pPr defTabSz="685800"/>
            <a:r>
              <a:rPr lang="da-DK" sz="1100" dirty="0">
                <a:solidFill>
                  <a:srgbClr val="040C28"/>
                </a:solidFill>
                <a:latin typeface="Calibri" panose="020F0502020204030204"/>
              </a:rPr>
              <a:t>For at holde styr på de mange e-mails kan det være en god idé at oprette mapper, så du kan kategorisere dine e-mails og få ryddet ud i din indbakke. </a:t>
            </a:r>
            <a:r>
              <a:rPr lang="da-DK" sz="1100" dirty="0">
                <a:solidFill>
                  <a:prstClr val="black"/>
                </a:solidFill>
                <a:latin typeface="Calibri" panose="020F0502020204030204"/>
              </a:rPr>
              <a:t>Mails der er omfattet af journaliseringspligt skal arkiveres i din organisations sagssystem. </a:t>
            </a:r>
          </a:p>
          <a:p>
            <a:pPr defTabSz="685800"/>
            <a:endParaRPr lang="da-DK" sz="800" dirty="0">
              <a:solidFill>
                <a:srgbClr val="040C28"/>
              </a:solidFill>
              <a:latin typeface="Calibri" panose="020F0502020204030204"/>
            </a:endParaRPr>
          </a:p>
          <a:p>
            <a:pPr defTabSz="685800"/>
            <a:r>
              <a:rPr lang="da-DK" sz="1100" dirty="0">
                <a:solidFill>
                  <a:srgbClr val="040C28"/>
                </a:solidFill>
                <a:latin typeface="Calibri" panose="020F0502020204030204"/>
              </a:rPr>
              <a:t>En arbejdsgivers kontrol med medarbejdernes brug af internet og e-mail er omfattet af databeskyttelsesreglerne, og </a:t>
            </a:r>
            <a:r>
              <a:rPr lang="da-DK" sz="1100" dirty="0">
                <a:solidFill>
                  <a:srgbClr val="202124"/>
                </a:solidFill>
                <a:latin typeface="Calibri" panose="020F0502020204030204"/>
              </a:rPr>
              <a:t>derfor har din arbejdsgiver </a:t>
            </a:r>
            <a:r>
              <a:rPr lang="da-DK" sz="1100" dirty="0">
                <a:solidFill>
                  <a:prstClr val="black"/>
                </a:solidFill>
                <a:latin typeface="Calibri" panose="020F0502020204030204"/>
                <a:cs typeface="Calibri"/>
              </a:rPr>
              <a:t>givetvis en nedskrevet politik for brug af internet og e-mail. </a:t>
            </a:r>
            <a:r>
              <a:rPr lang="da-DK" sz="1100" dirty="0">
                <a:solidFill>
                  <a:srgbClr val="202124"/>
                </a:solidFill>
                <a:latin typeface="Calibri" panose="020F0502020204030204"/>
              </a:rPr>
              <a:t>Arbejdsgiveren må i særlige tilfælde læse med på dine e-mails. Derfor er det en god idé at bruge arbejdsgiverens mailkonto til arbejdsrelaterede beskeder og din </a:t>
            </a:r>
            <a:r>
              <a:rPr lang="da-DK" sz="1100" dirty="0">
                <a:solidFill>
                  <a:srgbClr val="040C28"/>
                </a:solidFill>
                <a:latin typeface="Calibri" panose="020F0502020204030204"/>
              </a:rPr>
              <a:t>private</a:t>
            </a:r>
            <a:r>
              <a:rPr lang="da-DK" sz="1100" dirty="0">
                <a:solidFill>
                  <a:srgbClr val="202124"/>
                </a:solidFill>
                <a:latin typeface="Calibri" panose="020F0502020204030204"/>
              </a:rPr>
              <a:t> konto til </a:t>
            </a:r>
            <a:r>
              <a:rPr lang="da-DK" sz="1100" dirty="0">
                <a:solidFill>
                  <a:srgbClr val="040C28"/>
                </a:solidFill>
                <a:latin typeface="Calibri" panose="020F0502020204030204"/>
              </a:rPr>
              <a:t>private</a:t>
            </a:r>
            <a:r>
              <a:rPr lang="da-DK" sz="1100" dirty="0">
                <a:solidFill>
                  <a:srgbClr val="202124"/>
                </a:solidFill>
                <a:latin typeface="Calibri" panose="020F0502020204030204"/>
              </a:rPr>
              <a:t> e-mails.</a:t>
            </a:r>
            <a:endParaRPr lang="da-DK" sz="1100" dirty="0">
              <a:solidFill>
                <a:prstClr val="black"/>
              </a:solidFill>
              <a:latin typeface="Calibri" panose="020F0502020204030204"/>
              <a:cs typeface="Calibri"/>
            </a:endParaRPr>
          </a:p>
          <a:p>
            <a:pPr defTabSz="685800"/>
            <a:endParaRPr lang="da-DK" sz="1100" dirty="0">
              <a:solidFill>
                <a:srgbClr val="202124"/>
              </a:solidFill>
              <a:latin typeface="Calibri" panose="020F0502020204030204"/>
            </a:endParaRPr>
          </a:p>
          <a:p>
            <a:pPr defTabSz="685800"/>
            <a:r>
              <a:rPr lang="da-DK" sz="1100" dirty="0">
                <a:solidFill>
                  <a:srgbClr val="202124"/>
                </a:solidFill>
                <a:latin typeface="Calibri" panose="020F0502020204030204"/>
                <a:cs typeface="Calibri"/>
              </a:rPr>
              <a:t> </a:t>
            </a:r>
          </a:p>
          <a:p>
            <a:pPr defTabSz="685800"/>
            <a:endParaRPr lang="da-DK" sz="1100" dirty="0">
              <a:solidFill>
                <a:prstClr val="black"/>
              </a:solidFill>
              <a:latin typeface="Calibri" panose="020F0502020204030204"/>
              <a:cs typeface="Calibri"/>
            </a:endParaRPr>
          </a:p>
          <a:p>
            <a:pPr defTabSz="685800"/>
            <a:endParaRPr lang="da-DK" sz="1100" dirty="0">
              <a:solidFill>
                <a:prstClr val="black"/>
              </a:solidFill>
              <a:latin typeface="Calibri" panose="020F0502020204030204"/>
              <a:cs typeface="Calibri"/>
            </a:endParaRPr>
          </a:p>
        </p:txBody>
      </p:sp>
      <p:sp>
        <p:nvSpPr>
          <p:cNvPr id="17" name="Rektangel: øverste hjørner afrundet 16">
            <a:extLst>
              <a:ext uri="{FF2B5EF4-FFF2-40B4-BE49-F238E27FC236}">
                <a16:creationId xmlns:a16="http://schemas.microsoft.com/office/drawing/2014/main" id="{5E6C727D-8CB6-B895-3430-1D59A87DA36E}"/>
              </a:ext>
            </a:extLst>
          </p:cNvPr>
          <p:cNvSpPr/>
          <p:nvPr/>
        </p:nvSpPr>
        <p:spPr>
          <a:xfrm>
            <a:off x="4822660" y="1224000"/>
            <a:ext cx="4284000" cy="3600000"/>
          </a:xfrm>
          <a:prstGeom prst="round2SameRect">
            <a:avLst>
              <a:gd name="adj1" fmla="val 0"/>
              <a:gd name="adj2" fmla="val 14399"/>
            </a:avLst>
          </a:prstGeom>
          <a:solidFill>
            <a:schemeClr val="bg1"/>
          </a:solidFill>
          <a:ln w="19050">
            <a:solidFill>
              <a:srgbClr val="EED2CC"/>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r>
              <a:rPr lang="da-DK" sz="1100" dirty="0">
                <a:solidFill>
                  <a:prstClr val="black"/>
                </a:solidFill>
                <a:latin typeface="Calibri" panose="020F0502020204030204"/>
              </a:rPr>
              <a:t>Forvaltningsmyndigheder har journaliseringspligt. Pligten gælder for dokumenter, der er modtaget eller afsendt af en myndighed som led i administrativ sagsbehandling i forbindelse med myndighedens virksomhed. Journaliseringspligten gælder dog kun for dokumenter, der har betydning for en sag eller sagsbehandlingen i øvrigt. Også interne dokumenter i endelig form er omfattet. </a:t>
            </a:r>
          </a:p>
          <a:p>
            <a:pPr defTabSz="685800"/>
            <a:endParaRPr lang="da-DK" sz="400" dirty="0">
              <a:solidFill>
                <a:prstClr val="black"/>
              </a:solidFill>
              <a:latin typeface="Calibri" panose="020F0502020204030204"/>
            </a:endParaRPr>
          </a:p>
          <a:p>
            <a:pPr defTabSz="685800"/>
            <a:r>
              <a:rPr lang="da-DK" sz="1100" dirty="0">
                <a:solidFill>
                  <a:prstClr val="black"/>
                </a:solidFill>
                <a:latin typeface="Calibri" panose="020F0502020204030204"/>
              </a:rPr>
              <a:t>GDRP-reglerne har betydning for, hvordan din organisation skal beskytte og behandle persondata. Alle organisationer har retningslinjer for, hvordan I skal håndtere persondata. </a:t>
            </a:r>
          </a:p>
          <a:p>
            <a:pPr defTabSz="685800"/>
            <a:endParaRPr lang="da-DK" sz="400" dirty="0">
              <a:solidFill>
                <a:prstClr val="black"/>
              </a:solidFill>
              <a:latin typeface="Calibri" panose="020F0502020204030204"/>
              <a:cs typeface="Calibri"/>
            </a:endParaRPr>
          </a:p>
          <a:p>
            <a:pPr defTabSz="685800"/>
            <a:r>
              <a:rPr lang="da-DK" sz="1100" dirty="0">
                <a:solidFill>
                  <a:prstClr val="black"/>
                </a:solidFill>
                <a:latin typeface="Calibri" panose="020F0502020204030204"/>
                <a:cs typeface="Calibri"/>
              </a:rPr>
              <a:t>Når du modtager eller afsender e-mails, som indeholder personoplysninger, er det vigtigt, at du gør brug af sikker mail. Sikker mail sikrer, at e-mailen er krypteret, når den sendes.</a:t>
            </a:r>
          </a:p>
          <a:p>
            <a:pPr defTabSz="685800"/>
            <a:endParaRPr lang="da-DK" sz="400" dirty="0">
              <a:solidFill>
                <a:prstClr val="black"/>
              </a:solidFill>
              <a:latin typeface="Calibri" panose="020F0502020204030204"/>
              <a:cs typeface="Calibri"/>
            </a:endParaRPr>
          </a:p>
          <a:p>
            <a:pPr defTabSz="685800"/>
            <a:r>
              <a:rPr lang="da-DK" sz="1100" dirty="0">
                <a:solidFill>
                  <a:prstClr val="black"/>
                </a:solidFill>
                <a:latin typeface="Calibri" panose="020F0502020204030204"/>
                <a:cs typeface="Calibri"/>
              </a:rPr>
              <a:t>Offentlige myndigheder er omfattet af aktindsigt, derfor skal du være opmærksom på, at der kan søges aktindsigt i skriftlig kommunikation, herunder e-mail. Det er derfor vigtigt, at du formulerer dig med tanke på, at dine e-mails kan blive fremlagt ved en aktindsigts-anmodning. Din organisation har sikkert en procedure for aktindsigtsanmodninger, og det kan være en god ide at orientere sig i denne. </a:t>
            </a:r>
          </a:p>
        </p:txBody>
      </p:sp>
      <p:sp>
        <p:nvSpPr>
          <p:cNvPr id="3" name="Tekstfelt 2">
            <a:extLst>
              <a:ext uri="{FF2B5EF4-FFF2-40B4-BE49-F238E27FC236}">
                <a16:creationId xmlns:a16="http://schemas.microsoft.com/office/drawing/2014/main" id="{B1CFB92F-3550-0A28-1E3B-3B29E4E98E9E}"/>
              </a:ext>
            </a:extLst>
          </p:cNvPr>
          <p:cNvSpPr txBox="1"/>
          <p:nvPr/>
        </p:nvSpPr>
        <p:spPr>
          <a:xfrm>
            <a:off x="1800000" y="195970"/>
            <a:ext cx="7062452" cy="600164"/>
          </a:xfrm>
          <a:prstGeom prst="rect">
            <a:avLst/>
          </a:prstGeom>
          <a:noFill/>
        </p:spPr>
        <p:txBody>
          <a:bodyPr wrap="square" rtlCol="0">
            <a:spAutoFit/>
          </a:bodyPr>
          <a:lstStyle/>
          <a:p>
            <a:pPr defTabSz="685800"/>
            <a:r>
              <a:rPr lang="da-DK" sz="1100" dirty="0">
                <a:solidFill>
                  <a:prstClr val="black"/>
                </a:solidFill>
                <a:latin typeface="Calibri" panose="020F0502020204030204"/>
              </a:rPr>
              <a:t>Du modtager mange e-mails i løbet af dagen og har brug for at kategorisere dem</a:t>
            </a:r>
          </a:p>
          <a:p>
            <a:pPr defTabSz="685800"/>
            <a:r>
              <a:rPr lang="da-DK" sz="1100" dirty="0">
                <a:solidFill>
                  <a:prstClr val="black"/>
                </a:solidFill>
                <a:latin typeface="Calibri" panose="020F0502020204030204"/>
              </a:rPr>
              <a:t>Du håndterer e-mails med personoplysninger</a:t>
            </a:r>
          </a:p>
          <a:p>
            <a:pPr defTabSz="685800"/>
            <a:r>
              <a:rPr lang="da-DK" sz="1100" dirty="0">
                <a:solidFill>
                  <a:prstClr val="black"/>
                </a:solidFill>
                <a:latin typeface="Calibri" panose="020F0502020204030204"/>
              </a:rPr>
              <a:t>Du håndterer e-mails, der indgår som et led i administrativ sagsbehandling</a:t>
            </a:r>
          </a:p>
        </p:txBody>
      </p:sp>
      <p:pic>
        <p:nvPicPr>
          <p:cNvPr id="25" name="Grafik 24">
            <a:hlinkClick r:id="rId3" action="ppaction://hlinksldjump"/>
            <a:extLst>
              <a:ext uri="{FF2B5EF4-FFF2-40B4-BE49-F238E27FC236}">
                <a16:creationId xmlns:a16="http://schemas.microsoft.com/office/drawing/2014/main" id="{BC3BF704-1D85-CEEA-AF88-4DA1A59DC2C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9172" y="6540272"/>
            <a:ext cx="198663" cy="198663"/>
          </a:xfrm>
          <a:prstGeom prst="rect">
            <a:avLst/>
          </a:prstGeom>
        </p:spPr>
      </p:pic>
      <p:sp>
        <p:nvSpPr>
          <p:cNvPr id="35" name="Rektangel: øverste hjørner afrundet 34">
            <a:extLst>
              <a:ext uri="{FF2B5EF4-FFF2-40B4-BE49-F238E27FC236}">
                <a16:creationId xmlns:a16="http://schemas.microsoft.com/office/drawing/2014/main" id="{18B1F6FE-3A94-D24D-2130-D9AC8A2CFA6F}"/>
              </a:ext>
            </a:extLst>
          </p:cNvPr>
          <p:cNvSpPr/>
          <p:nvPr/>
        </p:nvSpPr>
        <p:spPr>
          <a:xfrm>
            <a:off x="468000" y="936000"/>
            <a:ext cx="4284000" cy="288000"/>
          </a:xfrm>
          <a:prstGeom prst="round2SameRect">
            <a:avLst/>
          </a:prstGeom>
          <a:solidFill>
            <a:srgbClr val="EED2CC">
              <a:alpha val="40000"/>
            </a:srgbClr>
          </a:solidFill>
          <a:ln w="19050">
            <a:solidFill>
              <a:srgbClr val="EED2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Fakta </a:t>
            </a:r>
          </a:p>
        </p:txBody>
      </p:sp>
      <p:sp>
        <p:nvSpPr>
          <p:cNvPr id="36" name="Rektangel: øverste hjørner afrundet 35">
            <a:extLst>
              <a:ext uri="{FF2B5EF4-FFF2-40B4-BE49-F238E27FC236}">
                <a16:creationId xmlns:a16="http://schemas.microsoft.com/office/drawing/2014/main" id="{7C7E2BAA-DB7D-842D-3C3F-7A0D1A935B8E}"/>
              </a:ext>
            </a:extLst>
          </p:cNvPr>
          <p:cNvSpPr/>
          <p:nvPr/>
        </p:nvSpPr>
        <p:spPr>
          <a:xfrm>
            <a:off x="4824000" y="936000"/>
            <a:ext cx="4284000" cy="288000"/>
          </a:xfrm>
          <a:prstGeom prst="round2SameRect">
            <a:avLst/>
          </a:prstGeom>
          <a:solidFill>
            <a:srgbClr val="EED2CC">
              <a:alpha val="40000"/>
            </a:srgbClr>
          </a:solidFill>
          <a:ln w="19050">
            <a:solidFill>
              <a:srgbClr val="EED2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Særlige forhold</a:t>
            </a:r>
          </a:p>
        </p:txBody>
      </p:sp>
      <p:sp>
        <p:nvSpPr>
          <p:cNvPr id="38" name="Rektangel: øverste hjørner afrundet 37">
            <a:extLst>
              <a:ext uri="{FF2B5EF4-FFF2-40B4-BE49-F238E27FC236}">
                <a16:creationId xmlns:a16="http://schemas.microsoft.com/office/drawing/2014/main" id="{F96AE479-ECC4-38FE-0B66-4420C6CEDDFD}"/>
              </a:ext>
            </a:extLst>
          </p:cNvPr>
          <p:cNvSpPr/>
          <p:nvPr/>
        </p:nvSpPr>
        <p:spPr>
          <a:xfrm>
            <a:off x="468000" y="4932000"/>
            <a:ext cx="4284000" cy="288000"/>
          </a:xfrm>
          <a:prstGeom prst="round2SameRect">
            <a:avLst/>
          </a:prstGeom>
          <a:solidFill>
            <a:srgbClr val="EED2CC">
              <a:alpha val="40000"/>
            </a:srgbClr>
          </a:solidFill>
          <a:ln w="19050">
            <a:solidFill>
              <a:srgbClr val="EED2CC"/>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Husk, at du skal...</a:t>
            </a:r>
          </a:p>
        </p:txBody>
      </p:sp>
      <p:pic>
        <p:nvPicPr>
          <p:cNvPr id="39" name="Grafik 38" descr="Postit-noter kontur">
            <a:extLst>
              <a:ext uri="{FF2B5EF4-FFF2-40B4-BE49-F238E27FC236}">
                <a16:creationId xmlns:a16="http://schemas.microsoft.com/office/drawing/2014/main" id="{0143EEB5-D8BE-5694-6C30-28383E77C67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44680" y="4917015"/>
            <a:ext cx="338241" cy="324000"/>
          </a:xfrm>
          <a:prstGeom prst="rect">
            <a:avLst/>
          </a:prstGeom>
        </p:spPr>
      </p:pic>
      <p:pic>
        <p:nvPicPr>
          <p:cNvPr id="40" name="Grafik 39" descr="Spørgsmål kontur">
            <a:extLst>
              <a:ext uri="{FF2B5EF4-FFF2-40B4-BE49-F238E27FC236}">
                <a16:creationId xmlns:a16="http://schemas.microsoft.com/office/drawing/2014/main" id="{329F3FE7-6ECD-961D-EBC4-306ABBFDC08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640000" y="4926456"/>
            <a:ext cx="324000" cy="324000"/>
          </a:xfrm>
          <a:prstGeom prst="rect">
            <a:avLst/>
          </a:prstGeom>
        </p:spPr>
      </p:pic>
      <p:sp>
        <p:nvSpPr>
          <p:cNvPr id="41" name="Rektangel: øverste hjørner afrundet 40">
            <a:extLst>
              <a:ext uri="{FF2B5EF4-FFF2-40B4-BE49-F238E27FC236}">
                <a16:creationId xmlns:a16="http://schemas.microsoft.com/office/drawing/2014/main" id="{0AC4E1C9-8A26-5BCD-3CE4-358D8F6BC8DD}"/>
              </a:ext>
            </a:extLst>
          </p:cNvPr>
          <p:cNvSpPr/>
          <p:nvPr/>
        </p:nvSpPr>
        <p:spPr>
          <a:xfrm>
            <a:off x="4822660" y="4932000"/>
            <a:ext cx="4284000" cy="288000"/>
          </a:xfrm>
          <a:prstGeom prst="round2SameRect">
            <a:avLst/>
          </a:prstGeom>
          <a:solidFill>
            <a:srgbClr val="EED2CC">
              <a:alpha val="40000"/>
            </a:srgbClr>
          </a:solidFill>
          <a:ln w="19050">
            <a:solidFill>
              <a:srgbClr val="EED2CC"/>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Hvem kan hjælpe mig?</a:t>
            </a:r>
          </a:p>
        </p:txBody>
      </p:sp>
    </p:spTree>
    <p:extLst>
      <p:ext uri="{BB962C8B-B14F-4D97-AF65-F5344CB8AC3E}">
        <p14:creationId xmlns:p14="http://schemas.microsoft.com/office/powerpoint/2010/main" val="124874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25F5E8-B0A0-26C7-EEE2-B08864C952E9}"/>
              </a:ext>
            </a:extLst>
          </p:cNvPr>
          <p:cNvSpPr>
            <a:spLocks noGrp="1"/>
          </p:cNvSpPr>
          <p:nvPr>
            <p:ph type="title"/>
          </p:nvPr>
        </p:nvSpPr>
        <p:spPr>
          <a:xfrm rot="16200000">
            <a:off x="-3219671" y="3204000"/>
            <a:ext cx="6876000" cy="432000"/>
          </a:xfrm>
          <a:solidFill>
            <a:srgbClr val="EED2CC"/>
          </a:solidFill>
        </p:spPr>
        <p:txBody>
          <a:bodyPr>
            <a:normAutofit fontScale="90000"/>
          </a:bodyPr>
          <a:lstStyle/>
          <a:p>
            <a:r>
              <a:rPr lang="da-DK" sz="2700" dirty="0">
                <a:latin typeface="+mn-lt"/>
                <a:ea typeface="Yu Gothic Light"/>
              </a:rPr>
              <a:t>Ledelsesinformation</a:t>
            </a:r>
          </a:p>
        </p:txBody>
      </p:sp>
      <p:sp>
        <p:nvSpPr>
          <p:cNvPr id="7" name="Rektangel: øverste hjørner afrundet 6">
            <a:extLst>
              <a:ext uri="{FF2B5EF4-FFF2-40B4-BE49-F238E27FC236}">
                <a16:creationId xmlns:a16="http://schemas.microsoft.com/office/drawing/2014/main" id="{55D254A1-E25F-0D2C-9548-4F2C3F5B4E8E}"/>
              </a:ext>
            </a:extLst>
          </p:cNvPr>
          <p:cNvSpPr/>
          <p:nvPr/>
        </p:nvSpPr>
        <p:spPr>
          <a:xfrm>
            <a:off x="464457" y="5491176"/>
            <a:ext cx="4284000" cy="1260000"/>
          </a:xfrm>
          <a:prstGeom prst="round2SameRect">
            <a:avLst>
              <a:gd name="adj1" fmla="val 0"/>
              <a:gd name="adj2" fmla="val 14399"/>
            </a:avLst>
          </a:prstGeom>
          <a:solidFill>
            <a:schemeClr val="bg1">
              <a:alpha val="40000"/>
            </a:schemeClr>
          </a:solidFill>
          <a:ln w="19050">
            <a:solidFill>
              <a:srgbClr val="EED2CC"/>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96437" indent="-96437" defTabSz="514325">
              <a:buFont typeface="Arial" panose="020B0604020202020204" pitchFamily="34" charset="0"/>
              <a:buChar char="•"/>
            </a:pPr>
            <a:r>
              <a:rPr lang="da-DK" sz="1100" dirty="0">
                <a:solidFill>
                  <a:prstClr val="black"/>
                </a:solidFill>
                <a:latin typeface="Calibri" panose="020F0502020204030204"/>
              </a:rPr>
              <a:t>Sætte dig ind i den overordnede beredskabsplan hurtigst muligt samt i den lokale beredskabsplan, som kan være gældende for din enhed.</a:t>
            </a:r>
          </a:p>
          <a:p>
            <a:pPr marL="96437" indent="-96437" defTabSz="514325">
              <a:buFont typeface="Arial" panose="020B0604020202020204" pitchFamily="34" charset="0"/>
              <a:buChar char="•"/>
            </a:pPr>
            <a:r>
              <a:rPr lang="da-DK" sz="1100" dirty="0">
                <a:solidFill>
                  <a:prstClr val="black"/>
                </a:solidFill>
                <a:latin typeface="Calibri" panose="020F0502020204030204"/>
              </a:rPr>
              <a:t>Løbende orientere dig i politikker, strategier, retningslinjer m.v. der er relevante i din organisation.</a:t>
            </a:r>
          </a:p>
          <a:p>
            <a:pPr marL="128582" indent="-128582" defTabSz="685800">
              <a:buFont typeface="Arial" panose="020B0604020202020204" pitchFamily="34" charset="0"/>
              <a:buChar char="•"/>
            </a:pPr>
            <a:endParaRPr lang="da-DK" sz="1100" dirty="0">
              <a:solidFill>
                <a:prstClr val="black"/>
              </a:solidFill>
              <a:latin typeface="Calibri" panose="020F0502020204030204"/>
            </a:endParaRPr>
          </a:p>
        </p:txBody>
      </p:sp>
      <p:sp>
        <p:nvSpPr>
          <p:cNvPr id="14" name="Rektangel: øverste hjørner afrundet 13">
            <a:extLst>
              <a:ext uri="{FF2B5EF4-FFF2-40B4-BE49-F238E27FC236}">
                <a16:creationId xmlns:a16="http://schemas.microsoft.com/office/drawing/2014/main" id="{4949F8EC-4E60-A369-6AAB-4C590B5775EF}"/>
              </a:ext>
            </a:extLst>
          </p:cNvPr>
          <p:cNvSpPr/>
          <p:nvPr/>
        </p:nvSpPr>
        <p:spPr>
          <a:xfrm>
            <a:off x="4822660" y="5491545"/>
            <a:ext cx="4284000" cy="1260000"/>
          </a:xfrm>
          <a:prstGeom prst="round2SameRect">
            <a:avLst>
              <a:gd name="adj1" fmla="val 0"/>
              <a:gd name="adj2" fmla="val 14399"/>
            </a:avLst>
          </a:prstGeom>
          <a:solidFill>
            <a:schemeClr val="bg1">
              <a:alpha val="40000"/>
            </a:schemeClr>
          </a:solidFill>
          <a:ln w="19050">
            <a:solidFill>
              <a:srgbClr val="EED2CC"/>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96437" indent="-96437" defTabSz="514325">
              <a:buFont typeface="Arial" panose="020B0604020202020204" pitchFamily="34" charset="0"/>
              <a:buChar char="•"/>
            </a:pPr>
            <a:r>
              <a:rPr lang="da-DK" sz="1100" dirty="0">
                <a:solidFill>
                  <a:prstClr val="black"/>
                </a:solidFill>
                <a:latin typeface="Calibri" panose="020F0502020204030204"/>
              </a:rPr>
              <a:t>Du vil kunne finde oplysninger på jeres Intranet</a:t>
            </a:r>
          </a:p>
          <a:p>
            <a:pPr marL="96437" indent="-96437" defTabSz="514325">
              <a:buFont typeface="Arial" panose="020B0604020202020204" pitchFamily="34" charset="0"/>
              <a:buChar char="•"/>
            </a:pPr>
            <a:r>
              <a:rPr lang="da-DK" sz="1100" dirty="0">
                <a:solidFill>
                  <a:prstClr val="black"/>
                </a:solidFill>
                <a:latin typeface="Calibri" panose="020F0502020204030204"/>
              </a:rPr>
              <a:t>Du kan spørge hos HR</a:t>
            </a:r>
            <a:endParaRPr lang="da-DK" sz="1100" dirty="0">
              <a:solidFill>
                <a:prstClr val="black"/>
              </a:solidFill>
              <a:latin typeface="Calibri" panose="020F0502020204030204"/>
              <a:cs typeface="Calibri"/>
            </a:endParaRPr>
          </a:p>
          <a:p>
            <a:pPr marL="96437" indent="-96437" defTabSz="514325">
              <a:buFont typeface="Arial" panose="020B0604020202020204" pitchFamily="34" charset="0"/>
              <a:buChar char="•"/>
            </a:pPr>
            <a:r>
              <a:rPr lang="da-DK" sz="1100" dirty="0">
                <a:solidFill>
                  <a:prstClr val="black"/>
                </a:solidFill>
                <a:latin typeface="Calibri" panose="020F0502020204030204"/>
                <a:cs typeface="Calibri"/>
              </a:rPr>
              <a:t>Du kan spørge en lederkollega eller din nærmeste leder </a:t>
            </a:r>
          </a:p>
          <a:p>
            <a:pPr defTabSz="685800"/>
            <a:endParaRPr lang="da-DK" sz="1100" dirty="0">
              <a:solidFill>
                <a:prstClr val="black"/>
              </a:solidFill>
              <a:latin typeface="Calibri" panose="020F0502020204030204"/>
              <a:cs typeface="Calibri"/>
            </a:endParaRPr>
          </a:p>
        </p:txBody>
      </p:sp>
      <p:sp>
        <p:nvSpPr>
          <p:cNvPr id="10" name="Rektangel: øverste hjørner afrundet 9">
            <a:extLst>
              <a:ext uri="{FF2B5EF4-FFF2-40B4-BE49-F238E27FC236}">
                <a16:creationId xmlns:a16="http://schemas.microsoft.com/office/drawing/2014/main" id="{F4491812-5144-075C-FECC-D07F291A41D1}"/>
              </a:ext>
            </a:extLst>
          </p:cNvPr>
          <p:cNvSpPr/>
          <p:nvPr/>
        </p:nvSpPr>
        <p:spPr>
          <a:xfrm>
            <a:off x="468000" y="1219846"/>
            <a:ext cx="4284000" cy="3888000"/>
          </a:xfrm>
          <a:prstGeom prst="round2SameRect">
            <a:avLst>
              <a:gd name="adj1" fmla="val 0"/>
              <a:gd name="adj2" fmla="val 14399"/>
            </a:avLst>
          </a:prstGeom>
          <a:solidFill>
            <a:schemeClr val="bg1"/>
          </a:solidFill>
          <a:ln w="19050">
            <a:solidFill>
              <a:srgbClr val="EED2CC"/>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r>
              <a:rPr lang="da-DK" sz="1100" dirty="0">
                <a:solidFill>
                  <a:srgbClr val="202124"/>
                </a:solidFill>
                <a:latin typeface="Google Sans"/>
                <a:cs typeface="Calibri"/>
              </a:rPr>
              <a:t>Som leder skal du opsøge, hvad der findes af specifikke politikker, strategier, retningslinjer mv. på dit område, som har betydning for din ledelsesopgave</a:t>
            </a:r>
          </a:p>
          <a:p>
            <a:pPr defTabSz="685800"/>
            <a:endParaRPr lang="da-DK" sz="1100" strike="dblStrike" dirty="0">
              <a:solidFill>
                <a:srgbClr val="202124"/>
              </a:solidFill>
              <a:latin typeface="Google Sans"/>
              <a:cs typeface="Calibri"/>
            </a:endParaRPr>
          </a:p>
          <a:p>
            <a:pPr defTabSz="685800"/>
            <a:r>
              <a:rPr lang="da-DK" sz="1100" dirty="0">
                <a:solidFill>
                  <a:srgbClr val="202124"/>
                </a:solidFill>
                <a:latin typeface="Google Sans"/>
                <a:cs typeface="Calibri"/>
              </a:rPr>
              <a:t>I de fleste organisationer er der udarbejdet et overordnet ledelsesgrundlag, der fortæller om de værdier, der danner rammen for den type ledelse, der ønskes udført.</a:t>
            </a:r>
          </a:p>
          <a:p>
            <a:pPr defTabSz="514325"/>
            <a:endParaRPr lang="da-DK" sz="1100" dirty="0">
              <a:solidFill>
                <a:srgbClr val="202124"/>
              </a:solidFill>
              <a:latin typeface="Google Sans"/>
              <a:cs typeface="Calibri"/>
            </a:endParaRPr>
          </a:p>
          <a:p>
            <a:pPr defTabSz="514325"/>
            <a:r>
              <a:rPr lang="da-DK" sz="1100" dirty="0">
                <a:solidFill>
                  <a:srgbClr val="202124"/>
                </a:solidFill>
                <a:latin typeface="Google Sans"/>
                <a:cs typeface="Calibri"/>
              </a:rPr>
              <a:t>Som ny leder er det vigtigt, at du danner dig et overblik. Du vil typisk blive præsenteret for en række af disse dokumenter i forbindelse med din on boarding.</a:t>
            </a:r>
          </a:p>
          <a:p>
            <a:pPr defTabSz="514325"/>
            <a:endParaRPr lang="da-DK" sz="1100" dirty="0">
              <a:solidFill>
                <a:srgbClr val="202124"/>
              </a:solidFill>
              <a:highlight>
                <a:srgbClr val="FFFF00"/>
              </a:highlight>
              <a:latin typeface="Google Sans"/>
              <a:cs typeface="Calibri"/>
            </a:endParaRPr>
          </a:p>
          <a:p>
            <a:pPr defTabSz="514325"/>
            <a:r>
              <a:rPr lang="da-DK" sz="1100" dirty="0">
                <a:solidFill>
                  <a:prstClr val="black"/>
                </a:solidFill>
                <a:latin typeface="Google Sans"/>
                <a:cs typeface="Calibri"/>
              </a:rPr>
              <a:t>Som ny leder er det vigtigt, at du hurtigt får sat dig ind i den overordnede beredskabsplan samt eventuelt lokale beredskabsplaner. Den skal du kende, da den bl.a. beskriver, hvad du skal foretage dig i tilfælde af nødsituationer eller kritiske begivenheder</a:t>
            </a:r>
            <a:r>
              <a:rPr lang="da-DK" sz="1100" b="1" dirty="0">
                <a:solidFill>
                  <a:srgbClr val="202124"/>
                </a:solidFill>
                <a:latin typeface="Google Sans"/>
                <a:cs typeface="Calibri"/>
              </a:rPr>
              <a:t>.</a:t>
            </a:r>
          </a:p>
          <a:p>
            <a:pPr defTabSz="685800"/>
            <a:endParaRPr lang="da-DK" sz="1100" dirty="0">
              <a:solidFill>
                <a:srgbClr val="202124"/>
              </a:solidFill>
              <a:latin typeface="Google Sans"/>
              <a:cs typeface="Calibri"/>
            </a:endParaRPr>
          </a:p>
          <a:p>
            <a:pPr defTabSz="685800"/>
            <a:endParaRPr lang="da-DK" sz="1100" dirty="0">
              <a:solidFill>
                <a:srgbClr val="202124"/>
              </a:solidFill>
              <a:latin typeface="Google Sans"/>
              <a:cs typeface="Calibri"/>
            </a:endParaRPr>
          </a:p>
        </p:txBody>
      </p:sp>
      <p:sp>
        <p:nvSpPr>
          <p:cNvPr id="17" name="Rektangel: øverste hjørner afrundet 16">
            <a:extLst>
              <a:ext uri="{FF2B5EF4-FFF2-40B4-BE49-F238E27FC236}">
                <a16:creationId xmlns:a16="http://schemas.microsoft.com/office/drawing/2014/main" id="{5E6C727D-8CB6-B895-3430-1D59A87DA36E}"/>
              </a:ext>
            </a:extLst>
          </p:cNvPr>
          <p:cNvSpPr/>
          <p:nvPr/>
        </p:nvSpPr>
        <p:spPr>
          <a:xfrm>
            <a:off x="4822660" y="1229543"/>
            <a:ext cx="4284000" cy="3888000"/>
          </a:xfrm>
          <a:prstGeom prst="round2SameRect">
            <a:avLst>
              <a:gd name="adj1" fmla="val 0"/>
              <a:gd name="adj2" fmla="val 14399"/>
            </a:avLst>
          </a:prstGeom>
          <a:solidFill>
            <a:schemeClr val="bg1"/>
          </a:solidFill>
          <a:ln w="19050">
            <a:solidFill>
              <a:srgbClr val="EED2CC"/>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514325"/>
            <a:r>
              <a:rPr lang="da-DK" sz="1100" dirty="0">
                <a:solidFill>
                  <a:srgbClr val="202124"/>
                </a:solidFill>
                <a:latin typeface="Google Sans"/>
                <a:cs typeface="Calibri"/>
              </a:rPr>
              <a:t>Eksempler på nogle af de politikker, som du typisk vil kunne finde:</a:t>
            </a:r>
          </a:p>
          <a:p>
            <a:pPr marL="96437" indent="-96437" defTabSz="514325">
              <a:buFont typeface="Arial" panose="020B0604020202020204" pitchFamily="34" charset="0"/>
              <a:buChar char="•"/>
            </a:pPr>
            <a:r>
              <a:rPr lang="da-DK" sz="1100" dirty="0">
                <a:solidFill>
                  <a:srgbClr val="202124"/>
                </a:solidFill>
                <a:latin typeface="Google Sans"/>
                <a:cs typeface="Calibri"/>
              </a:rPr>
              <a:t>Personalepolitikker (Personalehåndbogen</a:t>
            </a:r>
            <a:r>
              <a:rPr lang="da-DK" sz="1100" b="1" dirty="0">
                <a:solidFill>
                  <a:srgbClr val="202124"/>
                </a:solidFill>
                <a:latin typeface="Google Sans"/>
                <a:cs typeface="Calibri"/>
              </a:rPr>
              <a:t>): </a:t>
            </a:r>
            <a:r>
              <a:rPr lang="da-DK" sz="1100" dirty="0">
                <a:solidFill>
                  <a:srgbClr val="202124"/>
                </a:solidFill>
                <a:latin typeface="Google Sans"/>
                <a:cs typeface="Calibri"/>
              </a:rPr>
              <a:t>Beskriver en række retningslinjer, der er gældende for organisationen for at skabe klarhed og gennemsigtighed. Det kan typisk vedrøre forhold som ansættelse, løn, medarbejderudvikling, trivsel, sygefraværshåndtering, konfliktløsning samt andre aspekter i arbejdsforholdet</a:t>
            </a:r>
            <a:endParaRPr lang="da-DK" sz="1100" b="1" dirty="0">
              <a:solidFill>
                <a:srgbClr val="202124"/>
              </a:solidFill>
              <a:latin typeface="Google Sans"/>
              <a:cs typeface="Calibri"/>
            </a:endParaRPr>
          </a:p>
          <a:p>
            <a:pPr marL="96437" indent="-96437" defTabSz="514325">
              <a:buFont typeface="Arial" panose="020B0604020202020204" pitchFamily="34" charset="0"/>
              <a:buChar char="•"/>
            </a:pPr>
            <a:r>
              <a:rPr lang="da-DK" sz="1100" dirty="0">
                <a:solidFill>
                  <a:srgbClr val="202124"/>
                </a:solidFill>
                <a:latin typeface="Google Sans"/>
                <a:cs typeface="Calibri"/>
              </a:rPr>
              <a:t>Økonomistyring</a:t>
            </a:r>
            <a:r>
              <a:rPr lang="da-DK" sz="1100" b="1" dirty="0">
                <a:solidFill>
                  <a:srgbClr val="202124"/>
                </a:solidFill>
                <a:latin typeface="Google Sans"/>
                <a:cs typeface="Calibri"/>
              </a:rPr>
              <a:t>: </a:t>
            </a:r>
            <a:r>
              <a:rPr lang="da-DK" sz="1100" dirty="0">
                <a:solidFill>
                  <a:srgbClr val="202124"/>
                </a:solidFill>
                <a:latin typeface="Google Sans"/>
                <a:cs typeface="Calibri"/>
              </a:rPr>
              <a:t>Beskriver en række forhold, bl.a. noget om budgetlægning og styring samt regnskabsaflæggelse </a:t>
            </a:r>
          </a:p>
          <a:p>
            <a:pPr marL="96437" indent="-96437" defTabSz="514325">
              <a:buFont typeface="Arial" panose="020B0604020202020204" pitchFamily="34" charset="0"/>
              <a:buChar char="•"/>
            </a:pPr>
            <a:r>
              <a:rPr lang="da-DK" sz="1100" dirty="0">
                <a:solidFill>
                  <a:srgbClr val="202124"/>
                </a:solidFill>
                <a:latin typeface="Google Sans"/>
                <a:cs typeface="Calibri"/>
              </a:rPr>
              <a:t>Indkøbspolitik</a:t>
            </a:r>
            <a:r>
              <a:rPr lang="da-DK" sz="1100" b="1" dirty="0">
                <a:solidFill>
                  <a:srgbClr val="202124"/>
                </a:solidFill>
                <a:latin typeface="Google Sans"/>
                <a:cs typeface="Calibri"/>
              </a:rPr>
              <a:t>: </a:t>
            </a:r>
            <a:r>
              <a:rPr lang="da-DK" sz="1100" dirty="0">
                <a:solidFill>
                  <a:srgbClr val="202124"/>
                </a:solidFill>
                <a:latin typeface="Google Sans"/>
                <a:cs typeface="Calibri"/>
              </a:rPr>
              <a:t>Beskriver forhold vedr. indkøb, herunder indkøbsaftaler (SKI, RFI m.fl.) og udbudsregler</a:t>
            </a:r>
            <a:endParaRPr lang="da-DK" sz="1100" strike="sngStrike" dirty="0">
              <a:solidFill>
                <a:srgbClr val="202124"/>
              </a:solidFill>
              <a:latin typeface="Google Sans"/>
              <a:cs typeface="Calibri"/>
            </a:endParaRPr>
          </a:p>
          <a:p>
            <a:pPr marL="96437" indent="-96437" defTabSz="514325">
              <a:buFont typeface="Arial" panose="020B0604020202020204" pitchFamily="34" charset="0"/>
              <a:buChar char="•"/>
            </a:pPr>
            <a:r>
              <a:rPr lang="da-DK" sz="1100" dirty="0">
                <a:solidFill>
                  <a:srgbClr val="202124"/>
                </a:solidFill>
                <a:latin typeface="Google Sans"/>
                <a:cs typeface="Calibri"/>
              </a:rPr>
              <a:t>IT-politik</a:t>
            </a:r>
            <a:r>
              <a:rPr lang="da-DK" sz="1100" b="1" dirty="0">
                <a:solidFill>
                  <a:srgbClr val="202124"/>
                </a:solidFill>
                <a:latin typeface="Google Sans"/>
                <a:cs typeface="Calibri"/>
              </a:rPr>
              <a:t>: </a:t>
            </a:r>
            <a:r>
              <a:rPr lang="da-DK" sz="1100" dirty="0">
                <a:solidFill>
                  <a:srgbClr val="202124"/>
                </a:solidFill>
                <a:latin typeface="Google Sans"/>
                <a:cs typeface="Calibri"/>
              </a:rPr>
              <a:t>Beskriver retningslinjer for informationsteknologi, herunder databeskyttelse og beskyttelse af personlige oplysninger</a:t>
            </a:r>
          </a:p>
          <a:p>
            <a:pPr marL="96437" indent="-96437" defTabSz="514325">
              <a:buFont typeface="Arial" panose="020B0604020202020204" pitchFamily="34" charset="0"/>
              <a:buChar char="•"/>
            </a:pPr>
            <a:r>
              <a:rPr lang="da-DK" sz="1100" dirty="0">
                <a:solidFill>
                  <a:srgbClr val="202124"/>
                </a:solidFill>
                <a:latin typeface="Google Sans"/>
                <a:cs typeface="Calibri"/>
              </a:rPr>
              <a:t>Sundheds-og sikkerhedspolitik: Beskriver forhold, som skal bidrage til medarbejderes sundhed og sikkerhed.</a:t>
            </a:r>
          </a:p>
          <a:p>
            <a:pPr defTabSz="514325"/>
            <a:endParaRPr lang="da-DK" sz="1100" dirty="0">
              <a:solidFill>
                <a:srgbClr val="202124"/>
              </a:solidFill>
              <a:latin typeface="Google Sans"/>
              <a:cs typeface="Calibri"/>
            </a:endParaRPr>
          </a:p>
          <a:p>
            <a:pPr defTabSz="514325"/>
            <a:r>
              <a:rPr lang="da-DK" sz="1100" dirty="0">
                <a:solidFill>
                  <a:srgbClr val="202124"/>
                </a:solidFill>
                <a:latin typeface="Google Sans"/>
                <a:cs typeface="Calibri"/>
              </a:rPr>
              <a:t>Lokalaftaler/forhåndsaftaler</a:t>
            </a:r>
            <a:r>
              <a:rPr lang="da-DK" sz="1100" b="1" dirty="0">
                <a:solidFill>
                  <a:srgbClr val="202124"/>
                </a:solidFill>
                <a:latin typeface="Google Sans"/>
                <a:cs typeface="Calibri"/>
              </a:rPr>
              <a:t>: </a:t>
            </a:r>
            <a:r>
              <a:rPr lang="da-DK" sz="1100" dirty="0">
                <a:solidFill>
                  <a:srgbClr val="202124"/>
                </a:solidFill>
                <a:latin typeface="Google Sans"/>
                <a:cs typeface="Calibri"/>
              </a:rPr>
              <a:t>En aftale indgået for et overenskomstområde mellem en faglig- og offentlig organisation. I nogle tilfælde gælder aftalen for hele organisationen, mens den i andre tilfælde vil blive indgået lokalt på institutionsniveau mellem TR og leder.</a:t>
            </a:r>
          </a:p>
          <a:p>
            <a:pPr marL="128582" indent="-128582" defTabSz="685800">
              <a:buFont typeface="Arial" panose="020B0604020202020204" pitchFamily="34" charset="0"/>
              <a:buChar char="•"/>
            </a:pPr>
            <a:endParaRPr lang="da-DK" sz="1100" dirty="0">
              <a:solidFill>
                <a:srgbClr val="202124"/>
              </a:solidFill>
              <a:latin typeface="Google Sans"/>
              <a:cs typeface="Calibri"/>
            </a:endParaRPr>
          </a:p>
          <a:p>
            <a:pPr defTabSz="685800"/>
            <a:endParaRPr lang="da-DK" sz="1100" b="1" dirty="0">
              <a:solidFill>
                <a:srgbClr val="202124"/>
              </a:solidFill>
              <a:latin typeface="Google Sans"/>
              <a:cs typeface="Calibri"/>
            </a:endParaRPr>
          </a:p>
          <a:p>
            <a:pPr marL="128582" indent="-128582" defTabSz="685800">
              <a:buFont typeface="Arial" panose="020B0604020202020204" pitchFamily="34" charset="0"/>
              <a:buChar char="•"/>
            </a:pPr>
            <a:endParaRPr lang="da-DK" sz="1100" b="1" dirty="0">
              <a:solidFill>
                <a:srgbClr val="202124"/>
              </a:solidFill>
              <a:latin typeface="Google Sans"/>
              <a:cs typeface="Calibri"/>
            </a:endParaRPr>
          </a:p>
          <a:p>
            <a:pPr defTabSz="685800"/>
            <a:endParaRPr lang="da-DK" sz="1100" b="1" dirty="0">
              <a:solidFill>
                <a:prstClr val="black"/>
              </a:solidFill>
              <a:latin typeface="Calibri" panose="020F0502020204030204"/>
              <a:cs typeface="Calibri"/>
            </a:endParaRPr>
          </a:p>
        </p:txBody>
      </p:sp>
      <p:pic>
        <p:nvPicPr>
          <p:cNvPr id="3" name="Grafik 2">
            <a:hlinkClick r:id="rId3" action="ppaction://hlinksldjump"/>
            <a:extLst>
              <a:ext uri="{FF2B5EF4-FFF2-40B4-BE49-F238E27FC236}">
                <a16:creationId xmlns:a16="http://schemas.microsoft.com/office/drawing/2014/main" id="{82CC2A4F-00FB-5390-5C06-FA8F51B4B02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9172" y="6540272"/>
            <a:ext cx="198663" cy="198663"/>
          </a:xfrm>
          <a:prstGeom prst="rect">
            <a:avLst/>
          </a:prstGeom>
        </p:spPr>
      </p:pic>
      <p:sp>
        <p:nvSpPr>
          <p:cNvPr id="16" name="Rektangel: afrundede hjørner 15">
            <a:extLst>
              <a:ext uri="{FF2B5EF4-FFF2-40B4-BE49-F238E27FC236}">
                <a16:creationId xmlns:a16="http://schemas.microsoft.com/office/drawing/2014/main" id="{449AFA13-D7DC-72A7-68B3-DC7807CC5CC5}"/>
              </a:ext>
            </a:extLst>
          </p:cNvPr>
          <p:cNvSpPr/>
          <p:nvPr/>
        </p:nvSpPr>
        <p:spPr>
          <a:xfrm>
            <a:off x="326885" y="63541"/>
            <a:ext cx="8784000" cy="792000"/>
          </a:xfrm>
          <a:prstGeom prst="roundRect">
            <a:avLst/>
          </a:prstGeom>
          <a:solidFill>
            <a:srgbClr val="EED2CC">
              <a:alpha val="7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defTabSz="685800"/>
            <a:endParaRPr lang="da-DK" sz="1350" dirty="0">
              <a:solidFill>
                <a:prstClr val="black"/>
              </a:solidFill>
              <a:latin typeface="Calibri" panose="020F0502020204030204"/>
            </a:endParaRPr>
          </a:p>
        </p:txBody>
      </p:sp>
      <p:sp>
        <p:nvSpPr>
          <p:cNvPr id="18" name="Tekstfelt 17">
            <a:extLst>
              <a:ext uri="{FF2B5EF4-FFF2-40B4-BE49-F238E27FC236}">
                <a16:creationId xmlns:a16="http://schemas.microsoft.com/office/drawing/2014/main" id="{FC085580-C91E-C986-FCFF-154DBAB33D26}"/>
              </a:ext>
            </a:extLst>
          </p:cNvPr>
          <p:cNvSpPr txBox="1"/>
          <p:nvPr/>
        </p:nvSpPr>
        <p:spPr>
          <a:xfrm>
            <a:off x="679727" y="311800"/>
            <a:ext cx="987148" cy="276999"/>
          </a:xfrm>
          <a:prstGeom prst="rect">
            <a:avLst/>
          </a:prstGeom>
          <a:noFill/>
        </p:spPr>
        <p:txBody>
          <a:bodyPr wrap="square" lIns="68580" tIns="34290" rIns="68580" bIns="34290" rtlCol="0" anchor="t">
            <a:spAutoFit/>
          </a:bodyPr>
          <a:lstStyle/>
          <a:p>
            <a:pPr defTabSz="685800"/>
            <a:r>
              <a:rPr lang="da-DK" sz="1350" dirty="0">
                <a:solidFill>
                  <a:prstClr val="black"/>
                </a:solidFill>
                <a:latin typeface="Calibri" panose="020F0502020204030204"/>
                <a:ea typeface="Yu Gothic Light"/>
              </a:rPr>
              <a:t>Situationer:</a:t>
            </a:r>
            <a:r>
              <a:rPr lang="da-DK" sz="1350" b="1" dirty="0">
                <a:solidFill>
                  <a:prstClr val="black"/>
                </a:solidFill>
                <a:latin typeface="Calibri" panose="020F0502020204030204"/>
                <a:ea typeface="Yu Gothic Light"/>
              </a:rPr>
              <a:t> </a:t>
            </a:r>
            <a:endParaRPr lang="da-DK" sz="1350" b="1" dirty="0">
              <a:solidFill>
                <a:prstClr val="black"/>
              </a:solidFill>
              <a:latin typeface="Calibri" panose="020F0502020204030204"/>
              <a:ea typeface="Yu Gothic Light" panose="020B0300000000000000" pitchFamily="34" charset="-128"/>
            </a:endParaRPr>
          </a:p>
        </p:txBody>
      </p:sp>
      <p:sp>
        <p:nvSpPr>
          <p:cNvPr id="6" name="Tekstfelt 5">
            <a:extLst>
              <a:ext uri="{FF2B5EF4-FFF2-40B4-BE49-F238E27FC236}">
                <a16:creationId xmlns:a16="http://schemas.microsoft.com/office/drawing/2014/main" id="{98DF860A-B31A-44E0-AD1B-1BD5C7FE43DB}"/>
              </a:ext>
            </a:extLst>
          </p:cNvPr>
          <p:cNvSpPr txBox="1"/>
          <p:nvPr/>
        </p:nvSpPr>
        <p:spPr>
          <a:xfrm>
            <a:off x="1800000" y="159459"/>
            <a:ext cx="6812955" cy="600164"/>
          </a:xfrm>
          <a:prstGeom prst="rect">
            <a:avLst/>
          </a:prstGeom>
          <a:noFill/>
        </p:spPr>
        <p:txBody>
          <a:bodyPr wrap="square" rtlCol="0">
            <a:spAutoFit/>
          </a:bodyPr>
          <a:lstStyle/>
          <a:p>
            <a:pPr defTabSz="514325"/>
            <a:r>
              <a:rPr lang="da-DK" sz="1100" dirty="0">
                <a:solidFill>
                  <a:prstClr val="black"/>
                </a:solidFill>
                <a:latin typeface="Calibri" panose="020F0502020204030204"/>
              </a:rPr>
              <a:t>Du har været til intromøde for nye ledere og hører om lokale regler for sygefravær</a:t>
            </a:r>
          </a:p>
          <a:p>
            <a:pPr defTabSz="514325"/>
            <a:r>
              <a:rPr lang="da-DK" sz="1100" dirty="0">
                <a:solidFill>
                  <a:prstClr val="black"/>
                </a:solidFill>
                <a:latin typeface="Calibri" panose="020F0502020204030204"/>
              </a:rPr>
              <a:t>Du vil gerne give dit personale julegaver, men bliver i tvivl om, hvorvidt der er et overordnet regelsæt</a:t>
            </a:r>
          </a:p>
          <a:p>
            <a:pPr defTabSz="514325"/>
            <a:r>
              <a:rPr lang="da-DK" sz="1100" dirty="0">
                <a:solidFill>
                  <a:prstClr val="black"/>
                </a:solidFill>
                <a:latin typeface="Calibri" panose="020F0502020204030204"/>
              </a:rPr>
              <a:t>En ansat spørger, om han må låne et stort lokale til et privat arrangement</a:t>
            </a:r>
          </a:p>
        </p:txBody>
      </p:sp>
      <p:sp>
        <p:nvSpPr>
          <p:cNvPr id="20" name="Rektangel: øverste hjørner afrundet 19">
            <a:extLst>
              <a:ext uri="{FF2B5EF4-FFF2-40B4-BE49-F238E27FC236}">
                <a16:creationId xmlns:a16="http://schemas.microsoft.com/office/drawing/2014/main" id="{D56C2334-A6FE-C93A-D5EF-8CE9DDB3B3F1}"/>
              </a:ext>
            </a:extLst>
          </p:cNvPr>
          <p:cNvSpPr/>
          <p:nvPr/>
        </p:nvSpPr>
        <p:spPr>
          <a:xfrm>
            <a:off x="468000" y="936000"/>
            <a:ext cx="4284000" cy="288000"/>
          </a:xfrm>
          <a:prstGeom prst="round2SameRect">
            <a:avLst/>
          </a:prstGeom>
          <a:solidFill>
            <a:srgbClr val="EED2CC">
              <a:alpha val="40000"/>
            </a:srgbClr>
          </a:solidFill>
          <a:ln w="19050">
            <a:solidFill>
              <a:srgbClr val="EED2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Fakta </a:t>
            </a:r>
          </a:p>
        </p:txBody>
      </p:sp>
      <p:sp>
        <p:nvSpPr>
          <p:cNvPr id="22" name="Rektangel: øverste hjørner afrundet 21">
            <a:extLst>
              <a:ext uri="{FF2B5EF4-FFF2-40B4-BE49-F238E27FC236}">
                <a16:creationId xmlns:a16="http://schemas.microsoft.com/office/drawing/2014/main" id="{4EA1446B-B41F-4220-4113-B563F175C30A}"/>
              </a:ext>
            </a:extLst>
          </p:cNvPr>
          <p:cNvSpPr/>
          <p:nvPr/>
        </p:nvSpPr>
        <p:spPr>
          <a:xfrm>
            <a:off x="4824000" y="936000"/>
            <a:ext cx="4284000" cy="288000"/>
          </a:xfrm>
          <a:prstGeom prst="round2SameRect">
            <a:avLst/>
          </a:prstGeom>
          <a:solidFill>
            <a:srgbClr val="EED2CC">
              <a:alpha val="40000"/>
            </a:srgbClr>
          </a:solidFill>
          <a:ln w="19050">
            <a:solidFill>
              <a:srgbClr val="EED2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Særlige forhold</a:t>
            </a:r>
          </a:p>
        </p:txBody>
      </p:sp>
      <p:sp>
        <p:nvSpPr>
          <p:cNvPr id="24" name="Rektangel: øverste hjørner afrundet 23">
            <a:extLst>
              <a:ext uri="{FF2B5EF4-FFF2-40B4-BE49-F238E27FC236}">
                <a16:creationId xmlns:a16="http://schemas.microsoft.com/office/drawing/2014/main" id="{C8AC7963-5991-3583-1C36-A3CE6C0ACF59}"/>
              </a:ext>
            </a:extLst>
          </p:cNvPr>
          <p:cNvSpPr/>
          <p:nvPr/>
        </p:nvSpPr>
        <p:spPr>
          <a:xfrm>
            <a:off x="468000" y="5208225"/>
            <a:ext cx="4284000" cy="288000"/>
          </a:xfrm>
          <a:prstGeom prst="round2SameRect">
            <a:avLst/>
          </a:prstGeom>
          <a:solidFill>
            <a:srgbClr val="EED2CC">
              <a:alpha val="40000"/>
            </a:srgbClr>
          </a:solidFill>
          <a:ln w="19050">
            <a:solidFill>
              <a:srgbClr val="EED2CC"/>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Husk, at du skal...</a:t>
            </a:r>
          </a:p>
        </p:txBody>
      </p:sp>
      <p:pic>
        <p:nvPicPr>
          <p:cNvPr id="25" name="Grafik 24" descr="Postit-noter kontur">
            <a:extLst>
              <a:ext uri="{FF2B5EF4-FFF2-40B4-BE49-F238E27FC236}">
                <a16:creationId xmlns:a16="http://schemas.microsoft.com/office/drawing/2014/main" id="{8AFEBB56-0A32-1A24-32BC-A11D9FF1A43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44680" y="5193240"/>
            <a:ext cx="338241" cy="324000"/>
          </a:xfrm>
          <a:prstGeom prst="rect">
            <a:avLst/>
          </a:prstGeom>
        </p:spPr>
      </p:pic>
      <p:pic>
        <p:nvPicPr>
          <p:cNvPr id="26" name="Grafik 25" descr="Spørgsmål kontur">
            <a:extLst>
              <a:ext uri="{FF2B5EF4-FFF2-40B4-BE49-F238E27FC236}">
                <a16:creationId xmlns:a16="http://schemas.microsoft.com/office/drawing/2014/main" id="{6ADE73B4-E9CE-5D2B-1530-D0B26561ED0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640000" y="5202681"/>
            <a:ext cx="324000" cy="324000"/>
          </a:xfrm>
          <a:prstGeom prst="rect">
            <a:avLst/>
          </a:prstGeom>
        </p:spPr>
      </p:pic>
      <p:sp>
        <p:nvSpPr>
          <p:cNvPr id="27" name="Rektangel: øverste hjørner afrundet 26">
            <a:extLst>
              <a:ext uri="{FF2B5EF4-FFF2-40B4-BE49-F238E27FC236}">
                <a16:creationId xmlns:a16="http://schemas.microsoft.com/office/drawing/2014/main" id="{55A6BDCD-C051-6F91-BA3E-F68412ED0EAF}"/>
              </a:ext>
            </a:extLst>
          </p:cNvPr>
          <p:cNvSpPr/>
          <p:nvPr/>
        </p:nvSpPr>
        <p:spPr>
          <a:xfrm>
            <a:off x="4822660" y="5208225"/>
            <a:ext cx="4284000" cy="288000"/>
          </a:xfrm>
          <a:prstGeom prst="round2SameRect">
            <a:avLst/>
          </a:prstGeom>
          <a:solidFill>
            <a:srgbClr val="EED2CC">
              <a:alpha val="40000"/>
            </a:srgbClr>
          </a:solidFill>
          <a:ln w="19050">
            <a:solidFill>
              <a:srgbClr val="EED2CC"/>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Hvem kan hjælpe mig?</a:t>
            </a:r>
          </a:p>
        </p:txBody>
      </p:sp>
    </p:spTree>
    <p:extLst>
      <p:ext uri="{BB962C8B-B14F-4D97-AF65-F5344CB8AC3E}">
        <p14:creationId xmlns:p14="http://schemas.microsoft.com/office/powerpoint/2010/main" val="1735309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llipse 2">
            <a:extLst>
              <a:ext uri="{FF2B5EF4-FFF2-40B4-BE49-F238E27FC236}">
                <a16:creationId xmlns:a16="http://schemas.microsoft.com/office/drawing/2014/main" id="{52B5F38B-A716-CB4A-0D65-B77B3889256B}"/>
              </a:ext>
            </a:extLst>
          </p:cNvPr>
          <p:cNvSpPr/>
          <p:nvPr/>
        </p:nvSpPr>
        <p:spPr>
          <a:xfrm>
            <a:off x="3492000" y="1296351"/>
            <a:ext cx="1080000" cy="1080000"/>
          </a:xfrm>
          <a:prstGeom prst="ellipse">
            <a:avLst/>
          </a:prstGeom>
          <a:noFill/>
          <a:ln w="76200">
            <a:solidFill>
              <a:srgbClr val="EED2CC"/>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endParaRPr lang="da-DK" sz="2100">
              <a:solidFill>
                <a:prstClr val="black"/>
              </a:solidFill>
              <a:latin typeface="Yu Gothic Light" panose="020B0300000000000000" pitchFamily="34" charset="-128"/>
              <a:ea typeface="Yu Gothic Light" panose="020B0300000000000000" pitchFamily="34" charset="-128"/>
            </a:endParaRPr>
          </a:p>
        </p:txBody>
      </p:sp>
      <p:sp>
        <p:nvSpPr>
          <p:cNvPr id="10" name="Ellipse 9">
            <a:extLst>
              <a:ext uri="{FF2B5EF4-FFF2-40B4-BE49-F238E27FC236}">
                <a16:creationId xmlns:a16="http://schemas.microsoft.com/office/drawing/2014/main" id="{A2E2845C-F669-FFED-3E06-C62CCFAD7C16}"/>
              </a:ext>
            </a:extLst>
          </p:cNvPr>
          <p:cNvSpPr/>
          <p:nvPr/>
        </p:nvSpPr>
        <p:spPr>
          <a:xfrm>
            <a:off x="2814196" y="2010578"/>
            <a:ext cx="540000" cy="540000"/>
          </a:xfrm>
          <a:prstGeom prst="ellipse">
            <a:avLst/>
          </a:prstGeom>
          <a:noFill/>
          <a:ln w="76200">
            <a:solidFill>
              <a:srgbClr val="EED2CC"/>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endParaRPr lang="da-DK">
              <a:solidFill>
                <a:prstClr val="black"/>
              </a:solidFill>
              <a:latin typeface="Yu Gothic Light" panose="020B0300000000000000" pitchFamily="34" charset="-128"/>
              <a:ea typeface="Yu Gothic Light" panose="020B0300000000000000" pitchFamily="34" charset="-128"/>
            </a:endParaRPr>
          </a:p>
        </p:txBody>
      </p:sp>
      <p:sp>
        <p:nvSpPr>
          <p:cNvPr id="11" name="Ellipse 10">
            <a:extLst>
              <a:ext uri="{FF2B5EF4-FFF2-40B4-BE49-F238E27FC236}">
                <a16:creationId xmlns:a16="http://schemas.microsoft.com/office/drawing/2014/main" id="{F55B8FFC-AAC4-EBC2-B0A8-47044E7000DF}"/>
              </a:ext>
            </a:extLst>
          </p:cNvPr>
          <p:cNvSpPr/>
          <p:nvPr/>
        </p:nvSpPr>
        <p:spPr>
          <a:xfrm>
            <a:off x="2558439" y="960859"/>
            <a:ext cx="810000" cy="810000"/>
          </a:xfrm>
          <a:prstGeom prst="ellipse">
            <a:avLst/>
          </a:prstGeom>
          <a:noFill/>
          <a:ln w="76200">
            <a:solidFill>
              <a:srgbClr val="EED2CC"/>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endParaRPr lang="da-DK">
              <a:solidFill>
                <a:prstClr val="black"/>
              </a:solidFill>
              <a:latin typeface="Yu Gothic Light" panose="020B0300000000000000" pitchFamily="34" charset="-128"/>
              <a:ea typeface="Yu Gothic Light" panose="020B0300000000000000" pitchFamily="34" charset="-128"/>
            </a:endParaRPr>
          </a:p>
        </p:txBody>
      </p:sp>
      <p:sp>
        <p:nvSpPr>
          <p:cNvPr id="12" name="Ellipse 11">
            <a:extLst>
              <a:ext uri="{FF2B5EF4-FFF2-40B4-BE49-F238E27FC236}">
                <a16:creationId xmlns:a16="http://schemas.microsoft.com/office/drawing/2014/main" id="{D14A407B-B384-9C49-2720-61E33460864E}"/>
              </a:ext>
            </a:extLst>
          </p:cNvPr>
          <p:cNvSpPr/>
          <p:nvPr/>
        </p:nvSpPr>
        <p:spPr>
          <a:xfrm>
            <a:off x="1288320" y="1440299"/>
            <a:ext cx="1350000" cy="1350000"/>
          </a:xfrm>
          <a:prstGeom prst="ellipse">
            <a:avLst/>
          </a:prstGeom>
          <a:noFill/>
          <a:ln w="76200">
            <a:solidFill>
              <a:srgbClr val="EED2CC"/>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r>
              <a:rPr lang="da-DK" sz="2100">
                <a:solidFill>
                  <a:prstClr val="black"/>
                </a:solidFill>
                <a:latin typeface="Yu Gothic Light" panose="020B0300000000000000" pitchFamily="34" charset="-128"/>
                <a:ea typeface="Yu Gothic Light" panose="020B0300000000000000" pitchFamily="34" charset="-128"/>
              </a:rPr>
              <a:t>Noter</a:t>
            </a:r>
            <a:endParaRPr lang="da-DK">
              <a:solidFill>
                <a:prstClr val="black"/>
              </a:solidFill>
              <a:latin typeface="Yu Gothic Light" panose="020B0300000000000000" pitchFamily="34" charset="-128"/>
              <a:ea typeface="Yu Gothic Light" panose="020B0300000000000000" pitchFamily="34" charset="-128"/>
            </a:endParaRPr>
          </a:p>
        </p:txBody>
      </p:sp>
      <p:sp>
        <p:nvSpPr>
          <p:cNvPr id="13" name="Ellipse 12">
            <a:extLst>
              <a:ext uri="{FF2B5EF4-FFF2-40B4-BE49-F238E27FC236}">
                <a16:creationId xmlns:a16="http://schemas.microsoft.com/office/drawing/2014/main" id="{877FA3BA-F367-9DDE-E9E8-B69DACC9EA08}"/>
              </a:ext>
            </a:extLst>
          </p:cNvPr>
          <p:cNvSpPr/>
          <p:nvPr/>
        </p:nvSpPr>
        <p:spPr>
          <a:xfrm>
            <a:off x="968849" y="1048992"/>
            <a:ext cx="540000" cy="540000"/>
          </a:xfrm>
          <a:prstGeom prst="ellipse">
            <a:avLst/>
          </a:prstGeom>
          <a:noFill/>
          <a:ln w="76200">
            <a:solidFill>
              <a:srgbClr val="EED2CC"/>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defTabSz="685800">
              <a:defRPr/>
            </a:pPr>
            <a:endParaRPr lang="da-DK">
              <a:solidFill>
                <a:prstClr val="black"/>
              </a:solidFill>
              <a:latin typeface="Yu Gothic Light" panose="020B0300000000000000" pitchFamily="34" charset="-128"/>
              <a:ea typeface="Yu Gothic Light" panose="020B0300000000000000" pitchFamily="34" charset="-128"/>
            </a:endParaRPr>
          </a:p>
        </p:txBody>
      </p:sp>
      <p:cxnSp>
        <p:nvCxnSpPr>
          <p:cNvPr id="15" name="Lige forbindelse 14">
            <a:extLst>
              <a:ext uri="{FF2B5EF4-FFF2-40B4-BE49-F238E27FC236}">
                <a16:creationId xmlns:a16="http://schemas.microsoft.com/office/drawing/2014/main" id="{D2B629B8-6F82-16F5-C254-F888906373F0}"/>
              </a:ext>
            </a:extLst>
          </p:cNvPr>
          <p:cNvCxnSpPr/>
          <p:nvPr/>
        </p:nvCxnSpPr>
        <p:spPr>
          <a:xfrm>
            <a:off x="5044256" y="2066134"/>
            <a:ext cx="0" cy="3687888"/>
          </a:xfrm>
          <a:prstGeom prst="line">
            <a:avLst/>
          </a:prstGeom>
          <a:ln w="38100">
            <a:solidFill>
              <a:srgbClr val="EED2CC"/>
            </a:solidFill>
            <a:prstDash val="sysDot"/>
          </a:ln>
        </p:spPr>
        <p:style>
          <a:lnRef idx="1">
            <a:schemeClr val="accent1"/>
          </a:lnRef>
          <a:fillRef idx="0">
            <a:schemeClr val="accent1"/>
          </a:fillRef>
          <a:effectRef idx="0">
            <a:schemeClr val="accent1"/>
          </a:effectRef>
          <a:fontRef idx="minor">
            <a:schemeClr val="tx1"/>
          </a:fontRef>
        </p:style>
      </p:cxnSp>
      <p:pic>
        <p:nvPicPr>
          <p:cNvPr id="5" name="Grafik 4">
            <a:hlinkClick r:id="rId2" action="ppaction://hlinksldjump"/>
            <a:extLst>
              <a:ext uri="{FF2B5EF4-FFF2-40B4-BE49-F238E27FC236}">
                <a16:creationId xmlns:a16="http://schemas.microsoft.com/office/drawing/2014/main" id="{152616F7-0619-5280-A664-6EC2D997C06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6585" y="6473597"/>
            <a:ext cx="198663" cy="198663"/>
          </a:xfrm>
          <a:prstGeom prst="rect">
            <a:avLst/>
          </a:prstGeom>
        </p:spPr>
      </p:pic>
      <p:sp>
        <p:nvSpPr>
          <p:cNvPr id="6" name="Titel 5">
            <a:extLst>
              <a:ext uri="{FF2B5EF4-FFF2-40B4-BE49-F238E27FC236}">
                <a16:creationId xmlns:a16="http://schemas.microsoft.com/office/drawing/2014/main" id="{7FC8F809-D6A1-76E3-0089-C715DB6DBA2A}"/>
              </a:ext>
            </a:extLst>
          </p:cNvPr>
          <p:cNvSpPr>
            <a:spLocks noGrp="1"/>
          </p:cNvSpPr>
          <p:nvPr>
            <p:ph type="title"/>
          </p:nvPr>
        </p:nvSpPr>
        <p:spPr>
          <a:xfrm rot="16200000">
            <a:off x="-3223083" y="3212999"/>
            <a:ext cx="6858000" cy="432000"/>
          </a:xfrm>
          <a:solidFill>
            <a:srgbClr val="EED2CC"/>
          </a:solidFill>
        </p:spPr>
        <p:txBody>
          <a:bodyPr anchor="t">
            <a:noAutofit/>
          </a:bodyPr>
          <a:lstStyle/>
          <a:p>
            <a:br>
              <a:rPr lang="da-DK" sz="800" dirty="0">
                <a:solidFill>
                  <a:prstClr val="black"/>
                </a:solidFill>
                <a:latin typeface="+mn-lt"/>
                <a:ea typeface="Yu Gothic Light" panose="020B0300000000000000" pitchFamily="34" charset="-128"/>
              </a:rPr>
            </a:br>
            <a:r>
              <a:rPr lang="da-DK" sz="2400" dirty="0">
                <a:solidFill>
                  <a:prstClr val="black"/>
                </a:solidFill>
                <a:latin typeface="+mn-lt"/>
                <a:ea typeface="Yu Gothic Light" panose="020B0300000000000000" pitchFamily="34" charset="-128"/>
              </a:rPr>
              <a:t>Styr på hverdagen</a:t>
            </a:r>
            <a:br>
              <a:rPr lang="da-DK" sz="2400" dirty="0">
                <a:solidFill>
                  <a:prstClr val="black"/>
                </a:solidFill>
                <a:latin typeface="+mn-lt"/>
                <a:ea typeface="Yu Gothic Light" panose="020B0300000000000000" pitchFamily="34" charset="-128"/>
              </a:rPr>
            </a:br>
            <a:endParaRPr lang="da-DK" sz="2400" dirty="0">
              <a:latin typeface="+mn-lt"/>
            </a:endParaRPr>
          </a:p>
        </p:txBody>
      </p:sp>
      <p:pic>
        <p:nvPicPr>
          <p:cNvPr id="7" name="Grafik 6">
            <a:hlinkClick r:id="rId2" action="ppaction://hlinksldjump"/>
            <a:extLst>
              <a:ext uri="{FF2B5EF4-FFF2-40B4-BE49-F238E27FC236}">
                <a16:creationId xmlns:a16="http://schemas.microsoft.com/office/drawing/2014/main" id="{C38C84CD-E3F6-1F8A-51F5-D154607D17B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9172" y="6540272"/>
            <a:ext cx="198663" cy="198663"/>
          </a:xfrm>
          <a:prstGeom prst="rect">
            <a:avLst/>
          </a:prstGeom>
        </p:spPr>
      </p:pic>
    </p:spTree>
    <p:extLst>
      <p:ext uri="{BB962C8B-B14F-4D97-AF65-F5344CB8AC3E}">
        <p14:creationId xmlns:p14="http://schemas.microsoft.com/office/powerpoint/2010/main" val="1906767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ktangel: afrundede hjørner 11">
            <a:extLst>
              <a:ext uri="{FF2B5EF4-FFF2-40B4-BE49-F238E27FC236}">
                <a16:creationId xmlns:a16="http://schemas.microsoft.com/office/drawing/2014/main" id="{6A29337E-2BB5-9926-1A7E-AA7716B4011E}"/>
              </a:ext>
            </a:extLst>
          </p:cNvPr>
          <p:cNvSpPr/>
          <p:nvPr/>
        </p:nvSpPr>
        <p:spPr>
          <a:xfrm>
            <a:off x="326885" y="63541"/>
            <a:ext cx="8784000" cy="792000"/>
          </a:xfrm>
          <a:prstGeom prst="roundRect">
            <a:avLst/>
          </a:prstGeom>
          <a:solidFill>
            <a:srgbClr val="6CBB9C">
              <a:alpha val="7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defTabSz="685800"/>
            <a:endParaRPr lang="da-DK" sz="1350" dirty="0">
              <a:solidFill>
                <a:prstClr val="black"/>
              </a:solidFill>
              <a:latin typeface="Calibri" panose="020F0502020204030204"/>
            </a:endParaRPr>
          </a:p>
        </p:txBody>
      </p:sp>
      <p:sp>
        <p:nvSpPr>
          <p:cNvPr id="2" name="Titel 1">
            <a:extLst>
              <a:ext uri="{FF2B5EF4-FFF2-40B4-BE49-F238E27FC236}">
                <a16:creationId xmlns:a16="http://schemas.microsoft.com/office/drawing/2014/main" id="{6725F5E8-B0A0-26C7-EEE2-B08864C952E9}"/>
              </a:ext>
            </a:extLst>
          </p:cNvPr>
          <p:cNvSpPr>
            <a:spLocks noGrp="1"/>
          </p:cNvSpPr>
          <p:nvPr>
            <p:ph type="title"/>
          </p:nvPr>
        </p:nvSpPr>
        <p:spPr>
          <a:xfrm rot="16200000">
            <a:off x="-3226532" y="3204000"/>
            <a:ext cx="6876000" cy="432000"/>
          </a:xfrm>
          <a:solidFill>
            <a:srgbClr val="6CBB9C"/>
          </a:solidFill>
        </p:spPr>
        <p:txBody>
          <a:bodyPr>
            <a:normAutofit fontScale="90000"/>
          </a:bodyPr>
          <a:lstStyle/>
          <a:p>
            <a:r>
              <a:rPr lang="da-DK" sz="2700" dirty="0">
                <a:latin typeface="+mn-lt"/>
              </a:rPr>
              <a:t>Budget, regnskab og indkøb</a:t>
            </a:r>
          </a:p>
        </p:txBody>
      </p:sp>
      <p:sp>
        <p:nvSpPr>
          <p:cNvPr id="7" name="Rektangel: øverste hjørner afrundet 6">
            <a:extLst>
              <a:ext uri="{FF2B5EF4-FFF2-40B4-BE49-F238E27FC236}">
                <a16:creationId xmlns:a16="http://schemas.microsoft.com/office/drawing/2014/main" id="{55D254A1-E25F-0D2C-9548-4F2C3F5B4E8E}"/>
              </a:ext>
            </a:extLst>
          </p:cNvPr>
          <p:cNvSpPr/>
          <p:nvPr/>
        </p:nvSpPr>
        <p:spPr>
          <a:xfrm>
            <a:off x="468000" y="5865745"/>
            <a:ext cx="4284000" cy="936000"/>
          </a:xfrm>
          <a:prstGeom prst="round2SameRect">
            <a:avLst>
              <a:gd name="adj1" fmla="val 0"/>
              <a:gd name="adj2" fmla="val 14399"/>
            </a:avLst>
          </a:prstGeom>
          <a:solidFill>
            <a:schemeClr val="bg1">
              <a:alpha val="40000"/>
            </a:schemeClr>
          </a:solidFill>
          <a:ln>
            <a:solidFill>
              <a:srgbClr val="6CBB9C"/>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defRPr/>
            </a:pPr>
            <a:r>
              <a:rPr lang="da-DK" sz="1100" dirty="0">
                <a:solidFill>
                  <a:prstClr val="black"/>
                </a:solidFill>
                <a:latin typeface="Calibri" panose="020F0502020204030204"/>
              </a:rPr>
              <a:t>Tale med din nærmeste leder om eventuelle udfordringer med at overholde dit budget. Det er den eneste måde, du kan få hjælp på.</a:t>
            </a:r>
          </a:p>
          <a:p>
            <a:pPr marL="128582" indent="-128582" defTabSz="685800">
              <a:buFont typeface="Arial" panose="020B0604020202020204" pitchFamily="34" charset="0"/>
              <a:buChar char="•"/>
              <a:defRPr/>
            </a:pPr>
            <a:r>
              <a:rPr lang="da-DK" sz="1100" dirty="0">
                <a:solidFill>
                  <a:prstClr val="black"/>
                </a:solidFill>
                <a:latin typeface="Calibri" panose="020F0502020204030204"/>
              </a:rPr>
              <a:t>Følge lokale retningslinjer for budget og regnskab.</a:t>
            </a:r>
            <a:endParaRPr lang="da-DK" sz="1100" dirty="0">
              <a:solidFill>
                <a:prstClr val="black"/>
              </a:solidFill>
              <a:latin typeface="Calibri" panose="020F0502020204030204"/>
              <a:cs typeface="Calibri"/>
            </a:endParaRPr>
          </a:p>
          <a:p>
            <a:pPr marL="128582" indent="-128582" defTabSz="685800">
              <a:buFont typeface="Arial" panose="020B0604020202020204" pitchFamily="34" charset="0"/>
              <a:buChar char="•"/>
              <a:defRPr/>
            </a:pPr>
            <a:r>
              <a:rPr lang="da-DK" sz="1100" dirty="0">
                <a:solidFill>
                  <a:prstClr val="black"/>
                </a:solidFill>
                <a:latin typeface="Calibri" panose="020F0502020204030204"/>
              </a:rPr>
              <a:t>Gøre det til en gode vane at bogføre med det samme.</a:t>
            </a:r>
            <a:endParaRPr lang="da-DK" sz="1100" dirty="0">
              <a:solidFill>
                <a:prstClr val="black"/>
              </a:solidFill>
              <a:latin typeface="Calibri" panose="020F0502020204030204"/>
              <a:cs typeface="Calibri"/>
            </a:endParaRPr>
          </a:p>
        </p:txBody>
      </p:sp>
      <p:sp>
        <p:nvSpPr>
          <p:cNvPr id="14" name="Rektangel: øverste hjørner afrundet 13">
            <a:extLst>
              <a:ext uri="{FF2B5EF4-FFF2-40B4-BE49-F238E27FC236}">
                <a16:creationId xmlns:a16="http://schemas.microsoft.com/office/drawing/2014/main" id="{4949F8EC-4E60-A369-6AAB-4C590B5775EF}"/>
              </a:ext>
            </a:extLst>
          </p:cNvPr>
          <p:cNvSpPr/>
          <p:nvPr/>
        </p:nvSpPr>
        <p:spPr>
          <a:xfrm>
            <a:off x="4822660" y="5865745"/>
            <a:ext cx="4284000" cy="936000"/>
          </a:xfrm>
          <a:prstGeom prst="round2SameRect">
            <a:avLst>
              <a:gd name="adj1" fmla="val 0"/>
              <a:gd name="adj2" fmla="val 14399"/>
            </a:avLst>
          </a:prstGeom>
          <a:solidFill>
            <a:schemeClr val="bg1">
              <a:alpha val="40000"/>
            </a:schemeClr>
          </a:solidFill>
          <a:ln>
            <a:solidFill>
              <a:srgbClr val="6CBB9C"/>
            </a:solidFill>
          </a:ln>
        </p:spPr>
        <p:style>
          <a:lnRef idx="2">
            <a:schemeClr val="accent1">
              <a:shade val="15000"/>
            </a:schemeClr>
          </a:lnRef>
          <a:fillRef idx="1">
            <a:schemeClr val="accent1"/>
          </a:fillRef>
          <a:effectRef idx="0">
            <a:schemeClr val="accent1"/>
          </a:effectRef>
          <a:fontRef idx="minor">
            <a:schemeClr val="lt1"/>
          </a:fontRef>
        </p:style>
        <p:txBody>
          <a:bodyPr lIns="35100" tIns="35100" rIns="35100" bIns="35100" rtlCol="0" anchor="t"/>
          <a:lstStyle/>
          <a:p>
            <a:pPr marL="128582" indent="-128582" defTabSz="685800">
              <a:buFont typeface="Arial" panose="020B0604020202020204" pitchFamily="34" charset="0"/>
              <a:buChar char="•"/>
              <a:defRPr/>
            </a:pPr>
            <a:r>
              <a:rPr lang="da-DK" sz="1100" dirty="0">
                <a:solidFill>
                  <a:prstClr val="black"/>
                </a:solidFill>
                <a:latin typeface="Calibri" panose="020F0502020204030204"/>
              </a:rPr>
              <a:t>Du vil kunne få hjælp i jeres økonomicenter/-kontor. Der vil typisk være en medarbejder, som hører specifikt til dit område.</a:t>
            </a:r>
          </a:p>
          <a:p>
            <a:pPr marL="128582" indent="-128582" defTabSz="685800">
              <a:buFont typeface="Arial,Sans-Serif" panose="020B0604020202020204" pitchFamily="34" charset="0"/>
              <a:buChar char="•"/>
              <a:defRPr/>
            </a:pPr>
            <a:r>
              <a:rPr lang="da-DK" sz="1100" dirty="0">
                <a:solidFill>
                  <a:prstClr val="black"/>
                </a:solidFill>
                <a:latin typeface="Calibri" panose="020F0502020204030204"/>
                <a:cs typeface="Calibri"/>
              </a:rPr>
              <a:t>Du kan spørge en lederkollega eller din nærmeste leder. </a:t>
            </a:r>
          </a:p>
          <a:p>
            <a:pPr marL="128582" indent="-128582" defTabSz="685800">
              <a:buFont typeface="Arial" panose="020B0604020202020204" pitchFamily="34" charset="0"/>
              <a:buChar char="•"/>
              <a:defRPr/>
            </a:pPr>
            <a:endParaRPr lang="da-DK" sz="1100" dirty="0">
              <a:solidFill>
                <a:prstClr val="white"/>
              </a:solidFill>
              <a:latin typeface="Calibri" panose="020F0502020204030204"/>
              <a:cs typeface="Calibri"/>
            </a:endParaRPr>
          </a:p>
        </p:txBody>
      </p:sp>
      <p:sp>
        <p:nvSpPr>
          <p:cNvPr id="10" name="Rektangel: øverste hjørner afrundet 9">
            <a:extLst>
              <a:ext uri="{FF2B5EF4-FFF2-40B4-BE49-F238E27FC236}">
                <a16:creationId xmlns:a16="http://schemas.microsoft.com/office/drawing/2014/main" id="{F4491812-5144-075C-FECC-D07F291A41D1}"/>
              </a:ext>
            </a:extLst>
          </p:cNvPr>
          <p:cNvSpPr/>
          <p:nvPr/>
        </p:nvSpPr>
        <p:spPr>
          <a:xfrm>
            <a:off x="468000" y="1234949"/>
            <a:ext cx="4284000" cy="4248000"/>
          </a:xfrm>
          <a:prstGeom prst="round2SameRect">
            <a:avLst>
              <a:gd name="adj1" fmla="val 0"/>
              <a:gd name="adj2" fmla="val 11609"/>
            </a:avLst>
          </a:prstGeom>
          <a:solidFill>
            <a:schemeClr val="bg1"/>
          </a:solidFill>
          <a:ln>
            <a:solidFill>
              <a:srgbClr val="6CBB9C"/>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defRPr/>
            </a:pPr>
            <a:r>
              <a:rPr lang="da-DK" sz="1100" dirty="0">
                <a:solidFill>
                  <a:prstClr val="black"/>
                </a:solidFill>
                <a:latin typeface="Calibri" panose="020F0502020204030204"/>
                <a:cs typeface="Calibri"/>
              </a:rPr>
              <a:t>Som leder har du typisk ansvaret for </a:t>
            </a:r>
            <a:r>
              <a:rPr lang="da-DK" sz="1100" i="1" dirty="0">
                <a:solidFill>
                  <a:prstClr val="black"/>
                </a:solidFill>
                <a:latin typeface="Calibri" panose="020F0502020204030204"/>
                <a:cs typeface="Calibri"/>
              </a:rPr>
              <a:t>budgettet</a:t>
            </a:r>
            <a:r>
              <a:rPr lang="da-DK" sz="1100" dirty="0">
                <a:solidFill>
                  <a:prstClr val="black"/>
                </a:solidFill>
                <a:latin typeface="Calibri" panose="020F0502020204030204"/>
                <a:cs typeface="Calibri"/>
              </a:rPr>
              <a:t> inden for dit område. Når du lægger budgettet, skal du være opmærksom på, alle midler anvendes til løsningen af din arbejdsplads kerneopgave på baggrund af lovgivning, politikker, strategier og overenskomster. Der skal altid disponeres med henblik på at opnå det formål, hvortil et budget (en bevilling) er givet. Der må ikke</a:t>
            </a:r>
            <a:r>
              <a:rPr lang="da-DK" sz="1100" dirty="0">
                <a:solidFill>
                  <a:prstClr val="black"/>
                </a:solidFill>
                <a:latin typeface="Calibri" panose="020F0502020204030204"/>
              </a:rPr>
              <a:t> træffes udgifts- eller indtægtsmæssige dispositioner, uden den fornødne bevilling fra kommunalbestyrelsen eller regionsrådet foreligger.</a:t>
            </a:r>
            <a:endParaRPr lang="da-DK" sz="1100" dirty="0">
              <a:solidFill>
                <a:prstClr val="black"/>
              </a:solidFill>
              <a:latin typeface="Calibri" panose="020F0502020204030204"/>
              <a:cs typeface="Calibri"/>
            </a:endParaRPr>
          </a:p>
          <a:p>
            <a:pPr defTabSz="685800">
              <a:defRPr/>
            </a:pPr>
            <a:endParaRPr lang="da-DK" sz="4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Når du har lagt dit budget, skal det drøftes i MED-udvalget. </a:t>
            </a:r>
          </a:p>
          <a:p>
            <a:pPr defTabSz="685800">
              <a:defRPr/>
            </a:pPr>
            <a:endParaRPr lang="da-DK" sz="4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Du vil i løbet af et år skulle lave et antal budgetopfølgninger, så du har overblikket over din økonomi. Dette bliver du typisk bedt om i forbindelse med de samlede budgetopfølgninger for hele organisationen.</a:t>
            </a:r>
          </a:p>
          <a:p>
            <a:pPr defTabSz="685800">
              <a:defRPr/>
            </a:pPr>
            <a:endParaRPr lang="da-DK" sz="4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I tilfælde af, at du har svært ved at overholde dit budget, skal du forsøge at bringe det i balance. Den offentlige økonomi er under pres, og det er vigtigt, at du oplyser din nærmeste leder om forholdene. Det er den eneste måde, du kan få hjælp på.</a:t>
            </a:r>
            <a:endParaRPr lang="da-DK" sz="1100" dirty="0">
              <a:solidFill>
                <a:prstClr val="black"/>
              </a:solidFill>
              <a:latin typeface="Calibri" panose="020F0502020204030204"/>
              <a:ea typeface="Calibri"/>
              <a:cs typeface="Calibri"/>
            </a:endParaRPr>
          </a:p>
          <a:p>
            <a:pPr defTabSz="685800">
              <a:defRPr/>
            </a:pPr>
            <a:endParaRPr lang="da-DK" sz="4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Når året er gået, skal </a:t>
            </a:r>
            <a:r>
              <a:rPr lang="da-DK" sz="1100" i="1" dirty="0">
                <a:solidFill>
                  <a:prstClr val="black"/>
                </a:solidFill>
                <a:latin typeface="Calibri" panose="020F0502020204030204"/>
                <a:cs typeface="Calibri"/>
              </a:rPr>
              <a:t>regnskabet</a:t>
            </a:r>
            <a:r>
              <a:rPr lang="da-DK" sz="1100" dirty="0">
                <a:solidFill>
                  <a:prstClr val="black"/>
                </a:solidFill>
                <a:latin typeface="Calibri" panose="020F0502020204030204"/>
                <a:cs typeface="Calibri"/>
              </a:rPr>
              <a:t> udarbejdes. Her er det vigtigt, at du kan redegøre for eventuelle mer- og mindreforbrug. Vær opmærksom på, at nogle refusioner først registreres i løbet af januar og kan give nogle forskydninger i regnskabet.</a:t>
            </a:r>
          </a:p>
          <a:p>
            <a:pPr defTabSz="685800">
              <a:defRPr/>
            </a:pPr>
            <a:endParaRPr lang="da-DK" sz="1100" dirty="0">
              <a:solidFill>
                <a:prstClr val="black"/>
              </a:solidFill>
              <a:latin typeface="Calibri" panose="020F0502020204030204"/>
              <a:cs typeface="Calibri"/>
            </a:endParaRPr>
          </a:p>
          <a:p>
            <a:pPr defTabSz="685800">
              <a:defRPr/>
            </a:pPr>
            <a:endParaRPr lang="da-DK" sz="1100" dirty="0">
              <a:solidFill>
                <a:prstClr val="black"/>
              </a:solidFill>
              <a:latin typeface="Calibri" panose="020F0502020204030204"/>
              <a:cs typeface="Calibri"/>
            </a:endParaRPr>
          </a:p>
        </p:txBody>
      </p:sp>
      <p:sp>
        <p:nvSpPr>
          <p:cNvPr id="17" name="Rektangel: øverste hjørner afrundet 16">
            <a:extLst>
              <a:ext uri="{FF2B5EF4-FFF2-40B4-BE49-F238E27FC236}">
                <a16:creationId xmlns:a16="http://schemas.microsoft.com/office/drawing/2014/main" id="{5E6C727D-8CB6-B895-3430-1D59A87DA36E}"/>
              </a:ext>
            </a:extLst>
          </p:cNvPr>
          <p:cNvSpPr/>
          <p:nvPr/>
        </p:nvSpPr>
        <p:spPr>
          <a:xfrm>
            <a:off x="4822660" y="1234949"/>
            <a:ext cx="4284000" cy="4248000"/>
          </a:xfrm>
          <a:prstGeom prst="round2SameRect">
            <a:avLst>
              <a:gd name="adj1" fmla="val 0"/>
              <a:gd name="adj2" fmla="val 10811"/>
            </a:avLst>
          </a:prstGeom>
          <a:solidFill>
            <a:schemeClr val="bg1"/>
          </a:solidFill>
          <a:ln>
            <a:solidFill>
              <a:srgbClr val="6CBB9C"/>
            </a:solidFill>
          </a:ln>
        </p:spPr>
        <p:style>
          <a:lnRef idx="2">
            <a:schemeClr val="accent1">
              <a:shade val="15000"/>
            </a:schemeClr>
          </a:lnRef>
          <a:fillRef idx="1">
            <a:schemeClr val="accent1"/>
          </a:fillRef>
          <a:effectRef idx="0">
            <a:schemeClr val="accent1"/>
          </a:effectRef>
          <a:fontRef idx="minor">
            <a:schemeClr val="lt1"/>
          </a:fontRef>
        </p:style>
        <p:txBody>
          <a:bodyPr lIns="35100" tIns="34290" rIns="35100" bIns="34290" rtlCol="0" anchor="t"/>
          <a:lstStyle/>
          <a:p>
            <a:pPr defTabSz="685800">
              <a:defRPr/>
            </a:pPr>
            <a:r>
              <a:rPr lang="da-DK" sz="1100" i="1" dirty="0">
                <a:solidFill>
                  <a:prstClr val="black"/>
                </a:solidFill>
                <a:latin typeface="Calibri" panose="020F0502020204030204"/>
                <a:cs typeface="Calibri"/>
              </a:rPr>
              <a:t>Kontering</a:t>
            </a:r>
          </a:p>
          <a:p>
            <a:pPr defTabSz="685800">
              <a:defRPr/>
            </a:pPr>
            <a:r>
              <a:rPr lang="da-DK" sz="1100" dirty="0">
                <a:solidFill>
                  <a:prstClr val="black"/>
                </a:solidFill>
                <a:latin typeface="Calibri" panose="020F0502020204030204"/>
                <a:cs typeface="Calibri"/>
              </a:rPr>
              <a:t>Det vil være meget forskelligt, om du har medarbejdere, som foretager arbejdsgangene vedr. dit områdes økonomi, eller du selv skal gøre det. Hvis du selv skal gøre det, er det vigtigt, at du konterer udgifter rigtigt. Er du i tvivl, må du spørge i ”Økonomi”. Du kan også gå på jagt i den autoriserede kontoplan for henholdsvis kommuner og regioner.</a:t>
            </a:r>
          </a:p>
          <a:p>
            <a:pPr defTabSz="685800">
              <a:defRPr/>
            </a:pPr>
            <a:endParaRPr lang="da-DK" sz="1100" dirty="0">
              <a:solidFill>
                <a:prstClr val="black"/>
              </a:solidFill>
              <a:latin typeface="Calibri" panose="020F0502020204030204"/>
              <a:cs typeface="Calibri"/>
            </a:endParaRPr>
          </a:p>
          <a:p>
            <a:pPr defTabSz="685800">
              <a:defRPr/>
            </a:pPr>
            <a:r>
              <a:rPr lang="da-DK" sz="1100" i="1" dirty="0">
                <a:solidFill>
                  <a:prstClr val="black"/>
                </a:solidFill>
                <a:latin typeface="Calibri" panose="020F0502020204030204"/>
                <a:cs typeface="Calibri"/>
              </a:rPr>
              <a:t>Indkøb</a:t>
            </a:r>
          </a:p>
          <a:p>
            <a:pPr defTabSz="685800">
              <a:defRPr/>
            </a:pPr>
            <a:r>
              <a:rPr lang="da-DK" sz="1100" dirty="0">
                <a:solidFill>
                  <a:prstClr val="black"/>
                </a:solidFill>
                <a:latin typeface="Calibri" panose="020F0502020204030204"/>
                <a:cs typeface="Calibri"/>
              </a:rPr>
              <a:t>Det er god forvaltningsskik at anvende økonomiske midler bedst muligt. Derfor skal du så vidt muligt anvende de indkøbsaftaler, der er indgået i organisationen. Ved større indkøb bør der indhentes flere tilbud.</a:t>
            </a:r>
          </a:p>
          <a:p>
            <a:pPr defTabSz="685800">
              <a:defRPr/>
            </a:pPr>
            <a:endParaRPr lang="da-DK" sz="1100" dirty="0">
              <a:solidFill>
                <a:prstClr val="black"/>
              </a:solidFill>
              <a:latin typeface="Calibri" panose="020F0502020204030204"/>
              <a:cs typeface="Calibri"/>
            </a:endParaRPr>
          </a:p>
          <a:p>
            <a:pPr defTabSz="685800">
              <a:defRPr/>
            </a:pPr>
            <a:r>
              <a:rPr lang="da-DK" sz="1100" dirty="0">
                <a:solidFill>
                  <a:prstClr val="black"/>
                </a:solidFill>
                <a:latin typeface="Calibri" panose="020F0502020204030204"/>
                <a:cs typeface="Calibri"/>
              </a:rPr>
              <a:t>Hvis du er ansat indenfor bygge og anlæg, hvor der kan forekomme store udgifter til byggeri eller løbende og akut vedligeholdelse, skal du være opmærksom på tilbudsloven, som</a:t>
            </a:r>
            <a:r>
              <a:rPr lang="da-DK" sz="1100" dirty="0">
                <a:solidFill>
                  <a:srgbClr val="1B1B1B"/>
                </a:solidFill>
                <a:latin typeface="Calibri" panose="020F0502020204030204"/>
              </a:rPr>
              <a:t> indeholder forskellige indkøbsmetoder i forhold til kontraktens værdi.</a:t>
            </a:r>
            <a:endParaRPr lang="da-DK" sz="1100" dirty="0">
              <a:solidFill>
                <a:prstClr val="black"/>
              </a:solidFill>
              <a:latin typeface="Calibri" panose="020F0502020204030204"/>
              <a:cs typeface="Calibri"/>
            </a:endParaRPr>
          </a:p>
          <a:p>
            <a:pPr defTabSz="685800">
              <a:defRPr/>
            </a:pPr>
            <a:endParaRPr lang="da-DK" sz="1100" dirty="0">
              <a:solidFill>
                <a:prstClr val="black"/>
              </a:solidFill>
              <a:highlight>
                <a:srgbClr val="FF0000"/>
              </a:highlight>
              <a:latin typeface="Calibri" panose="020F0502020204030204"/>
              <a:cs typeface="Calibri"/>
            </a:endParaRPr>
          </a:p>
        </p:txBody>
      </p:sp>
      <p:sp>
        <p:nvSpPr>
          <p:cNvPr id="20" name="Tekstfelt 19">
            <a:extLst>
              <a:ext uri="{FF2B5EF4-FFF2-40B4-BE49-F238E27FC236}">
                <a16:creationId xmlns:a16="http://schemas.microsoft.com/office/drawing/2014/main" id="{33952007-3E03-B796-8F49-C07A3B8445D7}"/>
              </a:ext>
            </a:extLst>
          </p:cNvPr>
          <p:cNvSpPr txBox="1"/>
          <p:nvPr/>
        </p:nvSpPr>
        <p:spPr>
          <a:xfrm>
            <a:off x="1800000" y="107313"/>
            <a:ext cx="6879368" cy="769441"/>
          </a:xfrm>
          <a:prstGeom prst="rect">
            <a:avLst/>
          </a:prstGeom>
          <a:noFill/>
        </p:spPr>
        <p:txBody>
          <a:bodyPr wrap="square" rtlCol="0">
            <a:spAutoFit/>
          </a:bodyPr>
          <a:lstStyle/>
          <a:p>
            <a:pPr defTabSz="685800">
              <a:defRPr/>
            </a:pPr>
            <a:r>
              <a:rPr lang="da-DK" sz="1100" dirty="0">
                <a:solidFill>
                  <a:prstClr val="black"/>
                </a:solidFill>
                <a:latin typeface="Calibri" panose="020F0502020204030204"/>
              </a:rPr>
              <a:t>Du skal lave dit første budget</a:t>
            </a:r>
          </a:p>
          <a:p>
            <a:pPr defTabSz="685800">
              <a:defRPr/>
            </a:pPr>
            <a:r>
              <a:rPr lang="da-DK" sz="1100" dirty="0">
                <a:solidFill>
                  <a:prstClr val="black"/>
                </a:solidFill>
                <a:latin typeface="Calibri" panose="020F0502020204030204"/>
              </a:rPr>
              <a:t>Du har svært ved at holde dit budget</a:t>
            </a:r>
          </a:p>
          <a:p>
            <a:pPr defTabSz="685800">
              <a:defRPr/>
            </a:pPr>
            <a:r>
              <a:rPr lang="da-DK" sz="1100" dirty="0">
                <a:solidFill>
                  <a:prstClr val="black"/>
                </a:solidFill>
                <a:latin typeface="Calibri" panose="020F0502020204030204"/>
              </a:rPr>
              <a:t>Du vil gerne få mest muligt for pengene</a:t>
            </a:r>
          </a:p>
          <a:p>
            <a:pPr defTabSz="685800">
              <a:defRPr/>
            </a:pPr>
            <a:r>
              <a:rPr lang="da-DK" sz="1100" dirty="0">
                <a:solidFill>
                  <a:prstClr val="black"/>
                </a:solidFill>
                <a:latin typeface="Calibri" panose="020F0502020204030204"/>
              </a:rPr>
              <a:t>Du er i tvivl om, hvor en udgift skal konteres</a:t>
            </a:r>
          </a:p>
        </p:txBody>
      </p:sp>
      <p:pic>
        <p:nvPicPr>
          <p:cNvPr id="3" name="Grafik 2">
            <a:hlinkClick r:id="rId3" action="ppaction://hlinksldjump"/>
            <a:extLst>
              <a:ext uri="{FF2B5EF4-FFF2-40B4-BE49-F238E27FC236}">
                <a16:creationId xmlns:a16="http://schemas.microsoft.com/office/drawing/2014/main" id="{FAE6AF0F-2A26-8E7C-AC8B-CA474F011B7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9172" y="6540272"/>
            <a:ext cx="198663" cy="198663"/>
          </a:xfrm>
          <a:prstGeom prst="rect">
            <a:avLst/>
          </a:prstGeom>
        </p:spPr>
      </p:pic>
      <p:sp>
        <p:nvSpPr>
          <p:cNvPr id="16" name="Tekstfelt 15">
            <a:extLst>
              <a:ext uri="{FF2B5EF4-FFF2-40B4-BE49-F238E27FC236}">
                <a16:creationId xmlns:a16="http://schemas.microsoft.com/office/drawing/2014/main" id="{8BE4670D-04E6-B49E-FB20-6465F4DB0015}"/>
              </a:ext>
            </a:extLst>
          </p:cNvPr>
          <p:cNvSpPr txBox="1"/>
          <p:nvPr/>
        </p:nvSpPr>
        <p:spPr>
          <a:xfrm>
            <a:off x="679727" y="311800"/>
            <a:ext cx="987148" cy="276999"/>
          </a:xfrm>
          <a:prstGeom prst="rect">
            <a:avLst/>
          </a:prstGeom>
          <a:noFill/>
        </p:spPr>
        <p:txBody>
          <a:bodyPr wrap="square" lIns="68580" tIns="34290" rIns="68580" bIns="34290" rtlCol="0" anchor="t">
            <a:spAutoFit/>
          </a:bodyPr>
          <a:lstStyle/>
          <a:p>
            <a:pPr defTabSz="685800"/>
            <a:r>
              <a:rPr lang="da-DK" sz="1350" dirty="0">
                <a:solidFill>
                  <a:prstClr val="black"/>
                </a:solidFill>
                <a:latin typeface="Calibri" panose="020F0502020204030204"/>
                <a:ea typeface="Yu Gothic Light"/>
              </a:rPr>
              <a:t>Situationer:</a:t>
            </a:r>
            <a:r>
              <a:rPr lang="da-DK" sz="1350" b="1" dirty="0">
                <a:solidFill>
                  <a:prstClr val="black"/>
                </a:solidFill>
                <a:latin typeface="Calibri" panose="020F0502020204030204"/>
                <a:ea typeface="Yu Gothic Light"/>
              </a:rPr>
              <a:t> </a:t>
            </a:r>
            <a:endParaRPr lang="da-DK" sz="1350" b="1" dirty="0">
              <a:solidFill>
                <a:prstClr val="black"/>
              </a:solidFill>
              <a:latin typeface="Calibri" panose="020F0502020204030204"/>
              <a:ea typeface="Yu Gothic Light" panose="020B0300000000000000" pitchFamily="34" charset="-128"/>
            </a:endParaRPr>
          </a:p>
        </p:txBody>
      </p:sp>
      <p:sp>
        <p:nvSpPr>
          <p:cNvPr id="19" name="Rektangel: øverste hjørner afrundet 18">
            <a:extLst>
              <a:ext uri="{FF2B5EF4-FFF2-40B4-BE49-F238E27FC236}">
                <a16:creationId xmlns:a16="http://schemas.microsoft.com/office/drawing/2014/main" id="{8EF55DF7-AFAC-EB6A-E4B6-5A80EEAD5CD2}"/>
              </a:ext>
            </a:extLst>
          </p:cNvPr>
          <p:cNvSpPr/>
          <p:nvPr/>
        </p:nvSpPr>
        <p:spPr>
          <a:xfrm>
            <a:off x="468000" y="936000"/>
            <a:ext cx="4284000" cy="288000"/>
          </a:xfrm>
          <a:prstGeom prst="round2SameRect">
            <a:avLst/>
          </a:prstGeom>
          <a:solidFill>
            <a:srgbClr val="6CBB9C">
              <a:alpha val="40000"/>
            </a:srgbClr>
          </a:solidFill>
          <a:ln>
            <a:solidFill>
              <a:srgbClr val="6CBB9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Fakta </a:t>
            </a:r>
          </a:p>
        </p:txBody>
      </p:sp>
      <p:sp>
        <p:nvSpPr>
          <p:cNvPr id="22" name="Rektangel: øverste hjørner afrundet 21">
            <a:extLst>
              <a:ext uri="{FF2B5EF4-FFF2-40B4-BE49-F238E27FC236}">
                <a16:creationId xmlns:a16="http://schemas.microsoft.com/office/drawing/2014/main" id="{6497EFB4-8DCE-5E64-C834-0CBCEB4DC1B3}"/>
              </a:ext>
            </a:extLst>
          </p:cNvPr>
          <p:cNvSpPr/>
          <p:nvPr/>
        </p:nvSpPr>
        <p:spPr>
          <a:xfrm>
            <a:off x="4824000" y="936000"/>
            <a:ext cx="4284000" cy="288000"/>
          </a:xfrm>
          <a:prstGeom prst="round2SameRect">
            <a:avLst/>
          </a:prstGeom>
          <a:solidFill>
            <a:srgbClr val="6CBB9C">
              <a:alpha val="40000"/>
            </a:srgbClr>
          </a:solidFill>
          <a:ln>
            <a:solidFill>
              <a:srgbClr val="6CBB9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da-DK" sz="1350" dirty="0">
                <a:solidFill>
                  <a:prstClr val="black"/>
                </a:solidFill>
                <a:latin typeface="Calibri" panose="020F0502020204030204"/>
                <a:ea typeface="Yu Gothic Light" panose="020B0300000000000000" pitchFamily="34" charset="-128"/>
              </a:rPr>
              <a:t>Særlige forhold</a:t>
            </a:r>
          </a:p>
        </p:txBody>
      </p:sp>
      <p:sp>
        <p:nvSpPr>
          <p:cNvPr id="24" name="Rektangel: øverste hjørner afrundet 23">
            <a:extLst>
              <a:ext uri="{FF2B5EF4-FFF2-40B4-BE49-F238E27FC236}">
                <a16:creationId xmlns:a16="http://schemas.microsoft.com/office/drawing/2014/main" id="{CF576EBD-D6BF-AF67-D166-630AB40EE3EA}"/>
              </a:ext>
            </a:extLst>
          </p:cNvPr>
          <p:cNvSpPr/>
          <p:nvPr/>
        </p:nvSpPr>
        <p:spPr>
          <a:xfrm>
            <a:off x="468000" y="5566998"/>
            <a:ext cx="4284000" cy="288000"/>
          </a:xfrm>
          <a:prstGeom prst="round2SameRect">
            <a:avLst/>
          </a:prstGeom>
          <a:solidFill>
            <a:srgbClr val="6CBB9C">
              <a:alpha val="40000"/>
            </a:srgbClr>
          </a:solidFill>
          <a:ln>
            <a:solidFill>
              <a:srgbClr val="6CBB9C"/>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Husk, at du skal...</a:t>
            </a:r>
          </a:p>
        </p:txBody>
      </p:sp>
      <p:pic>
        <p:nvPicPr>
          <p:cNvPr id="25" name="Grafik 24" descr="Postit-noter kontur">
            <a:extLst>
              <a:ext uri="{FF2B5EF4-FFF2-40B4-BE49-F238E27FC236}">
                <a16:creationId xmlns:a16="http://schemas.microsoft.com/office/drawing/2014/main" id="{3CF7291E-05AB-09A8-2319-587435CA9A0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44680" y="5552013"/>
            <a:ext cx="338241" cy="324000"/>
          </a:xfrm>
          <a:prstGeom prst="rect">
            <a:avLst/>
          </a:prstGeom>
        </p:spPr>
      </p:pic>
      <p:pic>
        <p:nvPicPr>
          <p:cNvPr id="26" name="Grafik 25" descr="Spørgsmål kontur">
            <a:extLst>
              <a:ext uri="{FF2B5EF4-FFF2-40B4-BE49-F238E27FC236}">
                <a16:creationId xmlns:a16="http://schemas.microsoft.com/office/drawing/2014/main" id="{B5698D56-E550-8956-FD62-FA143D763ED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640000" y="5561454"/>
            <a:ext cx="324000" cy="324000"/>
          </a:xfrm>
          <a:prstGeom prst="rect">
            <a:avLst/>
          </a:prstGeom>
        </p:spPr>
      </p:pic>
      <p:sp>
        <p:nvSpPr>
          <p:cNvPr id="27" name="Rektangel: øverste hjørner afrundet 26">
            <a:extLst>
              <a:ext uri="{FF2B5EF4-FFF2-40B4-BE49-F238E27FC236}">
                <a16:creationId xmlns:a16="http://schemas.microsoft.com/office/drawing/2014/main" id="{99ED18D5-4233-2044-3A8D-66CBF6A8F0AB}"/>
              </a:ext>
            </a:extLst>
          </p:cNvPr>
          <p:cNvSpPr/>
          <p:nvPr/>
        </p:nvSpPr>
        <p:spPr>
          <a:xfrm>
            <a:off x="4822660" y="5566998"/>
            <a:ext cx="4284000" cy="288000"/>
          </a:xfrm>
          <a:prstGeom prst="round2SameRect">
            <a:avLst/>
          </a:prstGeom>
          <a:solidFill>
            <a:srgbClr val="6CBB9C">
              <a:alpha val="40000"/>
            </a:srgbClr>
          </a:solidFill>
          <a:ln>
            <a:solidFill>
              <a:srgbClr val="6CBB9C"/>
            </a:solidFill>
          </a:ln>
        </p:spPr>
        <p:style>
          <a:lnRef idx="2">
            <a:schemeClr val="accent1">
              <a:shade val="15000"/>
            </a:schemeClr>
          </a:lnRef>
          <a:fillRef idx="1">
            <a:schemeClr val="accent1"/>
          </a:fillRef>
          <a:effectRef idx="0">
            <a:schemeClr val="accent1"/>
          </a:effectRef>
          <a:fontRef idx="minor">
            <a:schemeClr val="lt1"/>
          </a:fontRef>
        </p:style>
        <p:txBody>
          <a:bodyPr lIns="67500" rtlCol="0" anchor="ctr"/>
          <a:lstStyle/>
          <a:p>
            <a:pPr algn="ctr" defTabSz="685800"/>
            <a:r>
              <a:rPr lang="da-DK" sz="1350" dirty="0">
                <a:solidFill>
                  <a:prstClr val="black"/>
                </a:solidFill>
                <a:latin typeface="Calibri" panose="020F0502020204030204"/>
                <a:ea typeface="Yu Gothic Light" panose="020B0300000000000000" pitchFamily="34" charset="-128"/>
              </a:rPr>
              <a:t>Hvem kan hjælpe mig?</a:t>
            </a:r>
          </a:p>
        </p:txBody>
      </p:sp>
    </p:spTree>
    <p:extLst>
      <p:ext uri="{BB962C8B-B14F-4D97-AF65-F5344CB8AC3E}">
        <p14:creationId xmlns:p14="http://schemas.microsoft.com/office/powerpoint/2010/main" val="2001649588"/>
      </p:ext>
    </p:extLst>
  </p:cSld>
  <p:clrMapOvr>
    <a:masterClrMapping/>
  </p:clrMapOvr>
</p:sld>
</file>

<file path=ppt/theme/theme1.xml><?xml version="1.0" encoding="utf-8"?>
<a:theme xmlns:a="http://schemas.openxmlformats.org/drawingml/2006/main" name="1_Office-tema">
  <a:themeElements>
    <a:clrScheme name="Pluss">
      <a:dk1>
        <a:sysClr val="windowText" lastClr="000000"/>
      </a:dk1>
      <a:lt1>
        <a:sysClr val="window" lastClr="FFFFFF"/>
      </a:lt1>
      <a:dk2>
        <a:srgbClr val="E6E2DA"/>
      </a:dk2>
      <a:lt2>
        <a:srgbClr val="FFFFFF"/>
      </a:lt2>
      <a:accent1>
        <a:srgbClr val="093553"/>
      </a:accent1>
      <a:accent2>
        <a:srgbClr val="006186"/>
      </a:accent2>
      <a:accent3>
        <a:srgbClr val="00676A"/>
      </a:accent3>
      <a:accent4>
        <a:srgbClr val="18898D"/>
      </a:accent4>
      <a:accent5>
        <a:srgbClr val="AFDAC9"/>
      </a:accent5>
      <a:accent6>
        <a:srgbClr val="F39B0E"/>
      </a:accent6>
      <a:hlink>
        <a:srgbClr val="17618F"/>
      </a:hlink>
      <a:folHlink>
        <a:srgbClr val="735773"/>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Pluss">
    <a:dk1>
      <a:sysClr val="windowText" lastClr="000000"/>
    </a:dk1>
    <a:lt1>
      <a:sysClr val="window" lastClr="FFFFFF"/>
    </a:lt1>
    <a:dk2>
      <a:srgbClr val="E6E2DA"/>
    </a:dk2>
    <a:lt2>
      <a:srgbClr val="FFFFFF"/>
    </a:lt2>
    <a:accent1>
      <a:srgbClr val="093553"/>
    </a:accent1>
    <a:accent2>
      <a:srgbClr val="006186"/>
    </a:accent2>
    <a:accent3>
      <a:srgbClr val="00676A"/>
    </a:accent3>
    <a:accent4>
      <a:srgbClr val="18898D"/>
    </a:accent4>
    <a:accent5>
      <a:srgbClr val="AFDAC9"/>
    </a:accent5>
    <a:accent6>
      <a:srgbClr val="F39B0E"/>
    </a:accent6>
    <a:hlink>
      <a:srgbClr val="17618F"/>
    </a:hlink>
    <a:folHlink>
      <a:srgbClr val="735773"/>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ocalAttachment xmlns="http://schemas.microsoft.com/sharepoint/v3">false</LocalAttachment>
    <CCMMeetingCaseInstanceId xmlns="E3D7DAEB-6312-40D2-A1E8-6D3E6B283726" xsi:nil="true"/>
    <CCMAgendaItemId xmlns="E3D7DAEB-6312-40D2-A1E8-6D3E6B283726" xsi:nil="true"/>
    <CCMMetadataExtractionStatus xmlns="http://schemas.microsoft.com/sharepoint/v3">CCMPageCount:Idle;CCMCommentCount:Idle</CCMMetadataExtractionStatus>
    <Finalized xmlns="http://schemas.microsoft.com/sharepoint/v3">false</Finalized>
    <CCMPageCount xmlns="http://schemas.microsoft.com/sharepoint/v3">44</CCMPageCount>
    <CCMAgendaStatus xmlns="E3D7DAEB-6312-40D2-A1E8-6D3E6B283726" xsi:nil="true"/>
    <DocID xmlns="http://schemas.microsoft.com/sharepoint/v3">3494857</DocID>
    <MailHasAttachments xmlns="http://schemas.microsoft.com/sharepoint/v3">false</MailHasAttachments>
    <CCMCommentCount xmlns="http://schemas.microsoft.com/sharepoint/v3">0</CCMCommentCount>
    <CCMTemplateID xmlns="http://schemas.microsoft.com/sharepoint/v3">0</CCMTemplateID>
    <CaseID xmlns="http://schemas.microsoft.com/sharepoint/v3">SAG-2021-05456</CaseID>
    <RegistrationDate xmlns="http://schemas.microsoft.com/sharepoint/v3" xsi:nil="true"/>
    <CaseRecordNumber xmlns="http://schemas.microsoft.com/sharepoint/v3">0</CaseRecordNumber>
    <CCMAgendaDocumentStatus xmlns="E3D7DAEB-6312-40D2-A1E8-6D3E6B283726" xsi:nil="true"/>
    <CCMPreviewAnnotationsTasks xmlns="http://schemas.microsoft.com/sharepoint/v3">0</CCMPreviewAnnotationsTasks>
    <CCMMeetingCaseLink xmlns="E3D7DAEB-6312-40D2-A1E8-6D3E6B283726">
      <Url xsi:nil="true"/>
      <Description xsi:nil="true"/>
    </CCMMeetingCaseLink>
    <Related xmlns="http://schemas.microsoft.com/sharepoint/v3">false</Related>
    <CCMVisualId xmlns="http://schemas.microsoft.com/sharepoint/v3">SAG-2021-05456</CCMVisualId>
    <CCMMeetingCaseId xmlns="E3D7DAEB-6312-40D2-A1E8-6D3E6B283726" xsi:nil="true"/>
    <CCMSystemID xmlns="http://schemas.microsoft.com/sharepoint/v3">ca7dc1c5-fc98-48bd-8345-b1ffede9fa82</CCMSystemID>
    <WasEncrypted xmlns="http://schemas.microsoft.com/sharepoint/v3">false</WasEncrypted>
    <Dokumenttype xmlns="E3D7DAEB-6312-40D2-A1E8-6D3E6B283726">Notat</Dokumenttype>
    <WasSigned xmlns="http://schemas.microsoft.com/sharepoint/v3">false</WasSigned>
    <DocumentDescription xmlns="E3D7DAEB-6312-40D2-A1E8-6D3E6B283726" xsi:nil="true"/>
    <CCMCognitiveType xmlns="http://schemas.microsoft.com/sharepoint/v3" xsi:nil="true"/>
    <AgendaStatusIcon xmlns="E3D7DAEB-6312-40D2-A1E8-6D3E6B283726" xsi:nil="true"/>
    <CCMConversation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GetOrganized dokument" ma:contentTypeID="0x010100AC085CFC53BC46CEA2EADE194AD9D48200C51C2AB857B3EE4D880A42AAAFBB0573" ma:contentTypeVersion="1" ma:contentTypeDescription="GetOrganized dokument" ma:contentTypeScope="" ma:versionID="ef756701cb1af36df55b29a92d9e5eba">
  <xsd:schema xmlns:xsd="http://www.w3.org/2001/XMLSchema" xmlns:xs="http://www.w3.org/2001/XMLSchema" xmlns:p="http://schemas.microsoft.com/office/2006/metadata/properties" xmlns:ns1="http://schemas.microsoft.com/sharepoint/v3" xmlns:ns2="E3D7DAEB-6312-40D2-A1E8-6D3E6B283726" targetNamespace="http://schemas.microsoft.com/office/2006/metadata/properties" ma:root="true" ma:fieldsID="d6f7ca515fe7677840aea3ab70e79e35" ns1:_="" ns2:_="">
    <xsd:import namespace="http://schemas.microsoft.com/sharepoint/v3"/>
    <xsd:import namespace="E3D7DAEB-6312-40D2-A1E8-6D3E6B283726"/>
    <xsd:element name="properties">
      <xsd:complexType>
        <xsd:sequence>
          <xsd:element name="documentManagement">
            <xsd:complexType>
              <xsd:all>
                <xsd:element ref="ns2:Dokumenttype"/>
                <xsd:element ref="ns2:DocumentDescription" minOccurs="0"/>
                <xsd:element ref="ns2:CCMAgendaDocumentStatus" minOccurs="0"/>
                <xsd:element ref="ns2:CCMAgendaStatus" minOccurs="0"/>
                <xsd:element ref="ns2:CCMMeetingCaseLink" minOccurs="0"/>
                <xsd:element ref="ns2:AgendaStatusIcon" minOccurs="0"/>
                <xsd:element ref="ns1:CaseID" minOccurs="0"/>
                <xsd:element ref="ns1:DocID" minOccurs="0"/>
                <xsd:element ref="ns1:Finalized" minOccurs="0"/>
                <xsd:element ref="ns1:Related" minOccurs="0"/>
                <xsd:element ref="ns1:RegistrationDate" minOccurs="0"/>
                <xsd:element ref="ns1:CaseRecordNumber" minOccurs="0"/>
                <xsd:element ref="ns1:LocalAttachment" minOccurs="0"/>
                <xsd:element ref="ns1:CCMTemplateName" minOccurs="0"/>
                <xsd:element ref="ns1:CCMTemplateVersion" minOccurs="0"/>
                <xsd:element ref="ns1:CCMSystemID" minOccurs="0"/>
                <xsd:element ref="ns1:WasEncrypted" minOccurs="0"/>
                <xsd:element ref="ns1:WasSigned" minOccurs="0"/>
                <xsd:element ref="ns1:MailHasAttachments" minOccurs="0"/>
                <xsd:element ref="ns2:CCMMeetingCaseId" minOccurs="0"/>
                <xsd:element ref="ns2:CCMMeetingCaseInstanceId" minOccurs="0"/>
                <xsd:element ref="ns2:CCMAgendaItemId" minOccurs="0"/>
                <xsd:element ref="ns1:CCMTemplateID" minOccurs="0"/>
                <xsd:element ref="ns1:CCMVisualId" minOccurs="0"/>
                <xsd:element ref="ns1:CCMConversation" minOccurs="0"/>
                <xsd:element ref="ns1:CCMOriginalDocID" minOccurs="0"/>
                <xsd:element ref="ns1:CCMMetadataExtractionStatus" minOccurs="0"/>
                <xsd:element ref="ns1:CCMPageCount" minOccurs="0"/>
                <xsd:element ref="ns1:CCMCommentCount" minOccurs="0"/>
                <xsd:element ref="ns1:CCMPreviewAnnotationsTasks" minOccurs="0"/>
                <xsd:element ref="ns1:CCMCognitiveType" minOccurs="0"/>
                <xsd:element ref="ns1:CCMOnline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seID" ma:index="14" nillable="true" ma:displayName="Sags ID" ma:default="Tildeler" ma:internalName="CaseID" ma:readOnly="true">
      <xsd:simpleType>
        <xsd:restriction base="dms:Text"/>
      </xsd:simpleType>
    </xsd:element>
    <xsd:element name="DocID" ma:index="15" nillable="true" ma:displayName="Dok ID" ma:default="Tildeler" ma:internalName="DocID" ma:readOnly="true">
      <xsd:simpleType>
        <xsd:restriction base="dms:Text"/>
      </xsd:simpleType>
    </xsd:element>
    <xsd:element name="Finalized" ma:index="16" nillable="true" ma:displayName="Endeligt" ma:default="False" ma:internalName="Finalized" ma:readOnly="true">
      <xsd:simpleType>
        <xsd:restriction base="dms:Boolean"/>
      </xsd:simpleType>
    </xsd:element>
    <xsd:element name="Related" ma:index="17" nillable="true" ma:displayName="Vedhæftet dokument" ma:default="False" ma:internalName="Related" ma:readOnly="true">
      <xsd:simpleType>
        <xsd:restriction base="dms:Boolean"/>
      </xsd:simpleType>
    </xsd:element>
    <xsd:element name="RegistrationDate" ma:index="18" nillable="true" ma:displayName="Registrerings dato" ma:format="DateTime" ma:internalName="RegistrationDate" ma:readOnly="true">
      <xsd:simpleType>
        <xsd:restriction base="dms:DateTime"/>
      </xsd:simpleType>
    </xsd:element>
    <xsd:element name="CaseRecordNumber" ma:index="19" nillable="true" ma:displayName="Akt ID" ma:decimals="0" ma:default="0" ma:internalName="CaseRecordNumber" ma:readOnly="true">
      <xsd:simpleType>
        <xsd:restriction base="dms:Number"/>
      </xsd:simpleType>
    </xsd:element>
    <xsd:element name="LocalAttachment" ma:index="20" nillable="true" ma:displayName="Lokalt bilag" ma:default="False" ma:description="" ma:internalName="LocalAttachment" ma:readOnly="true">
      <xsd:simpleType>
        <xsd:restriction base="dms:Boolean"/>
      </xsd:simpleType>
    </xsd:element>
    <xsd:element name="CCMTemplateName" ma:index="21" nillable="true" ma:displayName="Skabelon navn" ma:internalName="CCMTemplateName" ma:readOnly="true">
      <xsd:simpleType>
        <xsd:restriction base="dms:Text"/>
      </xsd:simpleType>
    </xsd:element>
    <xsd:element name="CCMTemplateVersion" ma:index="22" nillable="true" ma:displayName="Skabelon version" ma:internalName="CCMTemplateVersion" ma:readOnly="true">
      <xsd:simpleType>
        <xsd:restriction base="dms:Text"/>
      </xsd:simpleType>
    </xsd:element>
    <xsd:element name="CCMSystemID" ma:index="23" nillable="true" ma:displayName="CCMSystemID" ma:hidden="true" ma:internalName="CCMSystemID" ma:readOnly="true">
      <xsd:simpleType>
        <xsd:restriction base="dms:Text"/>
      </xsd:simpleType>
    </xsd:element>
    <xsd:element name="WasEncrypted" ma:index="24" nillable="true" ma:displayName="Krypteret" ma:default="False" ma:internalName="WasEncrypted" ma:readOnly="true">
      <xsd:simpleType>
        <xsd:restriction base="dms:Boolean"/>
      </xsd:simpleType>
    </xsd:element>
    <xsd:element name="WasSigned" ma:index="25" nillable="true" ma:displayName="Signeret" ma:default="False" ma:internalName="WasSigned" ma:readOnly="true">
      <xsd:simpleType>
        <xsd:restriction base="dms:Boolean"/>
      </xsd:simpleType>
    </xsd:element>
    <xsd:element name="MailHasAttachments" ma:index="26" nillable="true" ma:displayName="E-mail har vedhæftede filer" ma:default="False" ma:internalName="MailHasAttachments" ma:readOnly="true">
      <xsd:simpleType>
        <xsd:restriction base="dms:Boolean"/>
      </xsd:simpleType>
    </xsd:element>
    <xsd:element name="CCMTemplateID" ma:index="31" nillable="true" ma:displayName="CCMTemplateID" ma:decimals="0" ma:default="0" ma:hidden="true" ma:internalName="CCMTemplateID" ma:readOnly="true">
      <xsd:simpleType>
        <xsd:restriction base="dms:Number"/>
      </xsd:simpleType>
    </xsd:element>
    <xsd:element name="CCMVisualId" ma:index="32" nillable="true" ma:displayName="Sags ID" ma:default="Tildeler" ma:internalName="CCMVisualId" ma:readOnly="true">
      <xsd:simpleType>
        <xsd:restriction base="dms:Text"/>
      </xsd:simpleType>
    </xsd:element>
    <xsd:element name="CCMConversation" ma:index="33" nillable="true" ma:displayName="Samtale" ma:description="" ma:internalName="CCMConversation" ma:readOnly="true">
      <xsd:simpleType>
        <xsd:restriction base="dms:Text"/>
      </xsd:simpleType>
    </xsd:element>
    <xsd:element name="CCMOriginalDocID" ma:index="35" nillable="true" ma:displayName="Originalt Dok ID" ma:description="" ma:internalName="CCMOriginalDocID" ma:readOnly="true">
      <xsd:simpleType>
        <xsd:restriction base="dms:Text"/>
      </xsd:simpleType>
    </xsd:element>
    <xsd:element name="CCMMetadataExtractionStatus" ma:index="37" nillable="true" ma:displayName="CCMMetadataExtractionStatus" ma:default="CCMPageCount:InProgress;CCMCommentCount:InProgress" ma:hidden="true" ma:internalName="CCMMetadataExtractionStatus" ma:readOnly="false">
      <xsd:simpleType>
        <xsd:restriction base="dms:Text"/>
      </xsd:simpleType>
    </xsd:element>
    <xsd:element name="CCMPageCount" ma:index="38" nillable="true" ma:displayName="Sider" ma:decimals="0" ma:description="" ma:internalName="CCMPageCount" ma:readOnly="true">
      <xsd:simpleType>
        <xsd:restriction base="dms:Number"/>
      </xsd:simpleType>
    </xsd:element>
    <xsd:element name="CCMCommentCount" ma:index="39" nillable="true" ma:displayName="Kommentarer" ma:decimals="0" ma:description="" ma:internalName="CCMCommentCount" ma:readOnly="true">
      <xsd:simpleType>
        <xsd:restriction base="dms:Number"/>
      </xsd:simpleType>
    </xsd:element>
    <xsd:element name="CCMPreviewAnnotationsTasks" ma:index="40" nillable="true" ma:displayName="Opgaver" ma:decimals="0" ma:description="" ma:internalName="CCMPreviewAnnotationsTasks" ma:readOnly="true">
      <xsd:simpleType>
        <xsd:restriction base="dms:Number"/>
      </xsd:simpleType>
    </xsd:element>
    <xsd:element name="CCMCognitiveType" ma:index="41" nillable="true" ma:displayName="CognitiveType" ma:decimals="0" ma:internalName="CCMCognitiveType" ma:readOnly="false">
      <xsd:simpleType>
        <xsd:restriction base="dms:Number"/>
      </xsd:simpleType>
    </xsd:element>
    <xsd:element name="CCMOnlineStatus" ma:index="42" nillable="true" ma:displayName="Online status" ma:description="" ma:format="Dropdown" ma:internalName="CCMOnlineStatus" ma:readOnly="true">
      <xsd:simpleType>
        <xsd:restriction base="dms:Choice">
          <xsd:enumeration value="OneDrive"/>
          <xsd:enumeration value="SharePointOnline"/>
          <xsd:enumeration value="Teams"/>
          <xsd:enumeration value="SharePointOnlineSync"/>
        </xsd:restriction>
      </xsd:simpleType>
    </xsd:element>
  </xsd:schema>
  <xsd:schema xmlns:xsd="http://www.w3.org/2001/XMLSchema" xmlns:xs="http://www.w3.org/2001/XMLSchema" xmlns:dms="http://schemas.microsoft.com/office/2006/documentManagement/types" xmlns:pc="http://schemas.microsoft.com/office/infopath/2007/PartnerControls" targetNamespace="E3D7DAEB-6312-40D2-A1E8-6D3E6B283726" elementFormDefault="qualified">
    <xsd:import namespace="http://schemas.microsoft.com/office/2006/documentManagement/types"/>
    <xsd:import namespace="http://schemas.microsoft.com/office/infopath/2007/PartnerControls"/>
    <xsd:element name="Dokumenttype" ma:index="2" ma:displayName="Dokumenttype" ma:default="Notat" ma:format="Dropdown" ma:internalName="Dokumenttype">
      <xsd:simpleType>
        <xsd:restriction base="dms:Choice">
          <xsd:enumeration value="Administrativ information"/>
          <xsd:enumeration value="Andet dokument"/>
          <xsd:enumeration value="Brev"/>
          <xsd:enumeration value="Centralt modtaget post"/>
          <xsd:enumeration value="Dagsorden"/>
          <xsd:enumeration value="Fremstilling"/>
          <xsd:enumeration value="Høringssvar"/>
          <xsd:enumeration value="Kontrakt"/>
          <xsd:enumeration value="Notat"/>
          <xsd:enumeration value="Overenskomst"/>
          <xsd:enumeration value="Presseberedskab"/>
          <xsd:enumeration value="Pressemeddelelse"/>
          <xsd:enumeration value="Rapport"/>
          <xsd:enumeration value="Referat"/>
          <xsd:enumeration value="Tale"/>
          <xsd:enumeration value="Temadrøftelse"/>
          <xsd:enumeration value="Projektbeskrivelse"/>
          <xsd:enumeration value="Analysenotat"/>
        </xsd:restriction>
      </xsd:simpleType>
    </xsd:element>
    <xsd:element name="DocumentDescription" ma:index="3" nillable="true" ma:displayName="Beskrivelse" ma:internalName="DocumentDescription">
      <xsd:simpleType>
        <xsd:restriction base="dms:Note">
          <xsd:maxLength value="255"/>
        </xsd:restriction>
      </xsd:simpleType>
    </xsd:element>
    <xsd:element name="CCMAgendaDocumentStatus" ma:index="4" nillable="true" ma:displayName="Status  for manchet" ma:format="Dropdown" ma:internalName="CCMAgendaDocumentStatus">
      <xsd:simpleType>
        <xsd:restriction base="dms:Choice">
          <xsd:enumeration value="Udkast"/>
          <xsd:enumeration value="Under udarbejdelse"/>
          <xsd:enumeration value="Endelig"/>
        </xsd:restriction>
      </xsd:simpleType>
    </xsd:element>
    <xsd:element name="CCMAgendaStatus" ma:index="5" nillable="true" ma:displayName="Dagsordenstatus" ma:default="" ma:format="Dropdown" ma:internalName="CCMAgendaStatus">
      <xsd:simpleType>
        <xsd:restriction base="dms:Choice">
          <xsd:enumeration value="Anmeldt"/>
          <xsd:enumeration value="Optaget på dagsorden"/>
          <xsd:enumeration value="Behandlet"/>
          <xsd:enumeration value="Afvist til dagsorden"/>
          <xsd:enumeration value="Fjernet fra dagsorden"/>
        </xsd:restriction>
      </xsd:simpleType>
    </xsd:element>
    <xsd:element name="CCMMeetingCaseLink" ma:index="6" nillable="true" ma:displayName="Mødesag" ma:format="Hyperlink" ma:internalName="CCMMeetingCaseLink">
      <xsd:complexType>
        <xsd:complexContent>
          <xsd:extension base="dms:URL">
            <xsd:sequence>
              <xsd:element name="Url" type="dms:ValidUrl" minOccurs="0" nillable="true"/>
              <xsd:element name="Description" type="xsd:string" nillable="true"/>
            </xsd:sequence>
          </xsd:extension>
        </xsd:complexContent>
      </xsd:complexType>
    </xsd:element>
    <xsd:element name="AgendaStatusIcon" ma:index="7" nillable="true" ma:displayName="." ma:internalName="AgendaStatusIcon">
      <xsd:simpleType>
        <xsd:restriction base="dms:Unknown"/>
      </xsd:simpleType>
    </xsd:element>
    <xsd:element name="CCMMeetingCaseId" ma:index="27" nillable="true" ma:displayName="CCMMeetingCaseId" ma:hidden="true" ma:internalName="CCMMeetingCaseId">
      <xsd:simpleType>
        <xsd:restriction base="dms:Text">
          <xsd:maxLength value="255"/>
        </xsd:restriction>
      </xsd:simpleType>
    </xsd:element>
    <xsd:element name="CCMMeetingCaseInstanceId" ma:index="28" nillable="true" ma:displayName="CCMMeetingCaseInstanceId" ma:hidden="true" ma:internalName="CCMMeetingCaseInstanceId">
      <xsd:simpleType>
        <xsd:restriction base="dms:Text">
          <xsd:maxLength value="255"/>
        </xsd:restriction>
      </xsd:simpleType>
    </xsd:element>
    <xsd:element name="CCMAgendaItemId" ma:index="29" nillable="true" ma:displayName="CCMAgendaItemId" ma:decimals="0" ma:hidden="true" ma:internalName="CCMAgendaItemId">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Indholdstype"/>
        <xsd:element ref="dc:title" minOccurs="0" maxOccurs="1" ma:index="1"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A593108-7F6D-4C9D-BC83-4C5189C8D827}">
  <ds:schemaRefs>
    <ds:schemaRef ds:uri="http://schemas.microsoft.com/sharepoint/v3/contenttype/forms"/>
  </ds:schemaRefs>
</ds:datastoreItem>
</file>

<file path=customXml/itemProps2.xml><?xml version="1.0" encoding="utf-8"?>
<ds:datastoreItem xmlns:ds="http://schemas.openxmlformats.org/officeDocument/2006/customXml" ds:itemID="{06BBB07B-0BCC-46B0-80E3-5F3B7CA5CC3E}">
  <ds:schemaRefs>
    <ds:schemaRef ds:uri="http://schemas.microsoft.com/office/2006/metadata/properties"/>
    <ds:schemaRef ds:uri="http://schemas.microsoft.com/office/infopath/2007/PartnerControls"/>
    <ds:schemaRef ds:uri="http://schemas.microsoft.com/sharepoint/v3"/>
    <ds:schemaRef ds:uri="E3D7DAEB-6312-40D2-A1E8-6D3E6B283726"/>
  </ds:schemaRefs>
</ds:datastoreItem>
</file>

<file path=customXml/itemProps3.xml><?xml version="1.0" encoding="utf-8"?>
<ds:datastoreItem xmlns:ds="http://schemas.openxmlformats.org/officeDocument/2006/customXml" ds:itemID="{6F1F5684-88BA-4EE5-938F-E59B20094D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3D7DAEB-6312-40D2-A1E8-6D3E6B2837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12434</Words>
  <Application>Microsoft Macintosh PowerPoint</Application>
  <PresentationFormat>Skærmshow (4:3)</PresentationFormat>
  <Paragraphs>994</Paragraphs>
  <Slides>44</Slides>
  <Notes>35</Notes>
  <HiddenSlides>0</HiddenSlides>
  <MMClips>0</MMClips>
  <ScaleCrop>false</ScaleCrop>
  <HeadingPairs>
    <vt:vector size="6" baseType="variant">
      <vt:variant>
        <vt:lpstr>Benyttede skrifttyper</vt:lpstr>
      </vt:variant>
      <vt:variant>
        <vt:i4>8</vt:i4>
      </vt:variant>
      <vt:variant>
        <vt:lpstr>Tema</vt:lpstr>
      </vt:variant>
      <vt:variant>
        <vt:i4>2</vt:i4>
      </vt:variant>
      <vt:variant>
        <vt:lpstr>Slidetitler</vt:lpstr>
      </vt:variant>
      <vt:variant>
        <vt:i4>44</vt:i4>
      </vt:variant>
    </vt:vector>
  </HeadingPairs>
  <TitlesOfParts>
    <vt:vector size="54" baseType="lpstr">
      <vt:lpstr>Yu Gothic Light</vt:lpstr>
      <vt:lpstr>Aptos</vt:lpstr>
      <vt:lpstr>Arial</vt:lpstr>
      <vt:lpstr>Arial,Sans-Serif</vt:lpstr>
      <vt:lpstr>Calibri</vt:lpstr>
      <vt:lpstr>Calibri Light</vt:lpstr>
      <vt:lpstr>Google Sans</vt:lpstr>
      <vt:lpstr>Verdana Pro Cond Black</vt:lpstr>
      <vt:lpstr>1_Office-tema</vt:lpstr>
      <vt:lpstr>3_Office-tema</vt:lpstr>
      <vt:lpstr>PowerPoint-præsentation</vt:lpstr>
      <vt:lpstr>PowerPoint-præsentation</vt:lpstr>
      <vt:lpstr>Læsevejledning</vt:lpstr>
      <vt:lpstr>Indholdsfortegnelse</vt:lpstr>
      <vt:lpstr>Onlinekalender</vt:lpstr>
      <vt:lpstr>E-mails</vt:lpstr>
      <vt:lpstr>Ledelsesinformation</vt:lpstr>
      <vt:lpstr> Styr på hverdagen </vt:lpstr>
      <vt:lpstr>Budget, regnskab og indkøb</vt:lpstr>
      <vt:lpstr>Økonomi</vt:lpstr>
      <vt:lpstr>Ferie</vt:lpstr>
      <vt:lpstr>6. ferieuge</vt:lpstr>
      <vt:lpstr>Sygdom</vt:lpstr>
      <vt:lpstr>Ansættelse på særlige vilkår m.m.</vt:lpstr>
      <vt:lpstr>Barsel </vt:lpstr>
      <vt:lpstr>Personalesager</vt:lpstr>
      <vt:lpstr>Personaleadministration</vt:lpstr>
      <vt:lpstr>Arbejdsmiljø</vt:lpstr>
      <vt:lpstr>MED-systemet</vt:lpstr>
      <vt:lpstr>Tag vare på dit personale</vt:lpstr>
      <vt:lpstr>MUS</vt:lpstr>
      <vt:lpstr>Den gode arbejdsplads</vt:lpstr>
      <vt:lpstr>Bygningsdrift, rengøring og tilsyn</vt:lpstr>
      <vt:lpstr>IT-drift</vt:lpstr>
      <vt:lpstr>‘Vicevært’</vt:lpstr>
      <vt:lpstr>Stillingsopslaget</vt:lpstr>
      <vt:lpstr>Jobsamtalen</vt:lpstr>
      <vt:lpstr>Indhentning af straffe og børneattest </vt:lpstr>
      <vt:lpstr>Ansættelsen</vt:lpstr>
      <vt:lpstr>On-boarding</vt:lpstr>
      <vt:lpstr>Prøvetid</vt:lpstr>
      <vt:lpstr>Rekruttering</vt:lpstr>
      <vt:lpstr>Aktindsigt</vt:lpstr>
      <vt:lpstr>Tavshedspligt</vt:lpstr>
      <vt:lpstr>Klagesager</vt:lpstr>
      <vt:lpstr> GDPR og fortrolige oplysninger</vt:lpstr>
      <vt:lpstr>Offentligheds- og forvaltningsloven</vt:lpstr>
      <vt:lpstr>Vagtplanlægning</vt:lpstr>
      <vt:lpstr>Afspadsering</vt:lpstr>
      <vt:lpstr>Planlægning</vt:lpstr>
      <vt:lpstr>Egne emner</vt:lpstr>
      <vt:lpstr>Egne emner</vt:lpstr>
      <vt:lpstr>Egne emner</vt:lpstr>
      <vt:lpstr>Egne emner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 start for nye ledere (endelig)</dc:title>
  <dc:creator>Flemming Ellingsen</dc:creator>
  <cp:lastModifiedBy>Anna Krogh Glerup</cp:lastModifiedBy>
  <cp:revision>6</cp:revision>
  <cp:lastPrinted>2024-05-30T07:30:46Z</cp:lastPrinted>
  <dcterms:created xsi:type="dcterms:W3CDTF">2024-05-28T14:22:22Z</dcterms:created>
  <dcterms:modified xsi:type="dcterms:W3CDTF">2024-10-28T07:46:30Z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xd_Signature">
    <vt:bool>false</vt:bool>
  </property>
  <property fmtid="{D5CDD505-2E9C-101B-9397-08002B2CF9AE}" pid="3" name="CCMPostListPublishStatus">
    <vt:lpwstr>Afventer godkendelse</vt:lpwstr>
  </property>
  <property fmtid="{D5CDD505-2E9C-101B-9397-08002B2CF9AE}" pid="4" name="CCMOneDriveID">
    <vt:lpwstr/>
  </property>
  <property fmtid="{D5CDD505-2E9C-101B-9397-08002B2CF9AE}" pid="5" name="CCMMustBeOnPostList">
    <vt:bool>true</vt:bool>
  </property>
  <property fmtid="{D5CDD505-2E9C-101B-9397-08002B2CF9AE}" pid="6" name="CCMOneDriveOwnerID">
    <vt:lpwstr/>
  </property>
  <property fmtid="{D5CDD505-2E9C-101B-9397-08002B2CF9AE}" pid="7" name="ContentTypeId">
    <vt:lpwstr>0x010100AC085CFC53BC46CEA2EADE194AD9D48200C51C2AB857B3EE4D880A42AAAFBB0573</vt:lpwstr>
  </property>
  <property fmtid="{D5CDD505-2E9C-101B-9397-08002B2CF9AE}" pid="8" name="CCMOneDriveItemID">
    <vt:lpwstr/>
  </property>
  <property fmtid="{D5CDD505-2E9C-101B-9397-08002B2CF9AE}" pid="9" name="CCMIsSharedOnOneDrive">
    <vt:bool>false</vt:bool>
  </property>
  <property fmtid="{D5CDD505-2E9C-101B-9397-08002B2CF9AE}" pid="10" name="CCMSystem">
    <vt:lpwstr> </vt:lpwstr>
  </property>
  <property fmtid="{D5CDD505-2E9C-101B-9397-08002B2CF9AE}" pid="11" name="CCMEventContext">
    <vt:lpwstr>726bed0e-cc8b-4f4a-92ba-ca355a5e18c1</vt:lpwstr>
  </property>
  <property fmtid="{D5CDD505-2E9C-101B-9397-08002B2CF9AE}" pid="12" name="CCMCommunication">
    <vt:lpwstr/>
  </property>
</Properties>
</file>